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Lst>
  <p:notesMasterIdLst>
    <p:notesMasterId r:id="rId42"/>
  </p:notesMasterIdLst>
  <p:handoutMasterIdLst>
    <p:handoutMasterId r:id="rId43"/>
  </p:handoutMasterIdLst>
  <p:sldIdLst>
    <p:sldId id="256" r:id="rId3"/>
    <p:sldId id="257" r:id="rId4"/>
    <p:sldId id="269" r:id="rId5"/>
    <p:sldId id="270" r:id="rId6"/>
    <p:sldId id="272" r:id="rId7"/>
    <p:sldId id="271" r:id="rId8"/>
    <p:sldId id="273" r:id="rId9"/>
    <p:sldId id="274" r:id="rId10"/>
    <p:sldId id="275" r:id="rId11"/>
    <p:sldId id="277" r:id="rId12"/>
    <p:sldId id="276" r:id="rId13"/>
    <p:sldId id="278" r:id="rId14"/>
    <p:sldId id="279" r:id="rId15"/>
    <p:sldId id="280" r:id="rId16"/>
    <p:sldId id="285" r:id="rId17"/>
    <p:sldId id="281" r:id="rId18"/>
    <p:sldId id="284" r:id="rId19"/>
    <p:sldId id="282" r:id="rId20"/>
    <p:sldId id="283" r:id="rId21"/>
    <p:sldId id="286" r:id="rId22"/>
    <p:sldId id="288" r:id="rId23"/>
    <p:sldId id="289" r:id="rId24"/>
    <p:sldId id="287" r:id="rId25"/>
    <p:sldId id="290" r:id="rId26"/>
    <p:sldId id="291" r:id="rId27"/>
    <p:sldId id="292" r:id="rId28"/>
    <p:sldId id="298" r:id="rId29"/>
    <p:sldId id="299" r:id="rId30"/>
    <p:sldId id="300" r:id="rId31"/>
    <p:sldId id="301" r:id="rId32"/>
    <p:sldId id="293" r:id="rId33"/>
    <p:sldId id="302" r:id="rId34"/>
    <p:sldId id="304" r:id="rId35"/>
    <p:sldId id="305" r:id="rId36"/>
    <p:sldId id="307" r:id="rId37"/>
    <p:sldId id="308" r:id="rId38"/>
    <p:sldId id="309" r:id="rId39"/>
    <p:sldId id="311" r:id="rId40"/>
    <p:sldId id="312" r:id="rId4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9A79FE-7BCC-1D44-A13B-32226E0F99F3}" name="Kim Hunwardsen" initials="KH" userId="S::khunwardsen@eidebailly.com::d4f9f3f4-bf4b-4c86-93eb-d2d1cec4fc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41" autoAdjust="0"/>
  </p:normalViewPr>
  <p:slideViewPr>
    <p:cSldViewPr snapToGrid="0">
      <p:cViewPr varScale="1">
        <p:scale>
          <a:sx n="71" d="100"/>
          <a:sy n="71" d="100"/>
        </p:scale>
        <p:origin x="1061" y="283"/>
      </p:cViewPr>
      <p:guideLst/>
    </p:cSldViewPr>
  </p:slideViewPr>
  <p:outlineViewPr>
    <p:cViewPr>
      <p:scale>
        <a:sx n="33" d="100"/>
        <a:sy n="33" d="100"/>
      </p:scale>
      <p:origin x="0" y="-4380"/>
    </p:cViewPr>
  </p:outlineViewPr>
  <p:notesTextViewPr>
    <p:cViewPr>
      <p:scale>
        <a:sx n="3" d="2"/>
        <a:sy n="3" d="2"/>
      </p:scale>
      <p:origin x="0" y="0"/>
    </p:cViewPr>
  </p:notesTextViewPr>
  <p:sorterViewPr>
    <p:cViewPr>
      <p:scale>
        <a:sx n="100" d="100"/>
        <a:sy n="100" d="100"/>
      </p:scale>
      <p:origin x="0" y="-15204"/>
    </p:cViewPr>
  </p:sorterViewPr>
  <p:notesViewPr>
    <p:cSldViewPr snapToGrid="0">
      <p:cViewPr varScale="1">
        <p:scale>
          <a:sx n="73" d="100"/>
          <a:sy n="73" d="100"/>
        </p:scale>
        <p:origin x="29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3"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1200"/>
            </a:lvl1pPr>
          </a:lstStyle>
          <a:p>
            <a:fld id="{5109D85C-6806-4601-8914-E6B5119FB4C2}" type="datetimeFigureOut">
              <a:rPr lang="en-US" sz="900">
                <a:solidFill>
                  <a:schemeClr val="accent1"/>
                </a:solidFill>
              </a:rPr>
              <a:t>5/27/2025</a:t>
            </a:fld>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5/27/2025</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5E2EA5F0-E45A-4EF1-A1AF-42DFF8614E9D}" type="datetime1">
              <a:rPr lang="en-US" smtClean="0"/>
              <a:t>5/27/2025</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1221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384D6A71-7559-4C71-8CC5-45907C189E56}" type="datetime1">
              <a:rPr lang="en-US" smtClean="0"/>
              <a:t>5/27/2025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C33C05E-3A3D-4319-BF13-F69F12960C96}" type="datetime1">
              <a:rPr lang="en-US" smtClean="0"/>
              <a:t>5/27/2025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FEA9341F-6C01-4D0E-98A6-EF8384FF5185}" type="datetime1">
              <a:rPr lang="en-US" smtClean="0"/>
              <a:t>5/27/2025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BA691A5A-4DBE-48BC-ABCE-D66843633319}" type="datetime1">
              <a:rPr lang="en-US" smtClean="0"/>
              <a:t>5/27/2025</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AE6DAF1A-5922-4F7E-B51B-FA883C149FFD}" type="datetime1">
              <a:rPr lang="en-US" smtClean="0"/>
              <a:t>5/27/2025</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B72D8E05-6E02-4ED2-ABE1-0C7A269CFA07}" type="datetime1">
              <a:rPr lang="en-US" smtClean="0"/>
              <a:t>5/27/2025</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1A00FEBE-D2DB-4774-AE74-6329AC228C84}" type="datetime1">
              <a:rPr lang="en-US" smtClean="0"/>
              <a:t>5/27/2025</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40BC8FDB-54BA-41EC-B81C-D7EB856AF44D}" type="datetime1">
              <a:rPr lang="en-US" smtClean="0"/>
              <a:t>5/27/2025</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4DC83CD5-4C0D-46A2-A3A4-02DED380DB2A}" type="datetime1">
              <a:rPr lang="en-US" smtClean="0"/>
              <a:t>5/27/2025</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D1B07E6E-541E-4A0F-975E-19C333E53BBD}" type="datetime1">
              <a:rPr lang="en-US" smtClean="0"/>
              <a:t>5/27/2025</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781A036B-4C08-46D9-B388-5ECEE3101168}" type="datetime1">
              <a:rPr lang="en-US" smtClean="0"/>
              <a:t>5/27/2025</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C8C1050-4A22-47E4-A066-83DE1EEDEDB0}" type="datetime1">
              <a:rPr lang="en-US" smtClean="0"/>
              <a:t>5/27/2025</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C50E281D-C0E8-67C9-56A3-976FF2B105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34027989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A0D56AB7-7A07-4CA9-8F94-0B5FAD8C69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1542507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9" t="8553" r="1053" b="8630"/>
          <a:stretch/>
        </p:blipFill>
        <p:spPr>
          <a:xfrm>
            <a:off x="-1" y="0"/>
            <a:ext cx="12192001" cy="68580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dirty="0">
                <a:solidFill>
                  <a:schemeClr val="tx2">
                    <a:lumMod val="50000"/>
                  </a:schemeClr>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endParaRPr lang="en-US" sz="2400" b="0" i="0" u="none" strike="noStrike" baseline="30000" dirty="0">
              <a:solidFill>
                <a:schemeClr val="tx1"/>
              </a:solidFill>
              <a:latin typeface="Tw Cen MT" panose="020B0602020104020603" pitchFamily="34" charset="0"/>
            </a:endParaRP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53" y="501012"/>
            <a:ext cx="1601895" cy="613546"/>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pic>
        <p:nvPicPr>
          <p:cNvPr id="9" name="Picture 8">
            <a:extLst>
              <a:ext uri="{FF2B5EF4-FFF2-40B4-BE49-F238E27FC236}">
                <a16:creationId xmlns:a16="http://schemas.microsoft.com/office/drawing/2014/main" id="{D2431D12-A9D2-8367-F073-D8FB8EF2908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021833" y="5212080"/>
            <a:ext cx="2148335" cy="1382895"/>
          </a:xfrm>
          <a:prstGeom prst="rect">
            <a:avLst/>
          </a:prstGeom>
        </p:spPr>
      </p:pic>
    </p:spTree>
    <p:extLst>
      <p:ext uri="{BB962C8B-B14F-4D97-AF65-F5344CB8AC3E}">
        <p14:creationId xmlns:p14="http://schemas.microsoft.com/office/powerpoint/2010/main" val="700269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60" b="24159"/>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879239"/>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dirty="0">
                <a:solidFill>
                  <a:schemeClr val="bg1"/>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p>
        </p:txBody>
      </p:sp>
      <p:sp>
        <p:nvSpPr>
          <p:cNvPr id="5" name="TextBox 4">
            <a:extLst>
              <a:ext uri="{FF2B5EF4-FFF2-40B4-BE49-F238E27FC236}">
                <a16:creationId xmlns:a16="http://schemas.microsoft.com/office/drawing/2014/main" id="{0C68D47B-6C40-4AFD-9234-F452B54360B5}"/>
              </a:ext>
            </a:extLst>
          </p:cNvPr>
          <p:cNvSpPr txBox="1"/>
          <p:nvPr userDrawn="1"/>
        </p:nvSpPr>
        <p:spPr>
          <a:xfrm>
            <a:off x="4851862" y="112025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pic>
        <p:nvPicPr>
          <p:cNvPr id="7" name="Picture 6">
            <a:extLst>
              <a:ext uri="{FF2B5EF4-FFF2-40B4-BE49-F238E27FC236}">
                <a16:creationId xmlns:a16="http://schemas.microsoft.com/office/drawing/2014/main" id="{F57F8581-AB01-FEA4-D9FD-46B4E853DC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7634" y="5426017"/>
            <a:ext cx="1696733" cy="1092196"/>
          </a:xfrm>
          <a:prstGeom prst="rect">
            <a:avLst/>
          </a:prstGeom>
        </p:spPr>
      </p:pic>
    </p:spTree>
    <p:extLst>
      <p:ext uri="{BB962C8B-B14F-4D97-AF65-F5344CB8AC3E}">
        <p14:creationId xmlns:p14="http://schemas.microsoft.com/office/powerpoint/2010/main" val="946239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5" name="Picture 4">
            <a:extLst>
              <a:ext uri="{FF2B5EF4-FFF2-40B4-BE49-F238E27FC236}">
                <a16:creationId xmlns:a16="http://schemas.microsoft.com/office/drawing/2014/main" id="{2A647932-93C4-1036-5DC9-5702555336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05570" y="4790020"/>
            <a:ext cx="2580861" cy="1661315"/>
          </a:xfrm>
          <a:prstGeom prst="rect">
            <a:avLst/>
          </a:prstGeom>
        </p:spPr>
      </p:pic>
      <p:sp>
        <p:nvSpPr>
          <p:cNvPr id="2" name="TextBox 1">
            <a:extLst>
              <a:ext uri="{FF2B5EF4-FFF2-40B4-BE49-F238E27FC236}">
                <a16:creationId xmlns:a16="http://schemas.microsoft.com/office/drawing/2014/main" id="{442E2D72-3F90-0289-4143-D791227D7A59}"/>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dirty="0">
                <a:solidFill>
                  <a:schemeClr val="accent1"/>
                </a:solidFill>
                <a:latin typeface="+mn-lt"/>
                <a:ea typeface="+mn-ea"/>
                <a:cs typeface="+mn-cs"/>
              </a:rPr>
              <a:t>Eide Bailly Advisors, LLC., Eide Bailly Agency, LLC., are wholly owned and operated by Eide Bailly LLP.</a:t>
            </a:r>
          </a:p>
        </p:txBody>
      </p:sp>
    </p:spTree>
    <p:extLst>
      <p:ext uri="{BB962C8B-B14F-4D97-AF65-F5344CB8AC3E}">
        <p14:creationId xmlns:p14="http://schemas.microsoft.com/office/powerpoint/2010/main" val="1168877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dirty="0">
                <a:solidFill>
                  <a:schemeClr val="accent1"/>
                </a:solidFill>
                <a:latin typeface="+mn-lt"/>
                <a:ea typeface="+mn-ea"/>
                <a:cs typeface="+mn-cs"/>
              </a:rPr>
              <a:t>Eide Bailly Advisors, LLC., Eide Bailly Agency, LLC., are wholly owned and operated by Eide Bailly LLP.</a:t>
            </a:r>
          </a:p>
        </p:txBody>
      </p:sp>
      <p:pic>
        <p:nvPicPr>
          <p:cNvPr id="6" name="Picture 5">
            <a:extLst>
              <a:ext uri="{FF2B5EF4-FFF2-40B4-BE49-F238E27FC236}">
                <a16:creationId xmlns:a16="http://schemas.microsoft.com/office/drawing/2014/main" id="{54941B95-E066-476D-C245-A7732C0BDC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93176" y="1994554"/>
            <a:ext cx="4205648" cy="2707200"/>
          </a:xfrm>
          <a:prstGeom prst="rect">
            <a:avLst/>
          </a:prstGeom>
        </p:spPr>
      </p:pic>
    </p:spTree>
    <p:extLst>
      <p:ext uri="{BB962C8B-B14F-4D97-AF65-F5344CB8AC3E}">
        <p14:creationId xmlns:p14="http://schemas.microsoft.com/office/powerpoint/2010/main" val="123577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60" b="24159"/>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0679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80A705B3-757D-4CA8-88C5-432B31CE2E4B}" type="datetime1">
              <a:rPr lang="en-US" smtClean="0"/>
              <a:t>5/27/2025</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F58B27AF-0911-43F4-8CD5-3D7E0EDE7750}" type="datetime1">
              <a:rPr lang="en-US" smtClean="0"/>
              <a:t>5/27/2025</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8FD23400-D7DE-4996-BFF0-33CBEA524EB6}" type="datetime1">
              <a:rPr lang="en-US" smtClean="0"/>
              <a:t>5/27/2025</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5B4A9272-F45D-470C-A2EC-EA3618E4F244}" type="datetime1">
              <a:rPr lang="en-US" smtClean="0"/>
              <a:t>5/27/2025</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Lst>
  <p:hf hdr="0" dt="0"/>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ABF60616-1E07-4574-87AC-43C0D67B757E}" type="datetime1">
              <a:rPr lang="en-US" smtClean="0"/>
              <a:t>5/27/2025</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r>
              <a:rPr lang="en-US"/>
              <a:t>Great Plains Regional Medical Center 2025 CHNA</a:t>
            </a:r>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hf hdr="0" dt="0"/>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mailto:Lydia.Newman@prairielakes.co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81C4882-E9DE-87E9-48D6-98E0948BB261}"/>
              </a:ext>
            </a:extLst>
          </p:cNvPr>
          <p:cNvPicPr>
            <a:picLocks noGrp="1" noChangeAspect="1"/>
          </p:cNvPicPr>
          <p:nvPr>
            <p:ph idx="10"/>
          </p:nvPr>
        </p:nvPicPr>
        <p:blipFill>
          <a:blip r:embed="rId2"/>
          <a:stretch>
            <a:fillRect/>
          </a:stretch>
        </p:blipFill>
        <p:spPr>
          <a:xfrm>
            <a:off x="1352608" y="1"/>
            <a:ext cx="9486784" cy="5034116"/>
          </a:xfrm>
          <a:prstGeom prst="rect">
            <a:avLst/>
          </a:prstGeom>
        </p:spPr>
      </p:pic>
      <p:sp>
        <p:nvSpPr>
          <p:cNvPr id="3" name="Title 2">
            <a:extLst>
              <a:ext uri="{FF2B5EF4-FFF2-40B4-BE49-F238E27FC236}">
                <a16:creationId xmlns:a16="http://schemas.microsoft.com/office/drawing/2014/main" id="{92457882-74FF-2DF7-B69C-5B175C7FEC5A}"/>
              </a:ext>
            </a:extLst>
          </p:cNvPr>
          <p:cNvSpPr>
            <a:spLocks noGrp="1"/>
          </p:cNvSpPr>
          <p:nvPr>
            <p:ph type="ctrTitle"/>
          </p:nvPr>
        </p:nvSpPr>
        <p:spPr/>
        <p:txBody>
          <a:bodyPr/>
          <a:lstStyle/>
          <a:p>
            <a:r>
              <a:rPr lang="en-US" dirty="0"/>
              <a:t>Great plains regional medical center</a:t>
            </a:r>
          </a:p>
        </p:txBody>
      </p:sp>
      <p:sp>
        <p:nvSpPr>
          <p:cNvPr id="4" name="Subtitle 3">
            <a:extLst>
              <a:ext uri="{FF2B5EF4-FFF2-40B4-BE49-F238E27FC236}">
                <a16:creationId xmlns:a16="http://schemas.microsoft.com/office/drawing/2014/main" id="{A0DA0DBC-9684-3B2A-EB9C-D17F2D7E21F7}"/>
              </a:ext>
            </a:extLst>
          </p:cNvPr>
          <p:cNvSpPr>
            <a:spLocks noGrp="1"/>
          </p:cNvSpPr>
          <p:nvPr>
            <p:ph type="subTitle" idx="1"/>
          </p:nvPr>
        </p:nvSpPr>
        <p:spPr/>
        <p:txBody>
          <a:bodyPr/>
          <a:lstStyle/>
          <a:p>
            <a:r>
              <a:rPr lang="en-US" dirty="0"/>
              <a:t>2025 CHNA</a:t>
            </a:r>
          </a:p>
        </p:txBody>
      </p:sp>
    </p:spTree>
    <p:extLst>
      <p:ext uri="{BB962C8B-B14F-4D97-AF65-F5344CB8AC3E}">
        <p14:creationId xmlns:p14="http://schemas.microsoft.com/office/powerpoint/2010/main" val="166171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5EACEF-9AD9-FC8F-EED6-B3F12924677C}"/>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CB40B1-3D67-B767-B8F1-136AA942BF44}"/>
              </a:ext>
            </a:extLst>
          </p:cNvPr>
          <p:cNvSpPr>
            <a:spLocks noGrp="1"/>
          </p:cNvSpPr>
          <p:nvPr>
            <p:ph type="title"/>
          </p:nvPr>
        </p:nvSpPr>
        <p:spPr/>
        <p:txBody>
          <a:bodyPr/>
          <a:lstStyle/>
          <a:p>
            <a:r>
              <a:rPr lang="en-US" dirty="0"/>
              <a:t>Community served - race</a:t>
            </a:r>
          </a:p>
        </p:txBody>
      </p:sp>
      <p:sp>
        <p:nvSpPr>
          <p:cNvPr id="4" name="Footer Placeholder 3">
            <a:extLst>
              <a:ext uri="{FF2B5EF4-FFF2-40B4-BE49-F238E27FC236}">
                <a16:creationId xmlns:a16="http://schemas.microsoft.com/office/drawing/2014/main" id="{C924F05E-0345-48B1-2526-4C66C9567712}"/>
              </a:ext>
            </a:extLst>
          </p:cNvPr>
          <p:cNvSpPr>
            <a:spLocks noGrp="1"/>
          </p:cNvSpPr>
          <p:nvPr>
            <p:ph type="ftr" sz="quarter" idx="3"/>
          </p:nvPr>
        </p:nvSpPr>
        <p:spPr>
          <a:xfrm>
            <a:off x="2438399" y="6715125"/>
            <a:ext cx="7315200" cy="182880"/>
          </a:xfrm>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F720EF38-8DFA-5B64-D5C9-5F02657834DE}"/>
              </a:ext>
            </a:extLst>
          </p:cNvPr>
          <p:cNvSpPr>
            <a:spLocks noGrp="1"/>
          </p:cNvSpPr>
          <p:nvPr>
            <p:ph type="sldNum" sz="quarter" idx="4"/>
          </p:nvPr>
        </p:nvSpPr>
        <p:spPr/>
        <p:txBody>
          <a:bodyPr/>
          <a:lstStyle/>
          <a:p>
            <a:fld id="{18CF7050-A8E5-428C-81D9-F84418705036}" type="slidenum">
              <a:rPr lang="en-US" smtClean="0"/>
              <a:pPr/>
              <a:t>10</a:t>
            </a:fld>
            <a:endParaRPr lang="en-US" dirty="0"/>
          </a:p>
        </p:txBody>
      </p:sp>
      <p:sp>
        <p:nvSpPr>
          <p:cNvPr id="3" name="Content Placeholder 2">
            <a:extLst>
              <a:ext uri="{FF2B5EF4-FFF2-40B4-BE49-F238E27FC236}">
                <a16:creationId xmlns:a16="http://schemas.microsoft.com/office/drawing/2014/main" id="{789B0AFE-08A5-31E2-C122-9D3647E30911}"/>
              </a:ext>
            </a:extLst>
          </p:cNvPr>
          <p:cNvSpPr>
            <a:spLocks noGrp="1"/>
          </p:cNvSpPr>
          <p:nvPr>
            <p:ph idx="1"/>
          </p:nvPr>
        </p:nvSpPr>
        <p:spPr>
          <a:xfrm>
            <a:off x="7115174" y="1417320"/>
            <a:ext cx="4772025" cy="5212080"/>
          </a:xfrm>
        </p:spPr>
        <p:txBody>
          <a:bodyPr>
            <a:noAutofit/>
          </a:bodyPr>
          <a:lstStyle/>
          <a:p>
            <a:pPr marL="0" indent="0">
              <a:lnSpc>
                <a:spcPct val="100000"/>
              </a:lnSpc>
              <a:buNone/>
            </a:pPr>
            <a:r>
              <a:rPr lang="en-US" sz="1800" dirty="0"/>
              <a:t>From 2010 to 2020, the fastest growing race group across the primary medical service area, the secondary medical service area, Beckham County, and the state of Oklahoma are residents that reported two or more races. </a:t>
            </a:r>
          </a:p>
          <a:p>
            <a:pPr marL="0" indent="0">
              <a:lnSpc>
                <a:spcPct val="100000"/>
              </a:lnSpc>
              <a:buNone/>
            </a:pPr>
            <a:endParaRPr lang="en-US" sz="1800" dirty="0"/>
          </a:p>
          <a:p>
            <a:pPr marL="0" indent="0">
              <a:lnSpc>
                <a:spcPct val="100000"/>
              </a:lnSpc>
              <a:buNone/>
            </a:pPr>
            <a:r>
              <a:rPr lang="en-US" sz="1800" dirty="0"/>
              <a:t>In the primary medical service area, as well as in Beckham County and the state of Oklahoma, white residents experienced the largest population decline. In contrast, the secondary medical service area saw the greatest decline among Black residents.</a:t>
            </a:r>
          </a:p>
          <a:p>
            <a:pPr marL="0" indent="0">
              <a:lnSpc>
                <a:spcPct val="100000"/>
              </a:lnSpc>
              <a:buNone/>
            </a:pPr>
            <a:endParaRPr lang="en-US" sz="1800" dirty="0"/>
          </a:p>
        </p:txBody>
      </p:sp>
      <p:graphicFrame>
        <p:nvGraphicFramePr>
          <p:cNvPr id="8" name="Table 7">
            <a:extLst>
              <a:ext uri="{FF2B5EF4-FFF2-40B4-BE49-F238E27FC236}">
                <a16:creationId xmlns:a16="http://schemas.microsoft.com/office/drawing/2014/main" id="{3B279765-B6EF-A06B-B86A-A97B307E0445}"/>
              </a:ext>
            </a:extLst>
          </p:cNvPr>
          <p:cNvGraphicFramePr>
            <a:graphicFrameLocks noGrp="1"/>
          </p:cNvGraphicFramePr>
          <p:nvPr>
            <p:extLst>
              <p:ext uri="{D42A27DB-BD31-4B8C-83A1-F6EECF244321}">
                <p14:modId xmlns:p14="http://schemas.microsoft.com/office/powerpoint/2010/main" val="345181239"/>
              </p:ext>
            </p:extLst>
          </p:nvPr>
        </p:nvGraphicFramePr>
        <p:xfrm>
          <a:off x="681826" y="1212916"/>
          <a:ext cx="5414173" cy="5507924"/>
        </p:xfrm>
        <a:graphic>
          <a:graphicData uri="http://schemas.openxmlformats.org/drawingml/2006/table">
            <a:tbl>
              <a:tblPr/>
              <a:tblGrid>
                <a:gridCol w="1403214">
                  <a:extLst>
                    <a:ext uri="{9D8B030D-6E8A-4147-A177-3AD203B41FA5}">
                      <a16:colId xmlns:a16="http://schemas.microsoft.com/office/drawing/2014/main" val="1708183387"/>
                    </a:ext>
                  </a:extLst>
                </a:gridCol>
                <a:gridCol w="1092769">
                  <a:extLst>
                    <a:ext uri="{9D8B030D-6E8A-4147-A177-3AD203B41FA5}">
                      <a16:colId xmlns:a16="http://schemas.microsoft.com/office/drawing/2014/main" val="2259429105"/>
                    </a:ext>
                  </a:extLst>
                </a:gridCol>
                <a:gridCol w="1092769">
                  <a:extLst>
                    <a:ext uri="{9D8B030D-6E8A-4147-A177-3AD203B41FA5}">
                      <a16:colId xmlns:a16="http://schemas.microsoft.com/office/drawing/2014/main" val="837507426"/>
                    </a:ext>
                  </a:extLst>
                </a:gridCol>
                <a:gridCol w="943755">
                  <a:extLst>
                    <a:ext uri="{9D8B030D-6E8A-4147-A177-3AD203B41FA5}">
                      <a16:colId xmlns:a16="http://schemas.microsoft.com/office/drawing/2014/main" val="580992412"/>
                    </a:ext>
                  </a:extLst>
                </a:gridCol>
                <a:gridCol w="881666">
                  <a:extLst>
                    <a:ext uri="{9D8B030D-6E8A-4147-A177-3AD203B41FA5}">
                      <a16:colId xmlns:a16="http://schemas.microsoft.com/office/drawing/2014/main" val="777259841"/>
                    </a:ext>
                  </a:extLst>
                </a:gridCol>
              </a:tblGrid>
              <a:tr h="456355">
                <a:tc gridSpan="5">
                  <a:txBody>
                    <a:bodyPr/>
                    <a:lstStyle/>
                    <a:p>
                      <a:pPr algn="ctr" fontAlgn="ctr"/>
                      <a:r>
                        <a:rPr lang="en-US" sz="1400" b="1" i="0" u="none" strike="noStrike" dirty="0">
                          <a:effectLst/>
                          <a:latin typeface="+mj-lt"/>
                        </a:rPr>
                        <a:t>Percent of Total Population by Race and Ethnicity for Great Plains Regional Medical Center Medical Service Areas, Beckham County and Oklahoma</a:t>
                      </a:r>
                    </a:p>
                  </a:txBody>
                  <a:tcPr marL="7451" marR="7451" marT="74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24931519"/>
                  </a:ext>
                </a:extLst>
              </a:tr>
              <a:tr h="195581">
                <a:tc>
                  <a:txBody>
                    <a:bodyPr/>
                    <a:lstStyle/>
                    <a:p>
                      <a:pPr algn="l" fontAlgn="ctr"/>
                      <a:r>
                        <a:rPr lang="en-US" sz="1400" b="0" i="0" u="none" strike="noStrike">
                          <a:effectLst/>
                          <a:latin typeface="+mj-lt"/>
                        </a:rPr>
                        <a:t> </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rowSpan="2">
                  <a:txBody>
                    <a:bodyPr/>
                    <a:lstStyle/>
                    <a:p>
                      <a:pPr algn="ctr" fontAlgn="ctr"/>
                      <a:r>
                        <a:rPr lang="en-US" sz="1400" b="0" i="0" u="none" strike="noStrike">
                          <a:effectLst/>
                          <a:latin typeface="+mj-lt"/>
                        </a:rPr>
                        <a:t>Primary Medical Service Area</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effectLst/>
                          <a:latin typeface="+mj-lt"/>
                        </a:rPr>
                        <a:t>Secondary Medical Service Area</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effectLst/>
                          <a:latin typeface="+mj-lt"/>
                        </a:rPr>
                        <a:t>Beckham County</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effectLst/>
                          <a:latin typeface="+mj-lt"/>
                        </a:rPr>
                        <a:t>Oklahoma</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4303518"/>
                  </a:ext>
                </a:extLst>
              </a:tr>
              <a:tr h="387436">
                <a:tc>
                  <a:txBody>
                    <a:bodyPr/>
                    <a:lstStyle/>
                    <a:p>
                      <a:pPr algn="l" fontAlgn="ctr"/>
                      <a:r>
                        <a:rPr lang="en-US" sz="1400" b="0" i="0" u="none" strike="noStrike">
                          <a:effectLst/>
                          <a:latin typeface="+mj-lt"/>
                        </a:rPr>
                        <a:t>Race/Ethnic Groups</a:t>
                      </a:r>
                    </a:p>
                  </a:txBody>
                  <a:tcPr marL="22352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28306941"/>
                  </a:ext>
                </a:extLst>
              </a:tr>
              <a:tr h="193718">
                <a:tc>
                  <a:txBody>
                    <a:bodyPr/>
                    <a:lstStyle/>
                    <a:p>
                      <a:pPr algn="l" fontAlgn="b"/>
                      <a:r>
                        <a:rPr lang="en-US" sz="1050" b="0" i="0" u="none" strike="noStrike">
                          <a:effectLst/>
                          <a:latin typeface="+mj-lt"/>
                        </a:rPr>
                        <a:t> </a:t>
                      </a: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13572991"/>
                  </a:ext>
                </a:extLst>
              </a:tr>
              <a:tr h="193718">
                <a:tc>
                  <a:txBody>
                    <a:bodyPr/>
                    <a:lstStyle/>
                    <a:p>
                      <a:pPr algn="l" fontAlgn="ctr"/>
                      <a:r>
                        <a:rPr lang="en-US" sz="1400" b="1" i="0" u="none" strike="noStrike">
                          <a:effectLst/>
                          <a:latin typeface="+mj-lt"/>
                        </a:rPr>
                        <a:t>  2010 Census</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56058013"/>
                  </a:ext>
                </a:extLst>
              </a:tr>
              <a:tr h="193718">
                <a:tc>
                  <a:txBody>
                    <a:bodyPr/>
                    <a:lstStyle/>
                    <a:p>
                      <a:pPr algn="l" fontAlgn="ctr"/>
                      <a:r>
                        <a:rPr lang="en-US" sz="1400" b="0" i="0" u="none" strike="noStrike">
                          <a:effectLst/>
                          <a:latin typeface="+mj-lt"/>
                        </a:rPr>
                        <a:t>  White</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81.6%</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72.8%</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effectLst/>
                          <a:latin typeface="+mj-lt"/>
                        </a:rPr>
                        <a:t>85.0%</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72.2%</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602230537"/>
                  </a:ext>
                </a:extLst>
              </a:tr>
              <a:tr h="193718">
                <a:tc>
                  <a:txBody>
                    <a:bodyPr/>
                    <a:lstStyle/>
                    <a:p>
                      <a:pPr algn="l" fontAlgn="ctr"/>
                      <a:r>
                        <a:rPr lang="en-US" sz="1400" b="0" i="0" u="none" strike="noStrike">
                          <a:effectLst/>
                          <a:latin typeface="+mj-lt"/>
                        </a:rPr>
                        <a:t>  Black</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3.5%</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9.6%</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effectLst/>
                          <a:latin typeface="+mj-lt"/>
                        </a:rPr>
                        <a:t>4.0%</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7.4%</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937377269"/>
                  </a:ext>
                </a:extLst>
              </a:tr>
              <a:tr h="230972">
                <a:tc>
                  <a:txBody>
                    <a:bodyPr/>
                    <a:lstStyle/>
                    <a:p>
                      <a:pPr algn="l" fontAlgn="b"/>
                      <a:r>
                        <a:rPr lang="en-US" sz="1400" b="0" i="0" u="none" strike="noStrike">
                          <a:effectLst/>
                          <a:latin typeface="+mj-lt"/>
                        </a:rPr>
                        <a:t>  Native American</a:t>
                      </a:r>
                      <a:r>
                        <a:rPr lang="en-US" sz="1400" b="0" i="0" u="none" strike="noStrike" baseline="30000">
                          <a:effectLst/>
                          <a:latin typeface="+mj-lt"/>
                        </a:rPr>
                        <a:t> 1</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4.5%</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4.7%</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effectLst/>
                          <a:latin typeface="+mj-lt"/>
                        </a:rPr>
                        <a:t>2.8%</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8.6%</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35279097"/>
                  </a:ext>
                </a:extLst>
              </a:tr>
              <a:tr h="230972">
                <a:tc>
                  <a:txBody>
                    <a:bodyPr/>
                    <a:lstStyle/>
                    <a:p>
                      <a:pPr algn="l" fontAlgn="b"/>
                      <a:r>
                        <a:rPr lang="en-US" sz="1400" b="0" i="0" u="none" strike="noStrike">
                          <a:effectLst/>
                          <a:latin typeface="+mj-lt"/>
                        </a:rPr>
                        <a:t>  Other </a:t>
                      </a:r>
                      <a:r>
                        <a:rPr lang="en-US" sz="1400" b="0" i="0" u="none" strike="noStrike" baseline="30000">
                          <a:effectLst/>
                          <a:latin typeface="+mj-lt"/>
                        </a:rPr>
                        <a:t>2</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6.8%</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8.3%</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effectLst/>
                          <a:latin typeface="+mj-lt"/>
                        </a:rPr>
                        <a:t>5.4%</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5.9%</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62131485"/>
                  </a:ext>
                </a:extLst>
              </a:tr>
              <a:tr h="424690">
                <a:tc>
                  <a:txBody>
                    <a:bodyPr/>
                    <a:lstStyle/>
                    <a:p>
                      <a:pPr algn="l" fontAlgn="b"/>
                      <a:r>
                        <a:rPr lang="en-US" sz="1400" b="0" i="0" u="none" strike="noStrike">
                          <a:effectLst/>
                          <a:latin typeface="+mj-lt"/>
                        </a:rPr>
                        <a:t>  Two or more Races </a:t>
                      </a:r>
                      <a:r>
                        <a:rPr lang="en-US" sz="1400" b="0" i="0" u="none" strike="noStrike" baseline="30000">
                          <a:effectLst/>
                          <a:latin typeface="+mj-lt"/>
                        </a:rPr>
                        <a:t>3</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3.6%</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4.6%</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dirty="0">
                          <a:effectLst/>
                          <a:latin typeface="+mj-lt"/>
                        </a:rPr>
                        <a:t>2.8%</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effectLst/>
                          <a:latin typeface="+mj-lt"/>
                        </a:rPr>
                        <a:t>5.9%</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387093227"/>
                  </a:ext>
                </a:extLst>
              </a:tr>
              <a:tr h="230972">
                <a:tc>
                  <a:txBody>
                    <a:bodyPr/>
                    <a:lstStyle/>
                    <a:p>
                      <a:pPr algn="l" fontAlgn="b"/>
                      <a:r>
                        <a:rPr lang="en-US" sz="1400" b="0" i="0" u="none" strike="noStrike">
                          <a:effectLst/>
                          <a:latin typeface="+mj-lt"/>
                        </a:rPr>
                        <a:t>  Hispanic Origin </a:t>
                      </a:r>
                      <a:r>
                        <a:rPr lang="en-US" sz="1400" b="0" i="0" u="none" strike="noStrike" baseline="30000">
                          <a:effectLst/>
                          <a:latin typeface="+mj-lt"/>
                        </a:rPr>
                        <a:t>4</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sng" strike="noStrike">
                          <a:effectLst/>
                          <a:latin typeface="+mj-lt"/>
                        </a:rPr>
                        <a:t>12.5%</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sng" strike="noStrike" dirty="0">
                          <a:effectLst/>
                          <a:latin typeface="+mj-lt"/>
                        </a:rPr>
                        <a:t>14.4%</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sng" strike="noStrike" dirty="0">
                          <a:effectLst/>
                          <a:latin typeface="+mj-lt"/>
                        </a:rPr>
                        <a:t>11.8%</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sng" strike="noStrike">
                          <a:effectLst/>
                          <a:latin typeface="+mj-lt"/>
                        </a:rPr>
                        <a:t>8.9%</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804449445"/>
                  </a:ext>
                </a:extLst>
              </a:tr>
              <a:tr h="193718">
                <a:tc>
                  <a:txBody>
                    <a:bodyPr/>
                    <a:lstStyle/>
                    <a:p>
                      <a:pPr algn="l" fontAlgn="b"/>
                      <a:r>
                        <a:rPr lang="en-US" sz="1400" b="0" i="0" u="none" strike="noStrike">
                          <a:effectLst/>
                          <a:latin typeface="+mj-lt"/>
                        </a:rPr>
                        <a:t>Total Population</a:t>
                      </a: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                60,168 </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77,858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effectLst/>
                          <a:latin typeface="+mj-lt"/>
                        </a:rPr>
                        <a:t>           22,119 </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     3,751,351 </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544365535"/>
                  </a:ext>
                </a:extLst>
              </a:tr>
              <a:tr h="193718">
                <a:tc>
                  <a:txBody>
                    <a:bodyPr/>
                    <a:lstStyle/>
                    <a:p>
                      <a:pPr algn="l" fontAlgn="b"/>
                      <a:r>
                        <a:rPr lang="en-US" sz="1400" b="0" i="0" u="none" strike="noStrike">
                          <a:effectLst/>
                          <a:latin typeface="+mj-lt"/>
                        </a:rPr>
                        <a:t> </a:t>
                      </a: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 </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400" b="0" i="0" u="none" strike="noStrike">
                          <a:effectLst/>
                          <a:latin typeface="+mj-lt"/>
                        </a:rPr>
                        <a:t> </a:t>
                      </a:r>
                    </a:p>
                  </a:txBody>
                  <a:tcPr marL="7451" marR="7451" marT="7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 </a:t>
                      </a:r>
                    </a:p>
                  </a:txBody>
                  <a:tcPr marL="7451" marR="7451" marT="7451"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766860371"/>
                  </a:ext>
                </a:extLst>
              </a:tr>
              <a:tr h="193718">
                <a:tc>
                  <a:txBody>
                    <a:bodyPr/>
                    <a:lstStyle/>
                    <a:p>
                      <a:pPr algn="l" fontAlgn="ctr"/>
                      <a:r>
                        <a:rPr lang="en-US" sz="1400" b="1" i="0" u="none" strike="noStrike">
                          <a:effectLst/>
                          <a:latin typeface="+mj-lt"/>
                        </a:rPr>
                        <a:t>2020 Census</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 </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096779735"/>
                  </a:ext>
                </a:extLst>
              </a:tr>
              <a:tr h="193718">
                <a:tc>
                  <a:txBody>
                    <a:bodyPr/>
                    <a:lstStyle/>
                    <a:p>
                      <a:pPr algn="l" fontAlgn="ctr"/>
                      <a:r>
                        <a:rPr lang="en-US" sz="1400" b="0" i="0" u="none" strike="noStrike">
                          <a:effectLst/>
                          <a:latin typeface="+mj-lt"/>
                        </a:rPr>
                        <a:t>  White</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74.7%</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67.3%</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78.2%</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63.5%</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611509614"/>
                  </a:ext>
                </a:extLst>
              </a:tr>
              <a:tr h="193718">
                <a:tc>
                  <a:txBody>
                    <a:bodyPr/>
                    <a:lstStyle/>
                    <a:p>
                      <a:pPr algn="l" fontAlgn="ctr"/>
                      <a:r>
                        <a:rPr lang="en-US" sz="1400" b="0" i="0" u="none" strike="noStrike">
                          <a:effectLst/>
                          <a:latin typeface="+mj-lt"/>
                        </a:rPr>
                        <a:t>  Black</a:t>
                      </a:r>
                    </a:p>
                  </a:txBody>
                  <a:tcPr marL="7451" marR="7451" marT="7451"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3.9%</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8.8%</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5.1%</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7.3%</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08414108"/>
                  </a:ext>
                </a:extLst>
              </a:tr>
              <a:tr h="230972">
                <a:tc>
                  <a:txBody>
                    <a:bodyPr/>
                    <a:lstStyle/>
                    <a:p>
                      <a:pPr algn="l" fontAlgn="b"/>
                      <a:r>
                        <a:rPr lang="en-US" sz="1400" b="0" i="0" u="none" strike="noStrike">
                          <a:effectLst/>
                          <a:latin typeface="+mj-lt"/>
                        </a:rPr>
                        <a:t>  Native American</a:t>
                      </a:r>
                      <a:r>
                        <a:rPr lang="en-US" sz="1400" b="0" i="0" u="none" strike="noStrike" baseline="30000">
                          <a:effectLst/>
                          <a:latin typeface="+mj-lt"/>
                        </a:rPr>
                        <a:t> 1</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5.1%</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4.6%</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3.8%</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8.4%</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032762332"/>
                  </a:ext>
                </a:extLst>
              </a:tr>
              <a:tr h="230972">
                <a:tc>
                  <a:txBody>
                    <a:bodyPr/>
                    <a:lstStyle/>
                    <a:p>
                      <a:pPr algn="l" fontAlgn="b"/>
                      <a:r>
                        <a:rPr lang="en-US" sz="1400" b="0" i="0" u="none" strike="noStrike">
                          <a:effectLst/>
                          <a:latin typeface="+mj-lt"/>
                        </a:rPr>
                        <a:t>  Other </a:t>
                      </a:r>
                      <a:r>
                        <a:rPr lang="en-US" sz="1400" b="0" i="0" u="none" strike="noStrike" baseline="30000">
                          <a:effectLst/>
                          <a:latin typeface="+mj-lt"/>
                        </a:rPr>
                        <a:t>2</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6.5%</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8.1%</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5.3%</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7.9%</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084101759"/>
                  </a:ext>
                </a:extLst>
              </a:tr>
              <a:tr h="424690">
                <a:tc>
                  <a:txBody>
                    <a:bodyPr/>
                    <a:lstStyle/>
                    <a:p>
                      <a:pPr algn="l" fontAlgn="b"/>
                      <a:r>
                        <a:rPr lang="en-US" sz="1400" b="0" i="0" u="none" strike="noStrike">
                          <a:effectLst/>
                          <a:latin typeface="+mj-lt"/>
                        </a:rPr>
                        <a:t>  Two or more Races </a:t>
                      </a:r>
                      <a:r>
                        <a:rPr lang="en-US" sz="1400" b="0" i="0" u="none" strike="noStrike" baseline="30000">
                          <a:effectLst/>
                          <a:latin typeface="+mj-lt"/>
                        </a:rPr>
                        <a:t>3</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9.9%</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11.2%</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7.5%</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12.8%</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616089927"/>
                  </a:ext>
                </a:extLst>
              </a:tr>
              <a:tr h="230972">
                <a:tc>
                  <a:txBody>
                    <a:bodyPr/>
                    <a:lstStyle/>
                    <a:p>
                      <a:pPr algn="l" fontAlgn="b"/>
                      <a:r>
                        <a:rPr lang="en-US" sz="1400" b="0" i="0" u="none" strike="noStrike">
                          <a:effectLst/>
                          <a:latin typeface="+mj-lt"/>
                        </a:rPr>
                        <a:t>  Hispanic Origin </a:t>
                      </a:r>
                      <a:r>
                        <a:rPr lang="en-US" sz="1400" b="0" i="0" u="none" strike="noStrike" baseline="30000">
                          <a:effectLst/>
                          <a:latin typeface="+mj-lt"/>
                        </a:rPr>
                        <a:t>4</a:t>
                      </a:r>
                      <a:endParaRPr lang="en-US" sz="1400" b="0" i="0" u="none" strike="noStrike">
                        <a:effectLst/>
                        <a:latin typeface="+mj-lt"/>
                      </a:endParaRP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sng" strike="noStrike">
                          <a:solidFill>
                            <a:srgbClr val="000000"/>
                          </a:solidFill>
                          <a:effectLst/>
                          <a:latin typeface="+mj-lt"/>
                        </a:rPr>
                        <a:t>15.3%</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a:solidFill>
                            <a:srgbClr val="000000"/>
                          </a:solidFill>
                          <a:effectLst/>
                          <a:latin typeface="+mj-lt"/>
                        </a:rPr>
                        <a:t>17.4%</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a:solidFill>
                            <a:srgbClr val="000000"/>
                          </a:solidFill>
                          <a:effectLst/>
                          <a:latin typeface="+mj-lt"/>
                        </a:rPr>
                        <a:t>12.0%</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11.9%</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02262841"/>
                  </a:ext>
                </a:extLst>
              </a:tr>
              <a:tr h="193718">
                <a:tc>
                  <a:txBody>
                    <a:bodyPr/>
                    <a:lstStyle/>
                    <a:p>
                      <a:pPr algn="l" fontAlgn="b"/>
                      <a:r>
                        <a:rPr lang="en-US" sz="1400" b="0" i="0" u="none" strike="noStrike">
                          <a:effectLst/>
                          <a:latin typeface="+mj-lt"/>
                        </a:rPr>
                        <a:t>Total Population</a:t>
                      </a:r>
                    </a:p>
                  </a:txBody>
                  <a:tcPr marL="7451" marR="7451" marT="7451"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mj-lt"/>
                        </a:rPr>
                        <a:t>60,418</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mj-lt"/>
                        </a:rPr>
                        <a:t>72,831</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b="0" i="0" u="none" strike="noStrike">
                          <a:solidFill>
                            <a:srgbClr val="000000"/>
                          </a:solidFill>
                          <a:effectLst/>
                          <a:latin typeface="+mj-lt"/>
                        </a:rPr>
                        <a:t>22,410</a:t>
                      </a:r>
                    </a:p>
                  </a:txBody>
                  <a:tcPr marL="7451" marR="7451" marT="74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b="0" i="0" u="none" strike="noStrike" dirty="0">
                          <a:effectLst/>
                          <a:latin typeface="+mj-lt"/>
                        </a:rPr>
                        <a:t>     3,959,353 </a:t>
                      </a:r>
                    </a:p>
                  </a:txBody>
                  <a:tcPr marL="7451" marR="7451" marT="7451"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3328041"/>
                  </a:ext>
                </a:extLst>
              </a:tr>
            </a:tbl>
          </a:graphicData>
        </a:graphic>
      </p:graphicFrame>
      <p:graphicFrame>
        <p:nvGraphicFramePr>
          <p:cNvPr id="9" name="Table 8">
            <a:extLst>
              <a:ext uri="{FF2B5EF4-FFF2-40B4-BE49-F238E27FC236}">
                <a16:creationId xmlns:a16="http://schemas.microsoft.com/office/drawing/2014/main" id="{647C5114-909A-2B0F-2D5B-E7D9A3F5C069}"/>
              </a:ext>
            </a:extLst>
          </p:cNvPr>
          <p:cNvGraphicFramePr>
            <a:graphicFrameLocks noGrp="1"/>
          </p:cNvGraphicFramePr>
          <p:nvPr>
            <p:extLst>
              <p:ext uri="{D42A27DB-BD31-4B8C-83A1-F6EECF244321}">
                <p14:modId xmlns:p14="http://schemas.microsoft.com/office/powerpoint/2010/main" val="4148244192"/>
              </p:ext>
            </p:extLst>
          </p:nvPr>
        </p:nvGraphicFramePr>
        <p:xfrm>
          <a:off x="6654800" y="5560891"/>
          <a:ext cx="5537200" cy="1066800"/>
        </p:xfrm>
        <a:graphic>
          <a:graphicData uri="http://schemas.openxmlformats.org/drawingml/2006/table">
            <a:tbl>
              <a:tblPr>
                <a:tableStyleId>{5C22544A-7EE6-4342-B048-85BDC9FD1C3A}</a:tableStyleId>
              </a:tblPr>
              <a:tblGrid>
                <a:gridCol w="5537200">
                  <a:extLst>
                    <a:ext uri="{9D8B030D-6E8A-4147-A177-3AD203B41FA5}">
                      <a16:colId xmlns:a16="http://schemas.microsoft.com/office/drawing/2014/main" val="2715483274"/>
                    </a:ext>
                  </a:extLst>
                </a:gridCol>
              </a:tblGrid>
              <a:tr h="167640">
                <a:tc>
                  <a:txBody>
                    <a:bodyPr/>
                    <a:lstStyle/>
                    <a:p>
                      <a:pPr algn="l" fontAlgn="b"/>
                      <a:r>
                        <a:rPr lang="en-US" sz="1000" u="none" strike="noStrike">
                          <a:effectLst/>
                        </a:rPr>
                        <a:t>SOURCE: U.S. Census Bureau, Decennial Census data for 2010 and 2020 (www.census.gov [March 2025]).</a:t>
                      </a:r>
                      <a:endParaRPr lang="en-US" sz="1000" b="0" i="0" u="none" strike="noStrike">
                        <a:effectLst/>
                        <a:latin typeface="Times New Roman" panose="02020603050405020304" pitchFamily="18" charset="0"/>
                      </a:endParaRPr>
                    </a:p>
                  </a:txBody>
                  <a:tcPr marL="7620" marR="7620" marT="7620" marB="0" anchor="b">
                    <a:noFill/>
                  </a:tcPr>
                </a:tc>
                <a:extLst>
                  <a:ext uri="{0D108BD9-81ED-4DB2-BD59-A6C34878D82A}">
                    <a16:rowId xmlns:a16="http://schemas.microsoft.com/office/drawing/2014/main" val="697697708"/>
                  </a:ext>
                </a:extLst>
              </a:tr>
              <a:tr h="198120">
                <a:tc>
                  <a:txBody>
                    <a:bodyPr/>
                    <a:lstStyle/>
                    <a:p>
                      <a:pPr algn="l" fontAlgn="b"/>
                      <a:r>
                        <a:rPr lang="en-US" sz="1000" u="none" strike="noStrike" baseline="30000">
                          <a:effectLst/>
                        </a:rPr>
                        <a:t>1</a:t>
                      </a:r>
                      <a:r>
                        <a:rPr lang="en-US" sz="1000" u="none" strike="noStrike">
                          <a:effectLst/>
                        </a:rPr>
                        <a:t> Native American includes American Indians and Alaska Natives.</a:t>
                      </a:r>
                      <a:endParaRPr lang="en-US" sz="1000" b="0" i="0" u="none" strike="noStrike">
                        <a:effectLst/>
                        <a:latin typeface="Times New Roman" panose="02020603050405020304" pitchFamily="18" charset="0"/>
                      </a:endParaRPr>
                    </a:p>
                  </a:txBody>
                  <a:tcPr marL="7620" marR="7620" marT="7620" marB="0" anchor="b">
                    <a:noFill/>
                  </a:tcPr>
                </a:tc>
                <a:extLst>
                  <a:ext uri="{0D108BD9-81ED-4DB2-BD59-A6C34878D82A}">
                    <a16:rowId xmlns:a16="http://schemas.microsoft.com/office/drawing/2014/main" val="1778444123"/>
                  </a:ext>
                </a:extLst>
              </a:tr>
              <a:tr h="167640">
                <a:tc>
                  <a:txBody>
                    <a:bodyPr/>
                    <a:lstStyle/>
                    <a:p>
                      <a:pPr algn="l" fontAlgn="b"/>
                      <a:r>
                        <a:rPr lang="en-US" sz="1000" u="none" strike="noStrike" baseline="30000">
                          <a:effectLst/>
                        </a:rPr>
                        <a:t>2</a:t>
                      </a:r>
                      <a:r>
                        <a:rPr lang="en-US" sz="1000" u="none" strike="noStrike">
                          <a:effectLst/>
                        </a:rPr>
                        <a:t> Other is defined as Asian Americans, Native Hawaiians, Pacific Islanders and all others. </a:t>
                      </a:r>
                      <a:endParaRPr lang="en-US" sz="1000" b="0" i="0" u="none" strike="noStrike">
                        <a:effectLst/>
                        <a:latin typeface="Times New Roman" panose="02020603050405020304" pitchFamily="18" charset="0"/>
                      </a:endParaRPr>
                    </a:p>
                  </a:txBody>
                  <a:tcPr marL="7620" marR="7620" marT="7620" marB="0" anchor="b">
                    <a:noFill/>
                  </a:tcPr>
                </a:tc>
                <a:extLst>
                  <a:ext uri="{0D108BD9-81ED-4DB2-BD59-A6C34878D82A}">
                    <a16:rowId xmlns:a16="http://schemas.microsoft.com/office/drawing/2014/main" val="2468018832"/>
                  </a:ext>
                </a:extLst>
              </a:tr>
              <a:tr h="167640">
                <a:tc>
                  <a:txBody>
                    <a:bodyPr/>
                    <a:lstStyle/>
                    <a:p>
                      <a:pPr algn="l" fontAlgn="b"/>
                      <a:r>
                        <a:rPr lang="en-US" sz="1000" u="none" strike="noStrike" baseline="30000">
                          <a:effectLst/>
                        </a:rPr>
                        <a:t>3</a:t>
                      </a:r>
                      <a:r>
                        <a:rPr lang="en-US" sz="1000" u="none" strike="noStrike">
                          <a:effectLst/>
                        </a:rPr>
                        <a:t> Two or more races indicate a person is included in more than one race group.</a:t>
                      </a:r>
                      <a:endParaRPr lang="en-US" sz="1000" b="0" i="0" u="none" strike="noStrike">
                        <a:effectLst/>
                        <a:latin typeface="Times New Roman" panose="02020603050405020304" pitchFamily="18" charset="0"/>
                      </a:endParaRPr>
                    </a:p>
                  </a:txBody>
                  <a:tcPr marL="7620" marR="7620" marT="7620" marB="0" anchor="b">
                    <a:noFill/>
                  </a:tcPr>
                </a:tc>
                <a:extLst>
                  <a:ext uri="{0D108BD9-81ED-4DB2-BD59-A6C34878D82A}">
                    <a16:rowId xmlns:a16="http://schemas.microsoft.com/office/drawing/2014/main" val="2153697866"/>
                  </a:ext>
                </a:extLst>
              </a:tr>
              <a:tr h="198120">
                <a:tc>
                  <a:txBody>
                    <a:bodyPr/>
                    <a:lstStyle/>
                    <a:p>
                      <a:pPr algn="l" fontAlgn="b"/>
                      <a:r>
                        <a:rPr lang="en-US" sz="1000" u="none" strike="noStrike" baseline="30000">
                          <a:effectLst/>
                        </a:rPr>
                        <a:t>4</a:t>
                      </a:r>
                      <a:r>
                        <a:rPr lang="en-US" sz="1000" u="none" strike="noStrike">
                          <a:effectLst/>
                        </a:rPr>
                        <a:t> Hispanic population is not a race group but rather a description of ethnic origin; Hispanics are</a:t>
                      </a:r>
                      <a:endParaRPr lang="en-US" sz="1000" b="0" i="0" u="none" strike="noStrike">
                        <a:effectLst/>
                        <a:latin typeface="Times New Roman" panose="02020603050405020304" pitchFamily="18" charset="0"/>
                      </a:endParaRPr>
                    </a:p>
                  </a:txBody>
                  <a:tcPr marL="7620" marR="7620" marT="7620" marB="0" anchor="b">
                    <a:noFill/>
                  </a:tcPr>
                </a:tc>
                <a:extLst>
                  <a:ext uri="{0D108BD9-81ED-4DB2-BD59-A6C34878D82A}">
                    <a16:rowId xmlns:a16="http://schemas.microsoft.com/office/drawing/2014/main" val="2966919187"/>
                  </a:ext>
                </a:extLst>
              </a:tr>
              <a:tr h="167640">
                <a:tc>
                  <a:txBody>
                    <a:bodyPr/>
                    <a:lstStyle/>
                    <a:p>
                      <a:pPr algn="l" fontAlgn="t"/>
                      <a:r>
                        <a:rPr lang="en-US" sz="1000" u="none" strike="noStrike" dirty="0">
                          <a:effectLst/>
                        </a:rPr>
                        <a:t>included in the five race groups.</a:t>
                      </a:r>
                      <a:endParaRPr lang="en-US" sz="1000" b="0" i="0" u="none" strike="noStrike" dirty="0">
                        <a:effectLst/>
                        <a:latin typeface="Times New Roman" panose="02020603050405020304" pitchFamily="18" charset="0"/>
                      </a:endParaRPr>
                    </a:p>
                  </a:txBody>
                  <a:tcPr marL="7620" marR="7620" marT="7620" marB="0">
                    <a:noFill/>
                  </a:tcPr>
                </a:tc>
                <a:extLst>
                  <a:ext uri="{0D108BD9-81ED-4DB2-BD59-A6C34878D82A}">
                    <a16:rowId xmlns:a16="http://schemas.microsoft.com/office/drawing/2014/main" val="75173166"/>
                  </a:ext>
                </a:extLst>
              </a:tr>
            </a:tbl>
          </a:graphicData>
        </a:graphic>
      </p:graphicFrame>
      <p:sp>
        <p:nvSpPr>
          <p:cNvPr id="7" name="Rectangle 6">
            <a:extLst>
              <a:ext uri="{FF2B5EF4-FFF2-40B4-BE49-F238E27FC236}">
                <a16:creationId xmlns:a16="http://schemas.microsoft.com/office/drawing/2014/main" id="{AA6AA4E5-F6A2-1C8A-62D9-DB73154F435B}"/>
              </a:ext>
            </a:extLst>
          </p:cNvPr>
          <p:cNvSpPr/>
          <p:nvPr/>
        </p:nvSpPr>
        <p:spPr>
          <a:xfrm>
            <a:off x="2437721" y="5937337"/>
            <a:ext cx="3657600" cy="27622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78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40B1-3D67-B767-B8F1-136AA942BF44}"/>
              </a:ext>
            </a:extLst>
          </p:cNvPr>
          <p:cNvSpPr>
            <a:spLocks noGrp="1"/>
          </p:cNvSpPr>
          <p:nvPr>
            <p:ph type="title"/>
          </p:nvPr>
        </p:nvSpPr>
        <p:spPr/>
        <p:txBody>
          <a:bodyPr/>
          <a:lstStyle/>
          <a:p>
            <a:r>
              <a:rPr lang="en-US" dirty="0"/>
              <a:t>Community served - age</a:t>
            </a:r>
          </a:p>
        </p:txBody>
      </p:sp>
      <p:sp>
        <p:nvSpPr>
          <p:cNvPr id="4" name="Footer Placeholder 3">
            <a:extLst>
              <a:ext uri="{FF2B5EF4-FFF2-40B4-BE49-F238E27FC236}">
                <a16:creationId xmlns:a16="http://schemas.microsoft.com/office/drawing/2014/main" id="{C924F05E-0345-48B1-2526-4C66C9567712}"/>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F720EF38-8DFA-5B64-D5C9-5F02657834DE}"/>
              </a:ext>
            </a:extLst>
          </p:cNvPr>
          <p:cNvSpPr>
            <a:spLocks noGrp="1"/>
          </p:cNvSpPr>
          <p:nvPr>
            <p:ph type="sldNum" sz="quarter" idx="4"/>
          </p:nvPr>
        </p:nvSpPr>
        <p:spPr/>
        <p:txBody>
          <a:bodyPr/>
          <a:lstStyle/>
          <a:p>
            <a:fld id="{18CF7050-A8E5-428C-81D9-F84418705036}" type="slidenum">
              <a:rPr lang="en-US" smtClean="0"/>
              <a:pPr/>
              <a:t>11</a:t>
            </a:fld>
            <a:endParaRPr lang="en-US" dirty="0"/>
          </a:p>
        </p:txBody>
      </p:sp>
      <p:sp>
        <p:nvSpPr>
          <p:cNvPr id="3" name="Content Placeholder 2">
            <a:extLst>
              <a:ext uri="{FF2B5EF4-FFF2-40B4-BE49-F238E27FC236}">
                <a16:creationId xmlns:a16="http://schemas.microsoft.com/office/drawing/2014/main" id="{789B0AFE-08A5-31E2-C122-9D3647E30911}"/>
              </a:ext>
            </a:extLst>
          </p:cNvPr>
          <p:cNvSpPr>
            <a:spLocks noGrp="1"/>
          </p:cNvSpPr>
          <p:nvPr>
            <p:ph idx="1"/>
          </p:nvPr>
        </p:nvSpPr>
        <p:spPr>
          <a:xfrm>
            <a:off x="6296030" y="1417320"/>
            <a:ext cx="5591170" cy="5212080"/>
          </a:xfrm>
        </p:spPr>
        <p:txBody>
          <a:bodyPr>
            <a:noAutofit/>
          </a:bodyPr>
          <a:lstStyle/>
          <a:p>
            <a:pPr marL="0" indent="0">
              <a:lnSpc>
                <a:spcPct val="100000"/>
              </a:lnSpc>
              <a:buNone/>
            </a:pPr>
            <a:r>
              <a:rPr lang="en-US" sz="1800" dirty="0"/>
              <a:t>From 2010 to 2020, the fastest growing age group across the primary medical service area, secondary medical service area, Beckham County, and the state of Oklahoma was the 65+ group. </a:t>
            </a:r>
          </a:p>
          <a:p>
            <a:pPr marL="0" indent="0">
              <a:lnSpc>
                <a:spcPct val="100000"/>
              </a:lnSpc>
              <a:buNone/>
            </a:pPr>
            <a:endParaRPr lang="en-US" sz="1800" dirty="0"/>
          </a:p>
          <a:p>
            <a:pPr marL="0" indent="0">
              <a:lnSpc>
                <a:spcPct val="100000"/>
              </a:lnSpc>
              <a:buNone/>
            </a:pPr>
            <a:r>
              <a:rPr lang="en-US" sz="1800" dirty="0"/>
              <a:t>The age group that saw the largest decline in the same period was the 20-24 population in the primary medical service area, secondary medical service area, and Beckham County, which varied from the state of Oklahoma. The state of Oklahoma saw the largest decline of residents aged 45 – 64. </a:t>
            </a:r>
          </a:p>
          <a:p>
            <a:pPr marL="0" indent="0">
              <a:lnSpc>
                <a:spcPct val="100000"/>
              </a:lnSpc>
              <a:buNone/>
            </a:pPr>
            <a:endParaRPr lang="en-US" sz="1800" dirty="0"/>
          </a:p>
          <a:p>
            <a:pPr marL="0" indent="0">
              <a:lnSpc>
                <a:spcPct val="100000"/>
              </a:lnSpc>
              <a:buNone/>
            </a:pPr>
            <a:endParaRPr lang="en-US" sz="1800" dirty="0"/>
          </a:p>
        </p:txBody>
      </p:sp>
      <p:sp>
        <p:nvSpPr>
          <p:cNvPr id="11" name="TextBox 10">
            <a:extLst>
              <a:ext uri="{FF2B5EF4-FFF2-40B4-BE49-F238E27FC236}">
                <a16:creationId xmlns:a16="http://schemas.microsoft.com/office/drawing/2014/main" id="{80924ACA-445A-1046-B962-40CFED9F6E38}"/>
              </a:ext>
            </a:extLst>
          </p:cNvPr>
          <p:cNvSpPr txBox="1"/>
          <p:nvPr/>
        </p:nvSpPr>
        <p:spPr>
          <a:xfrm>
            <a:off x="6095999" y="6177885"/>
            <a:ext cx="4422823" cy="400110"/>
          </a:xfrm>
          <a:prstGeom prst="rect">
            <a:avLst/>
          </a:prstGeom>
          <a:noFill/>
        </p:spPr>
        <p:txBody>
          <a:bodyPr wrap="square" rtlCol="0">
            <a:spAutoFit/>
          </a:bodyPr>
          <a:lstStyle/>
          <a:p>
            <a:r>
              <a:rPr lang="en-US" sz="1000" dirty="0"/>
              <a:t>SOURCE:  Population data from the U.S. Bureau of Census, Decennial Census 2000, 2010 and 2020  (March 2025)</a:t>
            </a:r>
          </a:p>
        </p:txBody>
      </p:sp>
      <p:graphicFrame>
        <p:nvGraphicFramePr>
          <p:cNvPr id="6" name="Table 5">
            <a:extLst>
              <a:ext uri="{FF2B5EF4-FFF2-40B4-BE49-F238E27FC236}">
                <a16:creationId xmlns:a16="http://schemas.microsoft.com/office/drawing/2014/main" id="{76F23D1F-6FAC-EBA4-624A-0855D206FFD3}"/>
              </a:ext>
            </a:extLst>
          </p:cNvPr>
          <p:cNvGraphicFramePr>
            <a:graphicFrameLocks noGrp="1"/>
          </p:cNvGraphicFramePr>
          <p:nvPr>
            <p:extLst>
              <p:ext uri="{D42A27DB-BD31-4B8C-83A1-F6EECF244321}">
                <p14:modId xmlns:p14="http://schemas.microsoft.com/office/powerpoint/2010/main" val="3150767500"/>
              </p:ext>
            </p:extLst>
          </p:nvPr>
        </p:nvGraphicFramePr>
        <p:xfrm>
          <a:off x="438148" y="1063050"/>
          <a:ext cx="5457825" cy="5702380"/>
        </p:xfrm>
        <a:graphic>
          <a:graphicData uri="http://schemas.openxmlformats.org/drawingml/2006/table">
            <a:tbl>
              <a:tblPr/>
              <a:tblGrid>
                <a:gridCol w="1000190">
                  <a:extLst>
                    <a:ext uri="{9D8B030D-6E8A-4147-A177-3AD203B41FA5}">
                      <a16:colId xmlns:a16="http://schemas.microsoft.com/office/drawing/2014/main" val="2441882840"/>
                    </a:ext>
                  </a:extLst>
                </a:gridCol>
                <a:gridCol w="1308890">
                  <a:extLst>
                    <a:ext uri="{9D8B030D-6E8A-4147-A177-3AD203B41FA5}">
                      <a16:colId xmlns:a16="http://schemas.microsoft.com/office/drawing/2014/main" val="3085826640"/>
                    </a:ext>
                  </a:extLst>
                </a:gridCol>
                <a:gridCol w="1308890">
                  <a:extLst>
                    <a:ext uri="{9D8B030D-6E8A-4147-A177-3AD203B41FA5}">
                      <a16:colId xmlns:a16="http://schemas.microsoft.com/office/drawing/2014/main" val="752574222"/>
                    </a:ext>
                  </a:extLst>
                </a:gridCol>
                <a:gridCol w="901405">
                  <a:extLst>
                    <a:ext uri="{9D8B030D-6E8A-4147-A177-3AD203B41FA5}">
                      <a16:colId xmlns:a16="http://schemas.microsoft.com/office/drawing/2014/main" val="112584142"/>
                    </a:ext>
                  </a:extLst>
                </a:gridCol>
                <a:gridCol w="938450">
                  <a:extLst>
                    <a:ext uri="{9D8B030D-6E8A-4147-A177-3AD203B41FA5}">
                      <a16:colId xmlns:a16="http://schemas.microsoft.com/office/drawing/2014/main" val="518668858"/>
                    </a:ext>
                  </a:extLst>
                </a:gridCol>
              </a:tblGrid>
              <a:tr h="292090">
                <a:tc gridSpan="5">
                  <a:txBody>
                    <a:bodyPr/>
                    <a:lstStyle/>
                    <a:p>
                      <a:pPr algn="ctr" fontAlgn="ctr"/>
                      <a:r>
                        <a:rPr lang="en-US" sz="1400" b="1" i="0" u="none" strike="noStrike" dirty="0">
                          <a:effectLst/>
                          <a:latin typeface="+mj-lt"/>
                        </a:rPr>
                        <a:t>Percent of Total Population by Age Group for Great Plains Regional Medical Center Medical Service Areas, Beckham County and Oklahoma</a:t>
                      </a: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96107661"/>
                  </a:ext>
                </a:extLst>
              </a:tr>
              <a:tr h="148316">
                <a:tc>
                  <a:txBody>
                    <a:bodyPr/>
                    <a:lstStyle/>
                    <a:p>
                      <a:pPr algn="l" fontAlgn="ctr"/>
                      <a:r>
                        <a:rPr lang="en-US" sz="1400" b="0" i="0" u="none" strike="noStrike" dirty="0">
                          <a:effectLst/>
                          <a:latin typeface="+mj-lt"/>
                        </a:rPr>
                        <a:t> </a:t>
                      </a:r>
                    </a:p>
                  </a:txBody>
                  <a:tcPr marL="6740"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rowSpan="2">
                  <a:txBody>
                    <a:bodyPr/>
                    <a:lstStyle/>
                    <a:p>
                      <a:pPr algn="ctr" fontAlgn="ctr"/>
                      <a:r>
                        <a:rPr lang="en-US" sz="1400" b="0" i="0" u="none" strike="noStrike" dirty="0">
                          <a:effectLst/>
                          <a:latin typeface="+mj-lt"/>
                        </a:rPr>
                        <a:t>Primary Medical Service Area</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effectLst/>
                          <a:latin typeface="+mj-lt"/>
                        </a:rPr>
                        <a:t>Secondary Medical Service Area</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effectLst/>
                          <a:latin typeface="+mj-lt"/>
                        </a:rPr>
                        <a:t>Beckham County</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400" b="0" i="0" u="none" strike="noStrike">
                          <a:effectLst/>
                          <a:latin typeface="+mj-lt"/>
                        </a:rPr>
                        <a:t>Oklahoma</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1568494"/>
                  </a:ext>
                </a:extLst>
              </a:tr>
              <a:tr h="148316">
                <a:tc>
                  <a:txBody>
                    <a:bodyPr/>
                    <a:lstStyle/>
                    <a:p>
                      <a:pPr algn="l" fontAlgn="ctr"/>
                      <a:r>
                        <a:rPr lang="en-US" sz="1400" b="0" i="0" u="none" strike="noStrike" dirty="0">
                          <a:effectLst/>
                          <a:latin typeface="+mj-lt"/>
                        </a:rPr>
                        <a:t>Age Groups</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1036051"/>
                  </a:ext>
                </a:extLst>
              </a:tr>
              <a:tr h="148316">
                <a:tc>
                  <a:txBody>
                    <a:bodyPr/>
                    <a:lstStyle/>
                    <a:p>
                      <a:pPr algn="l" fontAlgn="b"/>
                      <a:r>
                        <a:rPr lang="en-US" sz="1050" b="0" i="0" u="none" strike="noStrike">
                          <a:effectLst/>
                          <a:latin typeface="+mj-lt"/>
                        </a:rPr>
                        <a:t> </a:t>
                      </a:r>
                    </a:p>
                  </a:txBody>
                  <a:tcPr marL="6740" marR="6740" marT="674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20814790"/>
                  </a:ext>
                </a:extLst>
              </a:tr>
              <a:tr h="148316">
                <a:tc>
                  <a:txBody>
                    <a:bodyPr/>
                    <a:lstStyle/>
                    <a:p>
                      <a:pPr algn="l" fontAlgn="ctr"/>
                      <a:r>
                        <a:rPr lang="en-US" sz="1400" b="1" i="0" u="none" strike="noStrike">
                          <a:effectLst/>
                          <a:latin typeface="+mj-lt"/>
                        </a:rPr>
                        <a:t>2010 Census</a:t>
                      </a:r>
                    </a:p>
                  </a:txBody>
                  <a:tcPr marL="6740"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337762040"/>
                  </a:ext>
                </a:extLst>
              </a:tr>
              <a:tr h="148316">
                <a:tc>
                  <a:txBody>
                    <a:bodyPr/>
                    <a:lstStyle/>
                    <a:p>
                      <a:pPr algn="l" fontAlgn="ctr"/>
                      <a:r>
                        <a:rPr lang="en-US" sz="1400" b="0" i="0" u="none" strike="noStrike">
                          <a:effectLst/>
                          <a:latin typeface="+mj-lt"/>
                        </a:rPr>
                        <a:t>0-14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dirty="0">
                          <a:effectLst/>
                          <a:latin typeface="+mj-lt"/>
                        </a:rPr>
                        <a:t>20.2%</a:t>
                      </a:r>
                    </a:p>
                  </a:txBody>
                  <a:tcPr marL="6740" marR="6740" marT="6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20.7%</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20.6%</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20.7%</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8487625"/>
                  </a:ext>
                </a:extLst>
              </a:tr>
              <a:tr h="148316">
                <a:tc>
                  <a:txBody>
                    <a:bodyPr/>
                    <a:lstStyle/>
                    <a:p>
                      <a:pPr algn="l" fontAlgn="ctr"/>
                      <a:r>
                        <a:rPr lang="en-US" sz="1400" b="0" i="0" u="none" strike="noStrike" dirty="0">
                          <a:effectLst/>
                          <a:latin typeface="+mj-lt"/>
                        </a:rPr>
                        <a:t>15-19</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7.3%</a:t>
                      </a:r>
                    </a:p>
                  </a:txBody>
                  <a:tcPr marL="6740" marR="6740" marT="6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6.5%</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6.1%</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7.1%</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43090783"/>
                  </a:ext>
                </a:extLst>
              </a:tr>
              <a:tr h="148316">
                <a:tc>
                  <a:txBody>
                    <a:bodyPr/>
                    <a:lstStyle/>
                    <a:p>
                      <a:pPr algn="l" fontAlgn="ctr"/>
                      <a:r>
                        <a:rPr lang="en-US" sz="1400" b="0" i="0" u="none" strike="noStrike">
                          <a:effectLst/>
                          <a:latin typeface="+mj-lt"/>
                        </a:rPr>
                        <a:t>20-24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9.4%</a:t>
                      </a:r>
                    </a:p>
                  </a:txBody>
                  <a:tcPr marL="6740" marR="6740" marT="6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7.2%</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7.2%</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7.2%</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57224471"/>
                  </a:ext>
                </a:extLst>
              </a:tr>
              <a:tr h="148316">
                <a:tc>
                  <a:txBody>
                    <a:bodyPr/>
                    <a:lstStyle/>
                    <a:p>
                      <a:pPr algn="l" fontAlgn="ctr"/>
                      <a:r>
                        <a:rPr lang="en-US" sz="1400" b="0" i="0" u="none" strike="noStrike">
                          <a:effectLst/>
                          <a:latin typeface="+mj-lt"/>
                        </a:rPr>
                        <a:t>25-44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25.0%</a:t>
                      </a:r>
                    </a:p>
                  </a:txBody>
                  <a:tcPr marL="6740" marR="6740" marT="6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27.5%</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28.2%</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25.8%</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944771738"/>
                  </a:ext>
                </a:extLst>
              </a:tr>
              <a:tr h="148316">
                <a:tc>
                  <a:txBody>
                    <a:bodyPr/>
                    <a:lstStyle/>
                    <a:p>
                      <a:pPr algn="l" fontAlgn="ctr"/>
                      <a:r>
                        <a:rPr lang="en-US" sz="1400" b="0" i="0" u="none" strike="noStrike">
                          <a:effectLst/>
                          <a:latin typeface="+mj-lt"/>
                        </a:rPr>
                        <a:t>45-64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24.1%</a:t>
                      </a:r>
                    </a:p>
                  </a:txBody>
                  <a:tcPr marL="6740" marR="6740" marT="6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25.0%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25.2%</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25.7%</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119250729"/>
                  </a:ext>
                </a:extLst>
              </a:tr>
              <a:tr h="148316">
                <a:tc>
                  <a:txBody>
                    <a:bodyPr/>
                    <a:lstStyle/>
                    <a:p>
                      <a:pPr algn="l" fontAlgn="ctr"/>
                      <a:r>
                        <a:rPr lang="en-US" sz="1400" b="0" i="0" u="none" strike="noStrike">
                          <a:effectLst/>
                          <a:latin typeface="+mj-lt"/>
                        </a:rPr>
                        <a:t>65+</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sng" strike="noStrike">
                          <a:effectLst/>
                          <a:latin typeface="+mj-lt"/>
                        </a:rPr>
                        <a:t>14.0%</a:t>
                      </a:r>
                    </a:p>
                  </a:txBody>
                  <a:tcPr marL="6740" marR="6740" marT="67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a:effectLst/>
                          <a:latin typeface="+mj-lt"/>
                        </a:rPr>
                        <a:t>13.2%</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dirty="0">
                          <a:effectLst/>
                          <a:latin typeface="+mj-lt"/>
                        </a:rPr>
                        <a:t>12.7%</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sng" strike="noStrike">
                          <a:effectLst/>
                          <a:latin typeface="+mj-lt"/>
                        </a:rPr>
                        <a:t>13.5%</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341799435"/>
                  </a:ext>
                </a:extLst>
              </a:tr>
              <a:tr h="148316">
                <a:tc>
                  <a:txBody>
                    <a:bodyPr/>
                    <a:lstStyle/>
                    <a:p>
                      <a:pPr algn="l" fontAlgn="ctr"/>
                      <a:r>
                        <a:rPr lang="en-US" sz="1400" b="0" i="0" u="none" strike="noStrike">
                          <a:effectLst/>
                          <a:latin typeface="+mj-lt"/>
                        </a:rPr>
                        <a:t>Totals</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53811861"/>
                  </a:ext>
                </a:extLst>
              </a:tr>
              <a:tr h="292090">
                <a:tc>
                  <a:txBody>
                    <a:bodyPr/>
                    <a:lstStyle/>
                    <a:p>
                      <a:pPr algn="l" fontAlgn="ctr"/>
                      <a:r>
                        <a:rPr lang="en-US" sz="1400" b="0" i="0" u="none" strike="noStrike">
                          <a:effectLst/>
                          <a:latin typeface="+mj-lt"/>
                        </a:rPr>
                        <a:t> Total Population </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                      60,168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                      77,858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          22,119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effectLst/>
                          <a:latin typeface="+mj-lt"/>
                        </a:rPr>
                        <a:t>      3,751,351 </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726075431"/>
                  </a:ext>
                </a:extLst>
              </a:tr>
              <a:tr h="148316">
                <a:tc>
                  <a:txBody>
                    <a:bodyPr/>
                    <a:lstStyle/>
                    <a:p>
                      <a:pPr algn="r" fontAlgn="ctr"/>
                      <a:r>
                        <a:rPr lang="en-US" sz="1400" b="0" i="0" u="none" strike="noStrike">
                          <a:effectLst/>
                          <a:latin typeface="+mj-lt"/>
                        </a:rPr>
                        <a:t> </a:t>
                      </a:r>
                    </a:p>
                  </a:txBody>
                  <a:tcPr marL="6740" marR="202202"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1115049033"/>
                  </a:ext>
                </a:extLst>
              </a:tr>
              <a:tr h="173726">
                <a:tc>
                  <a:txBody>
                    <a:bodyPr/>
                    <a:lstStyle/>
                    <a:p>
                      <a:pPr algn="l" fontAlgn="ctr"/>
                      <a:r>
                        <a:rPr lang="en-US" sz="1400" b="1" i="0" u="none" strike="noStrike">
                          <a:effectLst/>
                          <a:latin typeface="+mj-lt"/>
                        </a:rPr>
                        <a:t>2020 Census</a:t>
                      </a:r>
                    </a:p>
                  </a:txBody>
                  <a:tcPr marL="6740"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no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ctr"/>
                      <a:r>
                        <a:rPr lang="en-US" sz="1400" b="0" i="0" u="none" strike="noStrike">
                          <a:effectLst/>
                          <a:latin typeface="+mj-lt"/>
                        </a:rPr>
                        <a:t> </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a:txBody>
                    <a:bodyPr/>
                    <a:lstStyle/>
                    <a:p>
                      <a:pPr algn="r" fontAlgn="ctr"/>
                      <a:r>
                        <a:rPr lang="en-US" sz="1400" b="0" i="0" u="none" strike="noStrike" dirty="0">
                          <a:effectLst/>
                          <a:latin typeface="+mj-lt"/>
                        </a:rPr>
                        <a:t> </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noFill/>
                  </a:tcPr>
                </a:tc>
                <a:extLst>
                  <a:ext uri="{0D108BD9-81ED-4DB2-BD59-A6C34878D82A}">
                    <a16:rowId xmlns:a16="http://schemas.microsoft.com/office/drawing/2014/main" val="4272946143"/>
                  </a:ext>
                </a:extLst>
              </a:tr>
              <a:tr h="148316">
                <a:tc>
                  <a:txBody>
                    <a:bodyPr/>
                    <a:lstStyle/>
                    <a:p>
                      <a:pPr algn="l" fontAlgn="ctr"/>
                      <a:r>
                        <a:rPr lang="en-US" sz="1400" b="0" i="0" u="none" strike="noStrike">
                          <a:effectLst/>
                          <a:latin typeface="+mj-lt"/>
                        </a:rPr>
                        <a:t>0-14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20.4%</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19.4%</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20.3%</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19.9%</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926650113"/>
                  </a:ext>
                </a:extLst>
              </a:tr>
              <a:tr h="148316">
                <a:tc>
                  <a:txBody>
                    <a:bodyPr/>
                    <a:lstStyle/>
                    <a:p>
                      <a:pPr algn="l" fontAlgn="ctr"/>
                      <a:r>
                        <a:rPr lang="en-US" sz="1400" b="0" i="0" u="none" strike="noStrike">
                          <a:effectLst/>
                          <a:latin typeface="+mj-lt"/>
                        </a:rPr>
                        <a:t>15-19</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7.5%</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6.4%</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6.0%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7.0%</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64711537"/>
                  </a:ext>
                </a:extLst>
              </a:tr>
              <a:tr h="148316">
                <a:tc>
                  <a:txBody>
                    <a:bodyPr/>
                    <a:lstStyle/>
                    <a:p>
                      <a:pPr algn="l" fontAlgn="ctr"/>
                      <a:r>
                        <a:rPr lang="en-US" sz="1400" b="0" i="0" u="none" strike="noStrike">
                          <a:effectLst/>
                          <a:latin typeface="+mj-lt"/>
                        </a:rPr>
                        <a:t>20-24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8.1%</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6.4%</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5.8%</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6.8%</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639487203"/>
                  </a:ext>
                </a:extLst>
              </a:tr>
              <a:tr h="148316">
                <a:tc>
                  <a:txBody>
                    <a:bodyPr/>
                    <a:lstStyle/>
                    <a:p>
                      <a:pPr algn="l" fontAlgn="ctr"/>
                      <a:r>
                        <a:rPr lang="en-US" sz="1400" b="0" i="0" u="none" strike="noStrike">
                          <a:effectLst/>
                          <a:latin typeface="+mj-lt"/>
                        </a:rPr>
                        <a:t>25-44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dirty="0">
                          <a:solidFill>
                            <a:srgbClr val="000000"/>
                          </a:solidFill>
                          <a:effectLst/>
                          <a:latin typeface="+mj-lt"/>
                        </a:rPr>
                        <a:t>25.3%</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27.7%</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28.3%</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25.8%</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62999670"/>
                  </a:ext>
                </a:extLst>
              </a:tr>
              <a:tr h="148316">
                <a:tc>
                  <a:txBody>
                    <a:bodyPr/>
                    <a:lstStyle/>
                    <a:p>
                      <a:pPr algn="l" fontAlgn="ctr"/>
                      <a:r>
                        <a:rPr lang="en-US" sz="1400" b="0" i="0" u="none" strike="noStrike">
                          <a:effectLst/>
                          <a:latin typeface="+mj-lt"/>
                        </a:rPr>
                        <a:t>45-64</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22.6%</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24.1%</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24.0%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24.0%</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648142150"/>
                  </a:ext>
                </a:extLst>
              </a:tr>
              <a:tr h="148316">
                <a:tc>
                  <a:txBody>
                    <a:bodyPr/>
                    <a:lstStyle/>
                    <a:p>
                      <a:pPr algn="l" fontAlgn="ctr"/>
                      <a:r>
                        <a:rPr lang="en-US" sz="1400" b="0" i="0" u="none" strike="noStrike">
                          <a:effectLst/>
                          <a:latin typeface="+mj-lt"/>
                        </a:rPr>
                        <a:t>65+</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sng" strike="noStrike">
                          <a:solidFill>
                            <a:srgbClr val="000000"/>
                          </a:solidFill>
                          <a:effectLst/>
                          <a:latin typeface="+mj-lt"/>
                        </a:rPr>
                        <a:t>16.0%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a:solidFill>
                            <a:srgbClr val="000000"/>
                          </a:solidFill>
                          <a:effectLst/>
                          <a:latin typeface="+mj-lt"/>
                        </a:rPr>
                        <a:t>16.0%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a:solidFill>
                            <a:srgbClr val="000000"/>
                          </a:solidFill>
                          <a:effectLst/>
                          <a:latin typeface="+mj-lt"/>
                        </a:rPr>
                        <a:t>15.5%</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sng" strike="noStrike" dirty="0">
                          <a:effectLst/>
                          <a:latin typeface="+mj-lt"/>
                        </a:rPr>
                        <a:t>16.5%</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564021315"/>
                  </a:ext>
                </a:extLst>
              </a:tr>
              <a:tr h="148316">
                <a:tc>
                  <a:txBody>
                    <a:bodyPr/>
                    <a:lstStyle/>
                    <a:p>
                      <a:pPr algn="l" fontAlgn="ctr"/>
                      <a:r>
                        <a:rPr lang="en-US" sz="1400" b="0" i="0" u="none" strike="noStrike">
                          <a:effectLst/>
                          <a:latin typeface="+mj-lt"/>
                        </a:rPr>
                        <a:t>Totals</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en-US" sz="1400" b="0" i="0" u="none" strike="noStrike">
                          <a:solidFill>
                            <a:srgbClr val="000000"/>
                          </a:solidFill>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a:solidFill>
                            <a:srgbClr val="000000"/>
                          </a:solidFill>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ctr"/>
                      <a:r>
                        <a:rPr lang="en-US" sz="1400" b="0" i="0" u="none" strike="noStrike" dirty="0">
                          <a:effectLst/>
                          <a:latin typeface="+mj-lt"/>
                        </a:rPr>
                        <a:t>100.0%</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12863650"/>
                  </a:ext>
                </a:extLst>
              </a:tr>
              <a:tr h="292090">
                <a:tc>
                  <a:txBody>
                    <a:bodyPr/>
                    <a:lstStyle/>
                    <a:p>
                      <a:pPr algn="l" fontAlgn="ctr"/>
                      <a:r>
                        <a:rPr lang="en-US" sz="1400" b="0" i="0" u="none" strike="noStrike" dirty="0">
                          <a:effectLst/>
                          <a:latin typeface="+mj-lt"/>
                        </a:rPr>
                        <a:t> Total Population </a:t>
                      </a:r>
                    </a:p>
                  </a:txBody>
                  <a:tcPr marL="202202" marR="6740" marT="6740"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fontAlgn="ctr"/>
                      <a:r>
                        <a:rPr lang="en-US" sz="1400" b="0" i="0" u="none" strike="noStrike">
                          <a:solidFill>
                            <a:srgbClr val="000000"/>
                          </a:solidFill>
                          <a:effectLst/>
                          <a:latin typeface="+mj-lt"/>
                        </a:rPr>
                        <a:t>60,418</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b="0" i="0" u="none" strike="noStrike" dirty="0">
                          <a:solidFill>
                            <a:srgbClr val="000000"/>
                          </a:solidFill>
                          <a:effectLst/>
                          <a:latin typeface="+mj-lt"/>
                        </a:rPr>
                        <a:t>72,831</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b="0" i="0" u="none" strike="noStrike" dirty="0">
                          <a:solidFill>
                            <a:srgbClr val="000000"/>
                          </a:solidFill>
                          <a:effectLst/>
                          <a:latin typeface="+mj-lt"/>
                        </a:rPr>
                        <a:t>22,410</a:t>
                      </a:r>
                    </a:p>
                  </a:txBody>
                  <a:tcPr marL="6740" marR="6740" marT="6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ctr"/>
                      <a:r>
                        <a:rPr lang="en-US" sz="1400" b="0" i="0" u="none" strike="noStrike" dirty="0">
                          <a:effectLst/>
                          <a:latin typeface="+mj-lt"/>
                        </a:rPr>
                        <a:t>      3,959,353 </a:t>
                      </a:r>
                    </a:p>
                  </a:txBody>
                  <a:tcPr marL="6740" marR="6740" marT="674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7935339"/>
                  </a:ext>
                </a:extLst>
              </a:tr>
            </a:tbl>
          </a:graphicData>
        </a:graphic>
      </p:graphicFrame>
      <p:sp>
        <p:nvSpPr>
          <p:cNvPr id="8" name="Rectangle 7">
            <a:extLst>
              <a:ext uri="{FF2B5EF4-FFF2-40B4-BE49-F238E27FC236}">
                <a16:creationId xmlns:a16="http://schemas.microsoft.com/office/drawing/2014/main" id="{8283DCDA-D781-68F4-40A1-2015A54378D7}"/>
              </a:ext>
            </a:extLst>
          </p:cNvPr>
          <p:cNvSpPr/>
          <p:nvPr/>
        </p:nvSpPr>
        <p:spPr>
          <a:xfrm>
            <a:off x="2230890" y="5850255"/>
            <a:ext cx="3657600" cy="27622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783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494F-2DA5-42CB-C6B5-66A2A93CD635}"/>
              </a:ext>
            </a:extLst>
          </p:cNvPr>
          <p:cNvSpPr>
            <a:spLocks noGrp="1"/>
          </p:cNvSpPr>
          <p:nvPr>
            <p:ph type="title"/>
          </p:nvPr>
        </p:nvSpPr>
        <p:spPr/>
        <p:txBody>
          <a:bodyPr/>
          <a:lstStyle/>
          <a:p>
            <a:r>
              <a:rPr lang="en-US" dirty="0"/>
              <a:t>Community served – economic indicators</a:t>
            </a:r>
          </a:p>
        </p:txBody>
      </p:sp>
      <p:sp>
        <p:nvSpPr>
          <p:cNvPr id="4" name="Footer Placeholder 3">
            <a:extLst>
              <a:ext uri="{FF2B5EF4-FFF2-40B4-BE49-F238E27FC236}">
                <a16:creationId xmlns:a16="http://schemas.microsoft.com/office/drawing/2014/main" id="{67674BE2-0E71-4376-7DA0-05D31BA6941C}"/>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ADADAC89-49E6-EF0B-2FD3-CA42CFACE758}"/>
              </a:ext>
            </a:extLst>
          </p:cNvPr>
          <p:cNvSpPr>
            <a:spLocks noGrp="1"/>
          </p:cNvSpPr>
          <p:nvPr>
            <p:ph type="sldNum" sz="quarter" idx="4"/>
          </p:nvPr>
        </p:nvSpPr>
        <p:spPr/>
        <p:txBody>
          <a:bodyPr/>
          <a:lstStyle/>
          <a:p>
            <a:fld id="{18CF7050-A8E5-428C-81D9-F84418705036}" type="slidenum">
              <a:rPr lang="en-US" smtClean="0"/>
              <a:pPr/>
              <a:t>12</a:t>
            </a:fld>
            <a:endParaRPr lang="en-US" dirty="0"/>
          </a:p>
        </p:txBody>
      </p:sp>
      <p:graphicFrame>
        <p:nvGraphicFramePr>
          <p:cNvPr id="6" name="Table 5">
            <a:extLst>
              <a:ext uri="{FF2B5EF4-FFF2-40B4-BE49-F238E27FC236}">
                <a16:creationId xmlns:a16="http://schemas.microsoft.com/office/drawing/2014/main" id="{50C9EF0B-0CEF-6BAA-22F0-D110663B5DF8}"/>
              </a:ext>
            </a:extLst>
          </p:cNvPr>
          <p:cNvGraphicFramePr>
            <a:graphicFrameLocks noGrp="1"/>
          </p:cNvGraphicFramePr>
          <p:nvPr>
            <p:extLst>
              <p:ext uri="{D42A27DB-BD31-4B8C-83A1-F6EECF244321}">
                <p14:modId xmlns:p14="http://schemas.microsoft.com/office/powerpoint/2010/main" val="2985696059"/>
              </p:ext>
            </p:extLst>
          </p:nvPr>
        </p:nvGraphicFramePr>
        <p:xfrm>
          <a:off x="546099" y="1635442"/>
          <a:ext cx="6299201" cy="4215765"/>
        </p:xfrm>
        <a:graphic>
          <a:graphicData uri="http://schemas.openxmlformats.org/drawingml/2006/table">
            <a:tbl>
              <a:tblPr/>
              <a:tblGrid>
                <a:gridCol w="2064584">
                  <a:extLst>
                    <a:ext uri="{9D8B030D-6E8A-4147-A177-3AD203B41FA5}">
                      <a16:colId xmlns:a16="http://schemas.microsoft.com/office/drawing/2014/main" val="1278136383"/>
                    </a:ext>
                  </a:extLst>
                </a:gridCol>
                <a:gridCol w="266398">
                  <a:extLst>
                    <a:ext uri="{9D8B030D-6E8A-4147-A177-3AD203B41FA5}">
                      <a16:colId xmlns:a16="http://schemas.microsoft.com/office/drawing/2014/main" val="1624116601"/>
                    </a:ext>
                  </a:extLst>
                </a:gridCol>
                <a:gridCol w="1151616">
                  <a:extLst>
                    <a:ext uri="{9D8B030D-6E8A-4147-A177-3AD203B41FA5}">
                      <a16:colId xmlns:a16="http://schemas.microsoft.com/office/drawing/2014/main" val="4149085099"/>
                    </a:ext>
                  </a:extLst>
                </a:gridCol>
                <a:gridCol w="1304240">
                  <a:extLst>
                    <a:ext uri="{9D8B030D-6E8A-4147-A177-3AD203B41FA5}">
                      <a16:colId xmlns:a16="http://schemas.microsoft.com/office/drawing/2014/main" val="693962456"/>
                    </a:ext>
                  </a:extLst>
                </a:gridCol>
                <a:gridCol w="1512363">
                  <a:extLst>
                    <a:ext uri="{9D8B030D-6E8A-4147-A177-3AD203B41FA5}">
                      <a16:colId xmlns:a16="http://schemas.microsoft.com/office/drawing/2014/main" val="1872588332"/>
                    </a:ext>
                  </a:extLst>
                </a:gridCol>
              </a:tblGrid>
              <a:tr h="198120">
                <a:tc gridSpan="5">
                  <a:txBody>
                    <a:bodyPr/>
                    <a:lstStyle/>
                    <a:p>
                      <a:pPr algn="ctr" fontAlgn="b"/>
                      <a:r>
                        <a:rPr lang="en-US" sz="1400" b="1" i="0" u="none" strike="noStrike">
                          <a:effectLst/>
                          <a:latin typeface="+mj-lt"/>
                        </a:rPr>
                        <a:t>Economic Indicators for Beckham County,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4032877"/>
                  </a:ext>
                </a:extLst>
              </a:tr>
              <a:tr h="198120">
                <a:tc gridSpan="5">
                  <a:txBody>
                    <a:bodyPr/>
                    <a:lstStyle/>
                    <a:p>
                      <a:pPr algn="ctr" fontAlgn="b"/>
                      <a:r>
                        <a:rPr lang="en-US" sz="1400" b="1" i="0" u="none" strike="noStrike">
                          <a:effectLst/>
                          <a:latin typeface="+mj-lt"/>
                        </a:rPr>
                        <a:t>the State of Oklahoma and the Nation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1622768"/>
                  </a:ext>
                </a:extLst>
              </a:tr>
              <a:tr h="198120">
                <a:tc>
                  <a:txBody>
                    <a:bodyPr/>
                    <a:lstStyle/>
                    <a:p>
                      <a:pPr algn="ctr" fontAlgn="b"/>
                      <a:r>
                        <a:rPr lang="en-US" sz="1400" b="0" i="0" u="none" strike="noStrike">
                          <a:effectLst/>
                          <a:latin typeface="+mj-lt"/>
                        </a:rPr>
                        <a:t> </a:t>
                      </a:r>
                    </a:p>
                  </a:txBody>
                  <a:tcPr marL="7620" marR="7620" marT="762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 </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9096576"/>
                  </a:ext>
                </a:extLst>
              </a:tr>
              <a:tr h="198120">
                <a:tc>
                  <a:txBody>
                    <a:bodyPr/>
                    <a:lstStyle/>
                    <a:p>
                      <a:pPr algn="l" fontAlgn="b"/>
                      <a:r>
                        <a:rPr lang="en-US" sz="1400" b="0" i="0" u="none" strike="noStrike">
                          <a:effectLst/>
                          <a:latin typeface="+mj-lt"/>
                        </a:rPr>
                        <a:t>Indicator</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400" b="0" i="0" u="none" strike="noStrike" dirty="0">
                          <a:effectLst/>
                          <a:latin typeface="+mj-lt"/>
                        </a:rPr>
                        <a:t> Beckham County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a:effectLst/>
                          <a:latin typeface="+mj-lt"/>
                        </a:rPr>
                        <a:t>State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U.S.</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95774"/>
                  </a:ext>
                </a:extLst>
              </a:tr>
              <a:tr h="205740">
                <a:tc>
                  <a:txBody>
                    <a:bodyPr/>
                    <a:lstStyle/>
                    <a:p>
                      <a:pPr algn="l" fontAlgn="b"/>
                      <a:endParaRPr lang="en-US" sz="1400" b="0" i="0" u="none" strike="noStrike">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400" b="0" i="0" u="none" strike="noStrike">
                        <a:effectLst/>
                        <a:latin typeface="+mj-lt"/>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400" b="0" i="0" u="none" strike="noStrike">
                        <a:effectLst/>
                        <a:latin typeface="+mj-lt"/>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400" b="0" i="0" u="none" strike="noStrike">
                        <a:effectLst/>
                        <a:latin typeface="+mj-lt"/>
                      </a:endParaRP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56708551"/>
                  </a:ext>
                </a:extLst>
              </a:tr>
              <a:tr h="205740">
                <a:tc>
                  <a:txBody>
                    <a:bodyPr/>
                    <a:lstStyle/>
                    <a:p>
                      <a:pPr algn="l" fontAlgn="b"/>
                      <a:r>
                        <a:rPr lang="en-US" sz="1400" b="0" i="0" u="none" strike="noStrike">
                          <a:effectLst/>
                          <a:latin typeface="+mj-lt"/>
                        </a:rPr>
                        <a:t>Total Personal Income (2023)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b"/>
                      <a:endParaRPr lang="en-US" sz="1400" b="0" i="0" u="none" strike="noStrike">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$936,998,000</a:t>
                      </a:r>
                    </a:p>
                  </a:txBody>
                  <a:tcPr marL="7620" marR="7620" marT="7620" marB="0" anchor="b">
                    <a:lnL>
                      <a:noFill/>
                    </a:lnL>
                    <a:lnR>
                      <a:noFill/>
                    </a:lnR>
                    <a:lnT>
                      <a:noFill/>
                    </a:lnT>
                    <a:lnB>
                      <a:noFill/>
                    </a:lnB>
                    <a:solidFill>
                      <a:srgbClr val="FFFFFF"/>
                    </a:solidFill>
                  </a:tcPr>
                </a:tc>
                <a:tc>
                  <a:txBody>
                    <a:bodyPr/>
                    <a:lstStyle/>
                    <a:p>
                      <a:pPr algn="r" fontAlgn="b"/>
                      <a:r>
                        <a:rPr lang="en-US" sz="1400" b="0" i="0" u="none" strike="noStrike">
                          <a:effectLst/>
                          <a:latin typeface="+mj-lt"/>
                        </a:rPr>
                        <a:t>$245,439,219,000</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$23,380,269,000,000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56881572"/>
                  </a:ext>
                </a:extLst>
              </a:tr>
              <a:tr h="198120">
                <a:tc>
                  <a:txBody>
                    <a:bodyPr/>
                    <a:lstStyle/>
                    <a:p>
                      <a:pPr algn="l" fontAlgn="b"/>
                      <a:r>
                        <a:rPr lang="en-US" sz="1400" b="0" i="0" u="none" strike="noStrike">
                          <a:effectLst/>
                          <a:latin typeface="+mj-lt"/>
                        </a:rPr>
                        <a:t>Per Capita Income (2023)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b"/>
                      <a:endParaRPr lang="en-US" sz="1400" b="0" i="0" u="none" strike="noStrike">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$42,510</a:t>
                      </a:r>
                    </a:p>
                  </a:txBody>
                  <a:tcPr marL="7620" marR="7620" marT="7620" marB="0" anchor="b">
                    <a:lnL>
                      <a:noFill/>
                    </a:lnL>
                    <a:lnR>
                      <a:noFill/>
                    </a:lnR>
                    <a:lnT>
                      <a:noFill/>
                    </a:lnT>
                    <a:lnB>
                      <a:noFill/>
                    </a:lnB>
                    <a:solidFill>
                      <a:srgbClr val="FFFFFF"/>
                    </a:solidFill>
                  </a:tcPr>
                </a:tc>
                <a:tc>
                  <a:txBody>
                    <a:bodyPr/>
                    <a:lstStyle/>
                    <a:p>
                      <a:pPr algn="r" fontAlgn="b"/>
                      <a:r>
                        <a:rPr lang="en-US" sz="1400" b="0" i="0" u="none" strike="noStrike">
                          <a:effectLst/>
                          <a:latin typeface="+mj-lt"/>
                        </a:rPr>
                        <a:t>$60,545</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$69,810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90010137"/>
                  </a:ext>
                </a:extLst>
              </a:tr>
              <a:tr h="209550">
                <a:tc>
                  <a:txBody>
                    <a:bodyPr/>
                    <a:lstStyle/>
                    <a:p>
                      <a:pPr algn="l" fontAlgn="b"/>
                      <a:endParaRPr lang="en-US" sz="1400" b="0" i="0" u="none" strike="noStrike">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solidFill>
                            <a:srgbClr val="FF0000"/>
                          </a:solidFill>
                          <a:effectLst/>
                          <a:latin typeface="+mj-lt"/>
                        </a:rPr>
                        <a:t> </a:t>
                      </a:r>
                    </a:p>
                  </a:txBody>
                  <a:tcPr marL="7620" marR="7620" marT="7620" marB="0" anchor="b">
                    <a:lnL>
                      <a:noFill/>
                    </a:lnL>
                    <a:lnR>
                      <a:noFill/>
                    </a:lnR>
                    <a:lnT>
                      <a:noFill/>
                    </a:lnT>
                    <a:lnB>
                      <a:noFill/>
                    </a:lnB>
                    <a:solidFill>
                      <a:srgbClr val="FFFFFF"/>
                    </a:solidFill>
                  </a:tcPr>
                </a:tc>
                <a:tc>
                  <a:txBody>
                    <a:bodyPr/>
                    <a:lstStyle/>
                    <a:p>
                      <a:pPr algn="r" fontAlgn="b"/>
                      <a:endParaRPr lang="en-US" sz="1400" b="0" i="0" u="none" strike="noStrike">
                        <a:effectLst/>
                        <a:latin typeface="+mj-lt"/>
                      </a:endParaRPr>
                    </a:p>
                  </a:txBody>
                  <a:tcPr marL="7620" marR="7620" marT="7620" marB="0" anchor="b">
                    <a:lnL>
                      <a:noFill/>
                    </a:lnL>
                    <a:lnR>
                      <a:noFill/>
                    </a:lnR>
                    <a:lnT>
                      <a:noFill/>
                    </a:lnT>
                    <a:lnB>
                      <a:noFill/>
                    </a:lnB>
                    <a:noFill/>
                  </a:tcPr>
                </a:tc>
                <a:tc>
                  <a:txBody>
                    <a:bodyPr/>
                    <a:lstStyle/>
                    <a:p>
                      <a:pPr algn="l" fontAlgn="b"/>
                      <a:endParaRPr lang="en-US" sz="1400" b="0" i="0" u="none" strike="noStrike">
                        <a:effectLst/>
                        <a:latin typeface="+mj-lt"/>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027079500"/>
                  </a:ext>
                </a:extLst>
              </a:tr>
              <a:tr h="238125">
                <a:tc>
                  <a:txBody>
                    <a:bodyPr/>
                    <a:lstStyle/>
                    <a:p>
                      <a:pPr algn="l" fontAlgn="b"/>
                      <a:r>
                        <a:rPr lang="en-US" sz="1400" b="0" i="0" u="none" strike="noStrike" dirty="0">
                          <a:effectLst/>
                          <a:latin typeface="+mj-lt"/>
                        </a:rPr>
                        <a:t>Employment (2023)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10,448</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1,894,600</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161,037,000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991947742"/>
                  </a:ext>
                </a:extLst>
              </a:tr>
              <a:tr h="198120">
                <a:tc>
                  <a:txBody>
                    <a:bodyPr/>
                    <a:lstStyle/>
                    <a:p>
                      <a:pPr algn="l" fontAlgn="b"/>
                      <a:r>
                        <a:rPr lang="en-US" sz="1400" b="0" i="0" u="none" strike="noStrike">
                          <a:effectLst/>
                          <a:latin typeface="+mj-lt"/>
                        </a:rPr>
                        <a:t>Unemployment (2023)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319</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62,639</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6,080,000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993246874"/>
                  </a:ext>
                </a:extLst>
              </a:tr>
              <a:tr h="198120">
                <a:tc>
                  <a:txBody>
                    <a:bodyPr/>
                    <a:lstStyle/>
                    <a:p>
                      <a:pPr algn="l" fontAlgn="b"/>
                      <a:r>
                        <a:rPr lang="en-US" sz="1400" b="0" i="0" u="none" strike="noStrike">
                          <a:effectLst/>
                          <a:latin typeface="+mj-lt"/>
                        </a:rPr>
                        <a:t>Unemployment Rate (2023)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3.0%</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3.2%</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3.6%</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953564479"/>
                  </a:ext>
                </a:extLst>
              </a:tr>
              <a:tr h="198120">
                <a:tc>
                  <a:txBody>
                    <a:bodyPr/>
                    <a:lstStyle/>
                    <a:p>
                      <a:pPr algn="l" fontAlgn="b"/>
                      <a:endParaRPr lang="en-US" sz="1400" b="0" i="0" u="none" strike="noStrike">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endParaRPr lang="en-US" sz="1400" b="0" i="0" u="none" strike="noStrike">
                        <a:effectLst/>
                        <a:latin typeface="+mj-lt"/>
                      </a:endParaRPr>
                    </a:p>
                  </a:txBody>
                  <a:tcPr marL="7620" marR="7620" marT="7620" marB="0" anchor="b">
                    <a:lnL>
                      <a:noFill/>
                    </a:lnL>
                    <a:lnR>
                      <a:noFill/>
                    </a:lnR>
                    <a:lnT>
                      <a:noFill/>
                    </a:lnT>
                    <a:lnB>
                      <a:noFill/>
                    </a:lnB>
                    <a:noFill/>
                  </a:tcPr>
                </a:tc>
                <a:tc>
                  <a:txBody>
                    <a:bodyPr/>
                    <a:lstStyle/>
                    <a:p>
                      <a:pPr algn="l" fontAlgn="b"/>
                      <a:endParaRPr lang="en-US" sz="1400" b="0" i="0" u="none" strike="noStrike" dirty="0">
                        <a:effectLst/>
                        <a:latin typeface="+mj-lt"/>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914896919"/>
                  </a:ext>
                </a:extLst>
              </a:tr>
              <a:tr h="198120">
                <a:tc>
                  <a:txBody>
                    <a:bodyPr/>
                    <a:lstStyle/>
                    <a:p>
                      <a:pPr algn="l" fontAlgn="b"/>
                      <a:r>
                        <a:rPr lang="en-US" sz="1400" b="0" i="0" u="none" strike="noStrike">
                          <a:effectLst/>
                          <a:latin typeface="+mj-lt"/>
                        </a:rPr>
                        <a:t>Employment (December 2024)*</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10,651</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1,923,760</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161,294,000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10199262"/>
                  </a:ext>
                </a:extLst>
              </a:tr>
              <a:tr h="198120">
                <a:tc>
                  <a:txBody>
                    <a:bodyPr/>
                    <a:lstStyle/>
                    <a:p>
                      <a:pPr algn="l" fontAlgn="b"/>
                      <a:r>
                        <a:rPr lang="en-US" sz="1400" b="0" i="0" u="none" strike="noStrike">
                          <a:effectLst/>
                          <a:latin typeface="+mj-lt"/>
                        </a:rPr>
                        <a:t>Unemployment (December 2024)*</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248</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59,303</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6,452,000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922691185"/>
                  </a:ext>
                </a:extLst>
              </a:tr>
              <a:tr h="198120">
                <a:tc gridSpan="2">
                  <a:txBody>
                    <a:bodyPr/>
                    <a:lstStyle/>
                    <a:p>
                      <a:pPr algn="l" fontAlgn="b"/>
                      <a:r>
                        <a:rPr lang="en-US" sz="1400" b="0" i="0" u="none" strike="noStrike">
                          <a:effectLst/>
                          <a:latin typeface="+mj-lt"/>
                        </a:rPr>
                        <a:t>Unemployment Rate (December 2024)*</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400" b="0" i="0" u="none" strike="noStrike">
                          <a:effectLst/>
                          <a:latin typeface="+mj-lt"/>
                        </a:rPr>
                        <a:t>2.3%</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3.0%</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3.8%</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772733629"/>
                  </a:ext>
                </a:extLst>
              </a:tr>
              <a:tr h="198120">
                <a:tc>
                  <a:txBody>
                    <a:bodyPr/>
                    <a:lstStyle/>
                    <a:p>
                      <a:pPr algn="l" fontAlgn="b"/>
                      <a:endParaRPr lang="en-US" sz="1400" b="0" i="0" u="none" strike="noStrike">
                        <a:effectLst/>
                        <a:latin typeface="+mj-lt"/>
                      </a:endParaRP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400" b="0" i="0" u="none" strike="noStrike">
                        <a:effectLst/>
                        <a:latin typeface="+mj-lt"/>
                      </a:endParaRPr>
                    </a:p>
                  </a:txBody>
                  <a:tcPr marL="7620" marR="7620" marT="7620" marB="0" anchor="b">
                    <a:lnL>
                      <a:noFill/>
                    </a:lnL>
                    <a:lnR>
                      <a:noFill/>
                    </a:lnR>
                    <a:lnT>
                      <a:noFill/>
                    </a:lnT>
                    <a:lnB>
                      <a:noFill/>
                    </a:lnB>
                    <a:noFill/>
                  </a:tcPr>
                </a:tc>
                <a:tc>
                  <a:txBody>
                    <a:bodyPr/>
                    <a:lstStyle/>
                    <a:p>
                      <a:pPr algn="r" fontAlgn="b"/>
                      <a:endParaRPr lang="en-US" sz="14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r" fontAlgn="b"/>
                      <a:endParaRPr lang="en-US" sz="1400" b="0" i="0" u="none" strike="noStrike">
                        <a:effectLst/>
                        <a:latin typeface="+mj-lt"/>
                      </a:endParaRPr>
                    </a:p>
                  </a:txBody>
                  <a:tcPr marL="7620" marR="7620" marT="7620" marB="0" anchor="b">
                    <a:lnL>
                      <a:noFill/>
                    </a:lnL>
                    <a:lnR>
                      <a:noFill/>
                    </a:lnR>
                    <a:lnT>
                      <a:noFill/>
                    </a:lnT>
                    <a:lnB>
                      <a:noFill/>
                    </a:lnB>
                    <a:noFill/>
                  </a:tcPr>
                </a:tc>
                <a:tc>
                  <a:txBody>
                    <a:bodyPr/>
                    <a:lstStyle/>
                    <a:p>
                      <a:pPr algn="l" fontAlgn="b"/>
                      <a:endParaRPr lang="en-US" sz="1400" b="0" i="0" u="none" strike="noStrike">
                        <a:solidFill>
                          <a:srgbClr val="000000"/>
                        </a:solidFill>
                        <a:effectLst/>
                        <a:latin typeface="+mj-lt"/>
                      </a:endParaRP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4272376"/>
                  </a:ext>
                </a:extLst>
              </a:tr>
              <a:tr h="198120">
                <a:tc gridSpan="2">
                  <a:txBody>
                    <a:bodyPr/>
                    <a:lstStyle/>
                    <a:p>
                      <a:pPr algn="l" fontAlgn="b"/>
                      <a:r>
                        <a:rPr lang="en-US" sz="1400" b="0" i="0" u="none" strike="noStrike">
                          <a:effectLst/>
                          <a:latin typeface="+mj-lt"/>
                        </a:rPr>
                        <a:t>Percentage of People in Poverty (2023)</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400" b="0" i="0" u="none" strike="noStrike">
                          <a:effectLst/>
                          <a:latin typeface="+mj-lt"/>
                        </a:rPr>
                        <a:t>21.8%</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15.8%</a:t>
                      </a:r>
                    </a:p>
                  </a:txBody>
                  <a:tcPr marL="7620" marR="7620" marT="7620" marB="0" anchor="b">
                    <a:lnL>
                      <a:noFill/>
                    </a:lnL>
                    <a:lnR>
                      <a:noFill/>
                    </a:lnR>
                    <a:lnT>
                      <a:noFill/>
                    </a:lnT>
                    <a:lnB>
                      <a:noFill/>
                    </a:lnB>
                    <a:noFill/>
                  </a:tcPr>
                </a:tc>
                <a:tc>
                  <a:txBody>
                    <a:bodyPr/>
                    <a:lstStyle/>
                    <a:p>
                      <a:pPr algn="r" fontAlgn="b"/>
                      <a:r>
                        <a:rPr lang="en-US" sz="1400" b="0" i="0" u="none" strike="noStrike">
                          <a:solidFill>
                            <a:srgbClr val="000000"/>
                          </a:solidFill>
                          <a:effectLst/>
                          <a:latin typeface="+mj-lt"/>
                        </a:rPr>
                        <a:t>12.5%</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211797952"/>
                  </a:ext>
                </a:extLst>
              </a:tr>
              <a:tr h="198120">
                <a:tc gridSpan="2">
                  <a:txBody>
                    <a:bodyPr/>
                    <a:lstStyle/>
                    <a:p>
                      <a:pPr algn="l" fontAlgn="b"/>
                      <a:r>
                        <a:rPr lang="en-US" sz="1400" b="0" i="0" u="none" strike="noStrike">
                          <a:effectLst/>
                          <a:latin typeface="+mj-lt"/>
                        </a:rPr>
                        <a:t>Percentage of Under 18 in Poverty (2023)</a:t>
                      </a:r>
                    </a:p>
                  </a:txBody>
                  <a:tcPr marL="11430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r" fontAlgn="b"/>
                      <a:r>
                        <a:rPr lang="en-US" sz="1400" b="0" i="0" u="none" strike="noStrike">
                          <a:effectLst/>
                          <a:latin typeface="+mj-lt"/>
                        </a:rPr>
                        <a:t>29.8%</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20.5%</a:t>
                      </a:r>
                    </a:p>
                  </a:txBody>
                  <a:tcPr marL="7620" marR="7620" marT="7620" marB="0" anchor="b">
                    <a:lnL>
                      <a:noFill/>
                    </a:lnL>
                    <a:lnR>
                      <a:noFill/>
                    </a:lnR>
                    <a:lnT>
                      <a:noFill/>
                    </a:lnT>
                    <a:lnB>
                      <a:noFill/>
                    </a:lnB>
                    <a:noFill/>
                  </a:tcPr>
                </a:tc>
                <a:tc>
                  <a:txBody>
                    <a:bodyPr/>
                    <a:lstStyle/>
                    <a:p>
                      <a:pPr algn="r" fontAlgn="b"/>
                      <a:r>
                        <a:rPr lang="en-US" sz="1400" b="0" i="0" u="none" strike="noStrike">
                          <a:solidFill>
                            <a:srgbClr val="000000"/>
                          </a:solidFill>
                          <a:effectLst/>
                          <a:latin typeface="+mj-lt"/>
                        </a:rPr>
                        <a:t>16.0%</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791570899"/>
                  </a:ext>
                </a:extLst>
              </a:tr>
              <a:tr h="198120">
                <a:tc>
                  <a:txBody>
                    <a:bodyPr/>
                    <a:lstStyle/>
                    <a:p>
                      <a:pPr algn="l" fontAlgn="b"/>
                      <a:r>
                        <a:rPr lang="en-US" sz="1400" b="0" i="0" u="none" strike="noStrike">
                          <a:effectLst/>
                          <a:latin typeface="+mj-lt"/>
                        </a:rPr>
                        <a:t> </a:t>
                      </a: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a:effectLst/>
                          <a:latin typeface="+mj-lt"/>
                        </a:rPr>
                        <a:t>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050" b="0" i="0" u="none" strike="noStrike">
                          <a:effectLst/>
                          <a:latin typeface="+mj-lt"/>
                        </a:rPr>
                        <a:t>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sz="1050" b="0" i="0" u="none" strike="noStrike">
                          <a:effectLst/>
                          <a:latin typeface="+mj-lt"/>
                        </a:rPr>
                        <a:t>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b"/>
                      <a:r>
                        <a:rPr lang="en-US" sz="1050" b="0" i="0" u="none" strike="noStrike" dirty="0">
                          <a:effectLst/>
                          <a:latin typeface="+mj-lt"/>
                        </a:rPr>
                        <a:t> </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3129285"/>
                  </a:ext>
                </a:extLst>
              </a:tr>
            </a:tbl>
          </a:graphicData>
        </a:graphic>
      </p:graphicFrame>
      <p:sp>
        <p:nvSpPr>
          <p:cNvPr id="7" name="Content Placeholder 2">
            <a:extLst>
              <a:ext uri="{FF2B5EF4-FFF2-40B4-BE49-F238E27FC236}">
                <a16:creationId xmlns:a16="http://schemas.microsoft.com/office/drawing/2014/main" id="{9965A6BE-1517-1A65-7D68-DBE12FE511F9}"/>
              </a:ext>
            </a:extLst>
          </p:cNvPr>
          <p:cNvSpPr>
            <a:spLocks noGrp="1"/>
          </p:cNvSpPr>
          <p:nvPr>
            <p:ph idx="1"/>
          </p:nvPr>
        </p:nvSpPr>
        <p:spPr>
          <a:xfrm>
            <a:off x="7115174" y="1417320"/>
            <a:ext cx="4772025" cy="5212080"/>
          </a:xfrm>
        </p:spPr>
        <p:txBody>
          <a:bodyPr>
            <a:noAutofit/>
          </a:bodyPr>
          <a:lstStyle/>
          <a:p>
            <a:pPr marL="0" indent="0">
              <a:lnSpc>
                <a:spcPct val="100000"/>
              </a:lnSpc>
              <a:buNone/>
            </a:pPr>
            <a:r>
              <a:rPr lang="en-US" sz="1800" dirty="0"/>
              <a:t>Residents of Beckham County earn an average of $42,510 per capita, which is almost 30% less than the average Oklahoman and almost 40% less than the average US citizen. </a:t>
            </a:r>
          </a:p>
          <a:p>
            <a:pPr marL="0" indent="0">
              <a:lnSpc>
                <a:spcPct val="100000"/>
              </a:lnSpc>
              <a:buNone/>
            </a:pPr>
            <a:endParaRPr lang="en-US" sz="1800" dirty="0"/>
          </a:p>
          <a:p>
            <a:pPr marL="0" indent="0">
              <a:lnSpc>
                <a:spcPct val="100000"/>
              </a:lnSpc>
              <a:buNone/>
            </a:pPr>
            <a:r>
              <a:rPr lang="en-US" sz="1800" dirty="0"/>
              <a:t>Unemployment rates in Beckham County are less than the state of Oklahoma and the nation.</a:t>
            </a:r>
          </a:p>
          <a:p>
            <a:pPr marL="0" indent="0">
              <a:lnSpc>
                <a:spcPct val="100000"/>
              </a:lnSpc>
              <a:buNone/>
            </a:pPr>
            <a:endParaRPr lang="en-US" sz="1800" dirty="0"/>
          </a:p>
          <a:p>
            <a:pPr marL="0" indent="0">
              <a:lnSpc>
                <a:spcPct val="100000"/>
              </a:lnSpc>
              <a:buNone/>
            </a:pPr>
            <a:r>
              <a:rPr lang="en-US" sz="1800" dirty="0"/>
              <a:t>Beckham County has a higher percentage of individuals living in poverty at 21.8% compared to the state of Oklahoma at 15.8% and the nation at 12.5%. Additionally, Beckham County has higher child poverty rates, at almost 30%, compared to 20% in Oklahoma and the nation at 16%. </a:t>
            </a:r>
          </a:p>
          <a:p>
            <a:pPr marL="0" indent="0">
              <a:lnSpc>
                <a:spcPct val="100000"/>
              </a:lnSpc>
              <a:buNone/>
            </a:pPr>
            <a:endParaRPr lang="en-US" sz="1800" dirty="0"/>
          </a:p>
          <a:p>
            <a:pPr marL="0" indent="0">
              <a:lnSpc>
                <a:spcPct val="100000"/>
              </a:lnSpc>
              <a:buNone/>
            </a:pPr>
            <a:endParaRPr lang="en-US" sz="1800" dirty="0"/>
          </a:p>
        </p:txBody>
      </p:sp>
      <p:graphicFrame>
        <p:nvGraphicFramePr>
          <p:cNvPr id="8" name="Table 7">
            <a:extLst>
              <a:ext uri="{FF2B5EF4-FFF2-40B4-BE49-F238E27FC236}">
                <a16:creationId xmlns:a16="http://schemas.microsoft.com/office/drawing/2014/main" id="{F4617AE4-5C78-718E-55F5-1B2A3F437272}"/>
              </a:ext>
            </a:extLst>
          </p:cNvPr>
          <p:cNvGraphicFramePr>
            <a:graphicFrameLocks noGrp="1"/>
          </p:cNvGraphicFramePr>
          <p:nvPr>
            <p:extLst>
              <p:ext uri="{D42A27DB-BD31-4B8C-83A1-F6EECF244321}">
                <p14:modId xmlns:p14="http://schemas.microsoft.com/office/powerpoint/2010/main" val="1629271737"/>
              </p:ext>
            </p:extLst>
          </p:nvPr>
        </p:nvGraphicFramePr>
        <p:xfrm>
          <a:off x="546100" y="6233160"/>
          <a:ext cx="6299200" cy="396240"/>
        </p:xfrm>
        <a:graphic>
          <a:graphicData uri="http://schemas.openxmlformats.org/drawingml/2006/table">
            <a:tbl>
              <a:tblPr/>
              <a:tblGrid>
                <a:gridCol w="3377039">
                  <a:extLst>
                    <a:ext uri="{9D8B030D-6E8A-4147-A177-3AD203B41FA5}">
                      <a16:colId xmlns:a16="http://schemas.microsoft.com/office/drawing/2014/main" val="3480488887"/>
                    </a:ext>
                  </a:extLst>
                </a:gridCol>
                <a:gridCol w="1353119">
                  <a:extLst>
                    <a:ext uri="{9D8B030D-6E8A-4147-A177-3AD203B41FA5}">
                      <a16:colId xmlns:a16="http://schemas.microsoft.com/office/drawing/2014/main" val="2602739003"/>
                    </a:ext>
                  </a:extLst>
                </a:gridCol>
                <a:gridCol w="1569042">
                  <a:extLst>
                    <a:ext uri="{9D8B030D-6E8A-4147-A177-3AD203B41FA5}">
                      <a16:colId xmlns:a16="http://schemas.microsoft.com/office/drawing/2014/main" val="2115276704"/>
                    </a:ext>
                  </a:extLst>
                </a:gridCol>
              </a:tblGrid>
              <a:tr h="198120">
                <a:tc>
                  <a:txBody>
                    <a:bodyPr/>
                    <a:lstStyle/>
                    <a:p>
                      <a:pPr algn="l" fontAlgn="b"/>
                      <a:r>
                        <a:rPr lang="en-US" sz="1000" b="0" i="0" u="none" strike="noStrike">
                          <a:effectLst/>
                          <a:latin typeface="+mj-lt"/>
                        </a:rPr>
                        <a:t>*State and County estimates are considered preliminary</a:t>
                      </a:r>
                    </a:p>
                  </a:txBody>
                  <a:tcPr marL="7620" marR="7620" marT="7620" marB="0" anchor="b">
                    <a:lnL>
                      <a:noFill/>
                    </a:lnL>
                    <a:lnR>
                      <a:noFill/>
                    </a:lnR>
                    <a:lnT>
                      <a:noFill/>
                    </a:lnT>
                    <a:lnB>
                      <a:noFill/>
                    </a:lnB>
                    <a:noFill/>
                  </a:tcPr>
                </a:tc>
                <a:tc>
                  <a:txBody>
                    <a:bodyPr/>
                    <a:lstStyle/>
                    <a:p>
                      <a:pPr algn="l" fontAlgn="b"/>
                      <a:endParaRPr lang="en-US" sz="1000" b="0" i="0" u="none" strike="noStrike">
                        <a:effectLst/>
                        <a:latin typeface="+mj-lt"/>
                      </a:endParaRPr>
                    </a:p>
                  </a:txBody>
                  <a:tcPr marL="7620" marR="7620" marT="7620" marB="0" anchor="b">
                    <a:lnL>
                      <a:noFill/>
                    </a:lnL>
                    <a:lnR>
                      <a:noFill/>
                    </a:lnR>
                    <a:lnT>
                      <a:noFill/>
                    </a:lnT>
                    <a:lnB>
                      <a:noFill/>
                    </a:lnB>
                    <a:noFill/>
                  </a:tcPr>
                </a:tc>
                <a:tc>
                  <a:txBody>
                    <a:bodyPr/>
                    <a:lstStyle/>
                    <a:p>
                      <a:pPr algn="l" fontAlgn="b"/>
                      <a:endParaRPr lang="en-US" sz="1000" b="0" i="0" u="none" strike="noStrike">
                        <a:effectLst/>
                        <a:latin typeface="+mj-lt"/>
                      </a:endParaRPr>
                    </a:p>
                  </a:txBody>
                  <a:tcPr marL="7620" marR="7620" marT="7620" marB="0" anchor="b">
                    <a:lnL>
                      <a:noFill/>
                    </a:lnL>
                    <a:lnR>
                      <a:noFill/>
                    </a:lnR>
                    <a:lnT>
                      <a:noFill/>
                    </a:lnT>
                    <a:lnB>
                      <a:noFill/>
                    </a:lnB>
                    <a:noFill/>
                  </a:tcPr>
                </a:tc>
                <a:extLst>
                  <a:ext uri="{0D108BD9-81ED-4DB2-BD59-A6C34878D82A}">
                    <a16:rowId xmlns:a16="http://schemas.microsoft.com/office/drawing/2014/main" val="212361036"/>
                  </a:ext>
                </a:extLst>
              </a:tr>
              <a:tr h="198120">
                <a:tc gridSpan="3">
                  <a:txBody>
                    <a:bodyPr/>
                    <a:lstStyle/>
                    <a:p>
                      <a:pPr algn="l" fontAlgn="b"/>
                      <a:r>
                        <a:rPr lang="en-US" sz="1000" b="0" i="0" u="none" strike="noStrike" dirty="0">
                          <a:effectLst/>
                          <a:latin typeface="+mj-lt"/>
                        </a:rPr>
                        <a:t>SOURCES:  2023 Bureau of Labor Statistics; 2022 Bureau of Economic Analysis; 2022 U.S. Census Bureau.</a:t>
                      </a:r>
                    </a:p>
                  </a:txBody>
                  <a:tcPr marL="7620" marR="7620" marT="7620" marB="0" anchor="b">
                    <a:lnL>
                      <a:noFill/>
                    </a:lnL>
                    <a:lnR>
                      <a:noFill/>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3647918"/>
                  </a:ext>
                </a:extLst>
              </a:tr>
            </a:tbl>
          </a:graphicData>
        </a:graphic>
      </p:graphicFrame>
      <p:sp>
        <p:nvSpPr>
          <p:cNvPr id="9" name="Rectangle 8">
            <a:extLst>
              <a:ext uri="{FF2B5EF4-FFF2-40B4-BE49-F238E27FC236}">
                <a16:creationId xmlns:a16="http://schemas.microsoft.com/office/drawing/2014/main" id="{3337E3FE-78FE-6A7A-C272-6A7EF3BA0DB8}"/>
              </a:ext>
            </a:extLst>
          </p:cNvPr>
          <p:cNvSpPr/>
          <p:nvPr/>
        </p:nvSpPr>
        <p:spPr>
          <a:xfrm>
            <a:off x="3433760" y="2961187"/>
            <a:ext cx="640080" cy="219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CA1AD4-F2C9-D5AA-F816-3FAEB26A6B52}"/>
              </a:ext>
            </a:extLst>
          </p:cNvPr>
          <p:cNvSpPr/>
          <p:nvPr/>
        </p:nvSpPr>
        <p:spPr>
          <a:xfrm>
            <a:off x="3479886" y="5175002"/>
            <a:ext cx="640080" cy="219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9FD87-B5F6-8483-B5AE-D37C5920405F}"/>
              </a:ext>
            </a:extLst>
          </p:cNvPr>
          <p:cNvSpPr/>
          <p:nvPr/>
        </p:nvSpPr>
        <p:spPr>
          <a:xfrm>
            <a:off x="3479882" y="5403604"/>
            <a:ext cx="640080" cy="219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768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5494F-2DA5-42CB-C6B5-66A2A93CD635}"/>
              </a:ext>
            </a:extLst>
          </p:cNvPr>
          <p:cNvSpPr>
            <a:spLocks noGrp="1"/>
          </p:cNvSpPr>
          <p:nvPr>
            <p:ph type="title"/>
          </p:nvPr>
        </p:nvSpPr>
        <p:spPr/>
        <p:txBody>
          <a:bodyPr/>
          <a:lstStyle/>
          <a:p>
            <a:r>
              <a:rPr lang="en-US" dirty="0"/>
              <a:t>Community served – education rates</a:t>
            </a:r>
          </a:p>
        </p:txBody>
      </p:sp>
      <p:sp>
        <p:nvSpPr>
          <p:cNvPr id="4" name="Footer Placeholder 3">
            <a:extLst>
              <a:ext uri="{FF2B5EF4-FFF2-40B4-BE49-F238E27FC236}">
                <a16:creationId xmlns:a16="http://schemas.microsoft.com/office/drawing/2014/main" id="{67674BE2-0E71-4376-7DA0-05D31BA6941C}"/>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ADADAC89-49E6-EF0B-2FD3-CA42CFACE758}"/>
              </a:ext>
            </a:extLst>
          </p:cNvPr>
          <p:cNvSpPr>
            <a:spLocks noGrp="1"/>
          </p:cNvSpPr>
          <p:nvPr>
            <p:ph type="sldNum" sz="quarter" idx="4"/>
          </p:nvPr>
        </p:nvSpPr>
        <p:spPr/>
        <p:txBody>
          <a:bodyPr/>
          <a:lstStyle/>
          <a:p>
            <a:fld id="{18CF7050-A8E5-428C-81D9-F84418705036}" type="slidenum">
              <a:rPr lang="en-US" smtClean="0"/>
              <a:pPr/>
              <a:t>13</a:t>
            </a:fld>
            <a:endParaRPr lang="en-US" dirty="0"/>
          </a:p>
        </p:txBody>
      </p:sp>
      <p:sp>
        <p:nvSpPr>
          <p:cNvPr id="7" name="Content Placeholder 2">
            <a:extLst>
              <a:ext uri="{FF2B5EF4-FFF2-40B4-BE49-F238E27FC236}">
                <a16:creationId xmlns:a16="http://schemas.microsoft.com/office/drawing/2014/main" id="{9965A6BE-1517-1A65-7D68-DBE12FE511F9}"/>
              </a:ext>
            </a:extLst>
          </p:cNvPr>
          <p:cNvSpPr>
            <a:spLocks noGrp="1"/>
          </p:cNvSpPr>
          <p:nvPr>
            <p:ph idx="1"/>
          </p:nvPr>
        </p:nvSpPr>
        <p:spPr>
          <a:xfrm>
            <a:off x="7115174" y="1417320"/>
            <a:ext cx="4772025" cy="5212080"/>
          </a:xfrm>
        </p:spPr>
        <p:txBody>
          <a:bodyPr>
            <a:noAutofit/>
          </a:bodyPr>
          <a:lstStyle/>
          <a:p>
            <a:pPr marL="0" indent="0">
              <a:lnSpc>
                <a:spcPct val="100000"/>
              </a:lnSpc>
              <a:buNone/>
            </a:pPr>
            <a:r>
              <a:rPr lang="en-US" sz="1800" dirty="0"/>
              <a:t>Residents of Beckham County have lower education rates than the state of Oklahoma across all measures. </a:t>
            </a:r>
          </a:p>
          <a:p>
            <a:pPr marL="0" indent="0">
              <a:lnSpc>
                <a:spcPct val="100000"/>
              </a:lnSpc>
              <a:buNone/>
            </a:pPr>
            <a:endParaRPr lang="en-US" sz="1800" dirty="0"/>
          </a:p>
          <a:p>
            <a:pPr marL="0" indent="0">
              <a:lnSpc>
                <a:spcPct val="100000"/>
              </a:lnSpc>
              <a:buNone/>
            </a:pPr>
            <a:r>
              <a:rPr lang="en-US" sz="1800" dirty="0"/>
              <a:t>Beckham County ranks 75</a:t>
            </a:r>
            <a:r>
              <a:rPr lang="en-US" sz="1800" baseline="30000" dirty="0"/>
              <a:t>th</a:t>
            </a:r>
            <a:r>
              <a:rPr lang="en-US" sz="1800" dirty="0"/>
              <a:t> out of the 77 counties for “Some College” and 74</a:t>
            </a:r>
            <a:r>
              <a:rPr lang="en-US" sz="1800" baseline="30000" dirty="0"/>
              <a:t>th</a:t>
            </a:r>
            <a:r>
              <a:rPr lang="en-US" sz="1800" dirty="0"/>
              <a:t> for “At Least a Bachelor’s Degree”. The higher the ranking the lower the performance. </a:t>
            </a:r>
          </a:p>
        </p:txBody>
      </p:sp>
      <p:graphicFrame>
        <p:nvGraphicFramePr>
          <p:cNvPr id="3" name="Table 2">
            <a:extLst>
              <a:ext uri="{FF2B5EF4-FFF2-40B4-BE49-F238E27FC236}">
                <a16:creationId xmlns:a16="http://schemas.microsoft.com/office/drawing/2014/main" id="{DB1B2971-2D81-7406-4BB0-9659D41D46FC}"/>
              </a:ext>
            </a:extLst>
          </p:cNvPr>
          <p:cNvGraphicFramePr>
            <a:graphicFrameLocks noGrp="1"/>
          </p:cNvGraphicFramePr>
          <p:nvPr>
            <p:extLst>
              <p:ext uri="{D42A27DB-BD31-4B8C-83A1-F6EECF244321}">
                <p14:modId xmlns:p14="http://schemas.microsoft.com/office/powerpoint/2010/main" val="2684553644"/>
              </p:ext>
            </p:extLst>
          </p:nvPr>
        </p:nvGraphicFramePr>
        <p:xfrm>
          <a:off x="304800" y="1517491"/>
          <a:ext cx="6248399" cy="2255520"/>
        </p:xfrm>
        <a:graphic>
          <a:graphicData uri="http://schemas.openxmlformats.org/drawingml/2006/table">
            <a:tbl>
              <a:tblPr/>
              <a:tblGrid>
                <a:gridCol w="2061556">
                  <a:extLst>
                    <a:ext uri="{9D8B030D-6E8A-4147-A177-3AD203B41FA5}">
                      <a16:colId xmlns:a16="http://schemas.microsoft.com/office/drawing/2014/main" val="255727721"/>
                    </a:ext>
                  </a:extLst>
                </a:gridCol>
                <a:gridCol w="224444">
                  <a:extLst>
                    <a:ext uri="{9D8B030D-6E8A-4147-A177-3AD203B41FA5}">
                      <a16:colId xmlns:a16="http://schemas.microsoft.com/office/drawing/2014/main" val="2044252918"/>
                    </a:ext>
                  </a:extLst>
                </a:gridCol>
                <a:gridCol w="1149927">
                  <a:extLst>
                    <a:ext uri="{9D8B030D-6E8A-4147-A177-3AD203B41FA5}">
                      <a16:colId xmlns:a16="http://schemas.microsoft.com/office/drawing/2014/main" val="3019864562"/>
                    </a:ext>
                  </a:extLst>
                </a:gridCol>
                <a:gridCol w="1302327">
                  <a:extLst>
                    <a:ext uri="{9D8B030D-6E8A-4147-A177-3AD203B41FA5}">
                      <a16:colId xmlns:a16="http://schemas.microsoft.com/office/drawing/2014/main" val="2236706059"/>
                    </a:ext>
                  </a:extLst>
                </a:gridCol>
                <a:gridCol w="1510145">
                  <a:extLst>
                    <a:ext uri="{9D8B030D-6E8A-4147-A177-3AD203B41FA5}">
                      <a16:colId xmlns:a16="http://schemas.microsoft.com/office/drawing/2014/main" val="1976517291"/>
                    </a:ext>
                  </a:extLst>
                </a:gridCol>
              </a:tblGrid>
              <a:tr h="198120">
                <a:tc gridSpan="5">
                  <a:txBody>
                    <a:bodyPr/>
                    <a:lstStyle/>
                    <a:p>
                      <a:pPr algn="ctr" fontAlgn="b"/>
                      <a:r>
                        <a:rPr lang="en-US" sz="1600" b="1" i="0" u="none" strike="noStrike">
                          <a:effectLst/>
                          <a:latin typeface="+mj-lt"/>
                        </a:rPr>
                        <a:t>Education Data for Beckham County and the State of Oklahoma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9872156"/>
                  </a:ext>
                </a:extLst>
              </a:tr>
              <a:tr h="198120">
                <a:tc>
                  <a:txBody>
                    <a:bodyPr/>
                    <a:lstStyle/>
                    <a:p>
                      <a:pPr algn="ctr" fontAlgn="b"/>
                      <a:r>
                        <a:rPr lang="en-US" sz="1600" b="0" i="0" u="none" strike="noStrike">
                          <a:effectLst/>
                          <a:latin typeface="+mj-lt"/>
                        </a:rPr>
                        <a:t> </a:t>
                      </a:r>
                    </a:p>
                  </a:txBody>
                  <a:tcPr marL="7620" marR="7620" marT="762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004094"/>
                  </a:ext>
                </a:extLst>
              </a:tr>
              <a:tr h="371475">
                <a:tc>
                  <a:txBody>
                    <a:bodyPr/>
                    <a:lstStyle/>
                    <a:p>
                      <a:pPr algn="l" fontAlgn="b"/>
                      <a:r>
                        <a:rPr lang="en-US" sz="1600" b="0" i="0" u="none" strike="noStrike">
                          <a:effectLst/>
                          <a:latin typeface="+mj-lt"/>
                        </a:rPr>
                        <a:t>Indicator</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b"/>
                      <a:r>
                        <a:rPr lang="en-US" sz="1600" b="0" i="0" u="none" strike="noStrike" dirty="0">
                          <a:effectLst/>
                          <a:latin typeface="+mj-lt"/>
                        </a:rPr>
                        <a:t>Beckham County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600" b="0" i="0" u="none" strike="noStrike">
                          <a:effectLst/>
                          <a:latin typeface="+mj-lt"/>
                        </a:rPr>
                        <a:t>State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Beckham County Ranking</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8333279"/>
                  </a:ext>
                </a:extLst>
              </a:tr>
              <a:tr h="198120">
                <a:tc>
                  <a:txBody>
                    <a:bodyPr/>
                    <a:lstStyle/>
                    <a:p>
                      <a:pPr algn="l" fontAlgn="b"/>
                      <a:r>
                        <a:rPr lang="en-US" sz="1600" b="1" i="0" u="none" strike="noStrike">
                          <a:effectLst/>
                          <a:latin typeface="+mj-lt"/>
                        </a:rPr>
                        <a:t> </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mj-lt"/>
                        </a:rPr>
                        <a:t>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95767208"/>
                  </a:ext>
                </a:extLst>
              </a:tr>
              <a:tr h="198120">
                <a:tc>
                  <a:txBody>
                    <a:bodyPr/>
                    <a:lstStyle/>
                    <a:p>
                      <a:pPr algn="l" fontAlgn="b"/>
                      <a:r>
                        <a:rPr lang="en-US" sz="1600" b="0" i="0" u="none" strike="noStrike">
                          <a:effectLst/>
                          <a:latin typeface="+mj-lt"/>
                        </a:rPr>
                        <a:t>At Least High School Diploma</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b"/>
                      <a:endParaRPr lang="en-US" sz="1600" b="0" i="0" u="none" strike="noStrike">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84.3%</a:t>
                      </a: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89.1%</a:t>
                      </a:r>
                    </a:p>
                  </a:txBody>
                  <a:tcPr marL="7620" marR="7620" marT="7620" marB="0" anchor="b">
                    <a:lnL>
                      <a:noFill/>
                    </a:lnL>
                    <a:lnR>
                      <a:noFill/>
                    </a:lnR>
                    <a:lnT>
                      <a:noFill/>
                    </a:lnT>
                    <a:lnB>
                      <a:noFill/>
                    </a:lnB>
                    <a:solidFill>
                      <a:srgbClr val="FFFFFF"/>
                    </a:solidFill>
                  </a:tcPr>
                </a:tc>
                <a:tc>
                  <a:txBody>
                    <a:bodyPr/>
                    <a:lstStyle/>
                    <a:p>
                      <a:pPr algn="r" fontAlgn="b"/>
                      <a:r>
                        <a:rPr lang="en-US" sz="1600" b="0" i="0" u="none" strike="noStrike">
                          <a:effectLst/>
                          <a:latin typeface="+mj-lt"/>
                        </a:rPr>
                        <a:t>69th Highest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170351993"/>
                  </a:ext>
                </a:extLst>
              </a:tr>
              <a:tr h="198120">
                <a:tc>
                  <a:txBody>
                    <a:bodyPr/>
                    <a:lstStyle/>
                    <a:p>
                      <a:pPr algn="l" fontAlgn="b"/>
                      <a:r>
                        <a:rPr lang="en-US" sz="1600" b="0" i="0" u="none" strike="noStrike">
                          <a:effectLst/>
                          <a:latin typeface="+mj-lt"/>
                        </a:rPr>
                        <a:t>Some College</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l" fontAlgn="b"/>
                      <a:endParaRPr lang="en-US" sz="1600" b="0" i="0" u="none" strike="noStrike">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34.0%</a:t>
                      </a: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50.1%</a:t>
                      </a:r>
                    </a:p>
                  </a:txBody>
                  <a:tcPr marL="7620" marR="7620" marT="7620" marB="0" anchor="b">
                    <a:lnL>
                      <a:noFill/>
                    </a:lnL>
                    <a:lnR>
                      <a:noFill/>
                    </a:lnR>
                    <a:lnT>
                      <a:noFill/>
                    </a:lnT>
                    <a:lnB>
                      <a:noFill/>
                    </a:lnB>
                    <a:solidFill>
                      <a:srgbClr val="FFFFFF"/>
                    </a:solidFill>
                  </a:tcPr>
                </a:tc>
                <a:tc>
                  <a:txBody>
                    <a:bodyPr/>
                    <a:lstStyle/>
                    <a:p>
                      <a:pPr algn="r" fontAlgn="b"/>
                      <a:r>
                        <a:rPr lang="en-US" sz="1600" b="0" i="0" u="none" strike="noStrike">
                          <a:effectLst/>
                          <a:latin typeface="+mj-lt"/>
                        </a:rPr>
                        <a:t>75th Highest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05296073"/>
                  </a:ext>
                </a:extLst>
              </a:tr>
              <a:tr h="209550">
                <a:tc>
                  <a:txBody>
                    <a:bodyPr/>
                    <a:lstStyle/>
                    <a:p>
                      <a:pPr algn="l" fontAlgn="b"/>
                      <a:r>
                        <a:rPr lang="en-US" sz="1600" b="0" i="0" u="none" strike="noStrike">
                          <a:effectLst/>
                          <a:latin typeface="+mj-lt"/>
                        </a:rPr>
                        <a:t>At Least Bachelor's Degree</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r" fontAlgn="b"/>
                      <a:endParaRPr lang="en-US" sz="16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13.3%</a:t>
                      </a: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27.8%</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74th Highest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53027118"/>
                  </a:ext>
                </a:extLst>
              </a:tr>
              <a:tr h="238125">
                <a:tc>
                  <a:txBody>
                    <a:bodyPr/>
                    <a:lstStyle/>
                    <a:p>
                      <a:pPr algn="l" fontAlgn="b"/>
                      <a:r>
                        <a:rPr lang="en-US" sz="1600" b="0" i="0" u="none" strike="noStrike">
                          <a:effectLst/>
                          <a:latin typeface="+mj-lt"/>
                        </a:rPr>
                        <a:t>Free and Reduced Lunch Rate</a:t>
                      </a:r>
                    </a:p>
                  </a:txBody>
                  <a:tcPr marL="762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a:solidFill>
                            <a:srgbClr val="FF0000"/>
                          </a:solidFill>
                          <a:effectLst/>
                          <a:latin typeface="+mj-lt"/>
                        </a:rPr>
                        <a:t> </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effectLst/>
                          <a:latin typeface="+mj-lt"/>
                        </a:rPr>
                        <a:t>55.0%</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j-lt"/>
                        </a:rPr>
                        <a:t>56.0%</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effectLst/>
                          <a:latin typeface="+mj-lt"/>
                        </a:rPr>
                        <a:t>31st Lowest</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7409334"/>
                  </a:ext>
                </a:extLst>
              </a:tr>
            </a:tbl>
          </a:graphicData>
        </a:graphic>
      </p:graphicFrame>
      <p:sp>
        <p:nvSpPr>
          <p:cNvPr id="9" name="TextBox 8">
            <a:extLst>
              <a:ext uri="{FF2B5EF4-FFF2-40B4-BE49-F238E27FC236}">
                <a16:creationId xmlns:a16="http://schemas.microsoft.com/office/drawing/2014/main" id="{9D17B815-4024-A854-4ECA-610B7BF428F0}"/>
              </a:ext>
            </a:extLst>
          </p:cNvPr>
          <p:cNvSpPr txBox="1"/>
          <p:nvPr/>
        </p:nvSpPr>
        <p:spPr>
          <a:xfrm>
            <a:off x="285750" y="3919865"/>
            <a:ext cx="6096000" cy="246221"/>
          </a:xfrm>
          <a:prstGeom prst="rect">
            <a:avLst/>
          </a:prstGeom>
          <a:noFill/>
        </p:spPr>
        <p:txBody>
          <a:bodyPr wrap="square">
            <a:spAutoFit/>
          </a:bodyPr>
          <a:lstStyle/>
          <a:p>
            <a:r>
              <a:rPr lang="en-US" sz="1000" b="0" i="0" u="none" strike="noStrike" dirty="0">
                <a:effectLst/>
                <a:latin typeface="+mj-lt"/>
              </a:rPr>
              <a:t>SOURCES: U.S. Census Bureau, American Community Survey, 2019-2023, National Center for Education Statistics 2021-2022</a:t>
            </a:r>
            <a:r>
              <a:rPr lang="en-US" sz="1000" dirty="0">
                <a:latin typeface="+mj-lt"/>
              </a:rPr>
              <a:t> </a:t>
            </a:r>
          </a:p>
        </p:txBody>
      </p:sp>
      <p:sp>
        <p:nvSpPr>
          <p:cNvPr id="8" name="Rectangle 7">
            <a:extLst>
              <a:ext uri="{FF2B5EF4-FFF2-40B4-BE49-F238E27FC236}">
                <a16:creationId xmlns:a16="http://schemas.microsoft.com/office/drawing/2014/main" id="{56DE1CE2-BB7C-2FFC-2CA1-7A6AB644BB0B}"/>
              </a:ext>
            </a:extLst>
          </p:cNvPr>
          <p:cNvSpPr/>
          <p:nvPr/>
        </p:nvSpPr>
        <p:spPr>
          <a:xfrm>
            <a:off x="2788919" y="2787016"/>
            <a:ext cx="640080" cy="98377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728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E3CE02-AF61-14E3-44ED-7DA9803D11A7}"/>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965A6BE-1517-1A65-7D68-DBE12FE511F9}"/>
              </a:ext>
            </a:extLst>
          </p:cNvPr>
          <p:cNvSpPr>
            <a:spLocks noGrp="1"/>
          </p:cNvSpPr>
          <p:nvPr>
            <p:ph idx="1"/>
          </p:nvPr>
        </p:nvSpPr>
        <p:spPr>
          <a:xfrm>
            <a:off x="304799" y="4419599"/>
            <a:ext cx="11820525" cy="1952625"/>
          </a:xfrm>
        </p:spPr>
        <p:txBody>
          <a:bodyPr>
            <a:noAutofit/>
          </a:bodyPr>
          <a:lstStyle/>
          <a:p>
            <a:pPr marL="0" indent="0">
              <a:lnSpc>
                <a:spcPct val="100000"/>
              </a:lnSpc>
              <a:buNone/>
            </a:pPr>
            <a:r>
              <a:rPr lang="en-US" sz="1800" dirty="0"/>
              <a:t>Residents of Beckham County saw higher rates of uninsured residents  under the age of 65 and 19 at 15.5% and 8.7%, respectively, than state rates. </a:t>
            </a:r>
          </a:p>
          <a:p>
            <a:pPr marL="0" indent="0">
              <a:lnSpc>
                <a:spcPct val="100000"/>
              </a:lnSpc>
              <a:buNone/>
            </a:pPr>
            <a:endParaRPr lang="en-US" sz="1800" dirty="0"/>
          </a:p>
          <a:p>
            <a:pPr marL="0" indent="0">
              <a:lnSpc>
                <a:spcPct val="100000"/>
              </a:lnSpc>
              <a:buNone/>
            </a:pPr>
            <a:r>
              <a:rPr lang="en-US" sz="1800" dirty="0"/>
              <a:t>Over 19% of the county is made up of Medicare recipients, which is slightly lower than the state average of 20%. Beckham County is ranked 11</a:t>
            </a:r>
            <a:r>
              <a:rPr lang="en-US" sz="1800" baseline="30000" dirty="0"/>
              <a:t>th</a:t>
            </a:r>
            <a:r>
              <a:rPr lang="en-US" sz="1800" dirty="0"/>
              <a:t> out of 77 counties for the number of residents on Medicare. </a:t>
            </a:r>
          </a:p>
          <a:p>
            <a:pPr marL="0" indent="0">
              <a:lnSpc>
                <a:spcPct val="100000"/>
              </a:lnSpc>
              <a:buNone/>
            </a:pPr>
            <a:endParaRPr lang="en-US" sz="1800" dirty="0"/>
          </a:p>
          <a:p>
            <a:pPr marL="0" indent="0">
              <a:lnSpc>
                <a:spcPct val="100000"/>
              </a:lnSpc>
              <a:buNone/>
            </a:pPr>
            <a:r>
              <a:rPr lang="en-US" sz="1800" dirty="0"/>
              <a:t>Almost 27% of the county is insured by Medicaid, which is higher than the state average of nearly 26%. Beckham County is ranked 35</a:t>
            </a:r>
            <a:r>
              <a:rPr lang="en-US" sz="1800" baseline="30000" dirty="0"/>
              <a:t>th</a:t>
            </a:r>
            <a:r>
              <a:rPr lang="en-US" sz="1800" dirty="0"/>
              <a:t> out of 77 counties for the number of residents on Medicaid. </a:t>
            </a:r>
          </a:p>
          <a:p>
            <a:pPr marL="0" indent="0">
              <a:lnSpc>
                <a:spcPct val="100000"/>
              </a:lnSpc>
              <a:buNone/>
            </a:pPr>
            <a:endParaRPr lang="en-US" sz="1800" dirty="0"/>
          </a:p>
        </p:txBody>
      </p:sp>
      <p:sp>
        <p:nvSpPr>
          <p:cNvPr id="2" name="Title 1">
            <a:extLst>
              <a:ext uri="{FF2B5EF4-FFF2-40B4-BE49-F238E27FC236}">
                <a16:creationId xmlns:a16="http://schemas.microsoft.com/office/drawing/2014/main" id="{A975494F-2DA5-42CB-C6B5-66A2A93CD635}"/>
              </a:ext>
            </a:extLst>
          </p:cNvPr>
          <p:cNvSpPr>
            <a:spLocks noGrp="1"/>
          </p:cNvSpPr>
          <p:nvPr>
            <p:ph type="title"/>
          </p:nvPr>
        </p:nvSpPr>
        <p:spPr/>
        <p:txBody>
          <a:bodyPr/>
          <a:lstStyle/>
          <a:p>
            <a:r>
              <a:rPr lang="en-US" dirty="0"/>
              <a:t>Community served – payer</a:t>
            </a:r>
          </a:p>
        </p:txBody>
      </p:sp>
      <p:sp>
        <p:nvSpPr>
          <p:cNvPr id="4" name="Footer Placeholder 3">
            <a:extLst>
              <a:ext uri="{FF2B5EF4-FFF2-40B4-BE49-F238E27FC236}">
                <a16:creationId xmlns:a16="http://schemas.microsoft.com/office/drawing/2014/main" id="{67674BE2-0E71-4376-7DA0-05D31BA6941C}"/>
              </a:ext>
            </a:extLst>
          </p:cNvPr>
          <p:cNvSpPr>
            <a:spLocks noGrp="1"/>
          </p:cNvSpPr>
          <p:nvPr>
            <p:ph type="ftr" sz="quarter" idx="3"/>
          </p:nvPr>
        </p:nvSpPr>
        <p:spPr/>
        <p:txBody>
          <a:bodyPr/>
          <a:lstStyle/>
          <a:p>
            <a:r>
              <a:rPr lang="en-US" dirty="0"/>
              <a:t>Great Plains Regional Medical Center 2025 CHNA</a:t>
            </a:r>
          </a:p>
        </p:txBody>
      </p:sp>
      <p:sp>
        <p:nvSpPr>
          <p:cNvPr id="5" name="Slide Number Placeholder 4">
            <a:extLst>
              <a:ext uri="{FF2B5EF4-FFF2-40B4-BE49-F238E27FC236}">
                <a16:creationId xmlns:a16="http://schemas.microsoft.com/office/drawing/2014/main" id="{ADADAC89-49E6-EF0B-2FD3-CA42CFACE758}"/>
              </a:ext>
            </a:extLst>
          </p:cNvPr>
          <p:cNvSpPr>
            <a:spLocks noGrp="1"/>
          </p:cNvSpPr>
          <p:nvPr>
            <p:ph type="sldNum" sz="quarter" idx="4"/>
          </p:nvPr>
        </p:nvSpPr>
        <p:spPr/>
        <p:txBody>
          <a:bodyPr/>
          <a:lstStyle/>
          <a:p>
            <a:fld id="{18CF7050-A8E5-428C-81D9-F84418705036}" type="slidenum">
              <a:rPr lang="en-US" smtClean="0"/>
              <a:pPr/>
              <a:t>14</a:t>
            </a:fld>
            <a:endParaRPr lang="en-US" dirty="0"/>
          </a:p>
        </p:txBody>
      </p:sp>
      <p:graphicFrame>
        <p:nvGraphicFramePr>
          <p:cNvPr id="3" name="Table 2">
            <a:extLst>
              <a:ext uri="{FF2B5EF4-FFF2-40B4-BE49-F238E27FC236}">
                <a16:creationId xmlns:a16="http://schemas.microsoft.com/office/drawing/2014/main" id="{32B109E6-B22C-5B2D-3F65-49DDEC12F05F}"/>
              </a:ext>
            </a:extLst>
          </p:cNvPr>
          <p:cNvGraphicFramePr>
            <a:graphicFrameLocks noGrp="1"/>
          </p:cNvGraphicFramePr>
          <p:nvPr>
            <p:extLst>
              <p:ext uri="{D42A27DB-BD31-4B8C-83A1-F6EECF244321}">
                <p14:modId xmlns:p14="http://schemas.microsoft.com/office/powerpoint/2010/main" val="3162939177"/>
              </p:ext>
            </p:extLst>
          </p:nvPr>
        </p:nvGraphicFramePr>
        <p:xfrm>
          <a:off x="1928811" y="1112520"/>
          <a:ext cx="8334375" cy="2914650"/>
        </p:xfrm>
        <a:graphic>
          <a:graphicData uri="http://schemas.openxmlformats.org/drawingml/2006/table">
            <a:tbl>
              <a:tblPr/>
              <a:tblGrid>
                <a:gridCol w="2749790">
                  <a:extLst>
                    <a:ext uri="{9D8B030D-6E8A-4147-A177-3AD203B41FA5}">
                      <a16:colId xmlns:a16="http://schemas.microsoft.com/office/drawing/2014/main" val="2588261770"/>
                    </a:ext>
                  </a:extLst>
                </a:gridCol>
                <a:gridCol w="245166">
                  <a:extLst>
                    <a:ext uri="{9D8B030D-6E8A-4147-A177-3AD203B41FA5}">
                      <a16:colId xmlns:a16="http://schemas.microsoft.com/office/drawing/2014/main" val="2882258362"/>
                    </a:ext>
                  </a:extLst>
                </a:gridCol>
                <a:gridCol w="54207">
                  <a:extLst>
                    <a:ext uri="{9D8B030D-6E8A-4147-A177-3AD203B41FA5}">
                      <a16:colId xmlns:a16="http://schemas.microsoft.com/office/drawing/2014/main" val="2476376683"/>
                    </a:ext>
                  </a:extLst>
                </a:gridCol>
                <a:gridCol w="1533820">
                  <a:extLst>
                    <a:ext uri="{9D8B030D-6E8A-4147-A177-3AD203B41FA5}">
                      <a16:colId xmlns:a16="http://schemas.microsoft.com/office/drawing/2014/main" val="3669275922"/>
                    </a:ext>
                  </a:extLst>
                </a:gridCol>
                <a:gridCol w="1737098">
                  <a:extLst>
                    <a:ext uri="{9D8B030D-6E8A-4147-A177-3AD203B41FA5}">
                      <a16:colId xmlns:a16="http://schemas.microsoft.com/office/drawing/2014/main" val="4034387999"/>
                    </a:ext>
                  </a:extLst>
                </a:gridCol>
                <a:gridCol w="2014294">
                  <a:extLst>
                    <a:ext uri="{9D8B030D-6E8A-4147-A177-3AD203B41FA5}">
                      <a16:colId xmlns:a16="http://schemas.microsoft.com/office/drawing/2014/main" val="3737755243"/>
                    </a:ext>
                  </a:extLst>
                </a:gridCol>
              </a:tblGrid>
              <a:tr h="198120">
                <a:tc gridSpan="6">
                  <a:txBody>
                    <a:bodyPr/>
                    <a:lstStyle/>
                    <a:p>
                      <a:pPr algn="ctr" fontAlgn="b"/>
                      <a:r>
                        <a:rPr lang="en-US" sz="1600" b="1" i="0" u="none" strike="noStrike">
                          <a:effectLst/>
                          <a:latin typeface="+mj-lt"/>
                        </a:rPr>
                        <a:t>Payer Source Data for Beckham County and the State of Oklahoma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5093173"/>
                  </a:ext>
                </a:extLst>
              </a:tr>
              <a:tr h="198120">
                <a:tc gridSpan="2">
                  <a:txBody>
                    <a:bodyPr/>
                    <a:lstStyle/>
                    <a:p>
                      <a:pPr algn="ctr" fontAlgn="b"/>
                      <a:r>
                        <a:rPr lang="en-US" sz="1600" b="0" i="0" u="none" strike="noStrike">
                          <a:effectLst/>
                          <a:latin typeface="+mj-lt"/>
                        </a:rPr>
                        <a:t> </a:t>
                      </a:r>
                    </a:p>
                  </a:txBody>
                  <a:tcPr marL="7620" marR="7620" marT="762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pPr algn="ctr" fontAlgn="b"/>
                      <a:r>
                        <a:rPr lang="en-US" sz="16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effectLst/>
                          <a:latin typeface="+mj-lt"/>
                        </a:rPr>
                        <a:t>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 </a:t>
                      </a:r>
                    </a:p>
                  </a:txBody>
                  <a:tcPr marL="7620" marR="7620" marT="7620"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155360"/>
                  </a:ext>
                </a:extLst>
              </a:tr>
              <a:tr h="400050">
                <a:tc gridSpan="2">
                  <a:txBody>
                    <a:bodyPr/>
                    <a:lstStyle/>
                    <a:p>
                      <a:pPr algn="l" fontAlgn="b"/>
                      <a:r>
                        <a:rPr lang="en-US" sz="1600" b="0" i="0" u="none" strike="noStrike" dirty="0">
                          <a:effectLst/>
                          <a:latin typeface="+mj-lt"/>
                        </a:rPr>
                        <a:t>Indicator</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r>
                        <a:rPr lang="en-US" sz="1600" b="0" i="0" u="none" strike="noStrike">
                          <a:effectLst/>
                          <a:latin typeface="+mj-lt"/>
                        </a:rPr>
                        <a:t>County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r>
                        <a:rPr lang="en-US" sz="1600" b="0" i="0" u="none" strike="noStrike" dirty="0">
                          <a:effectLst/>
                          <a:latin typeface="+mj-lt"/>
                        </a:rPr>
                        <a:t>Beckham County</a:t>
                      </a:r>
                      <a:endParaRPr lang="en-US" dirty="0"/>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600" b="0" i="0" u="none" strike="noStrike">
                          <a:effectLst/>
                          <a:latin typeface="+mj-lt"/>
                        </a:rPr>
                        <a:t>State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Beckham County Ranking</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4788360"/>
                  </a:ext>
                </a:extLst>
              </a:tr>
              <a:tr h="198120">
                <a:tc gridSpan="2">
                  <a:txBody>
                    <a:bodyPr/>
                    <a:lstStyle/>
                    <a:p>
                      <a:pPr algn="l" fontAlgn="b"/>
                      <a:r>
                        <a:rPr lang="en-US" sz="1600" b="1" i="0" u="none" strike="noStrike" dirty="0">
                          <a:effectLst/>
                          <a:latin typeface="+mj-lt"/>
                        </a:rPr>
                        <a:t> </a:t>
                      </a:r>
                    </a:p>
                  </a:txBody>
                  <a:tcPr marL="7620" marR="7620" marT="762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pPr algn="l"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mj-lt"/>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600" b="0" i="0" u="none" strike="noStrike">
                          <a:effectLst/>
                          <a:latin typeface="+mj-lt"/>
                        </a:rPr>
                        <a:t> </a:t>
                      </a:r>
                    </a:p>
                  </a:txBody>
                  <a:tcPr marL="7620" marR="7620" marT="762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417586506"/>
                  </a:ext>
                </a:extLst>
              </a:tr>
              <a:tr h="198120">
                <a:tc gridSpan="2">
                  <a:txBody>
                    <a:bodyPr/>
                    <a:lstStyle/>
                    <a:p>
                      <a:pPr algn="l" fontAlgn="b"/>
                      <a:r>
                        <a:rPr lang="en-US" sz="1600" b="0" i="0" u="none" strike="noStrike">
                          <a:effectLst/>
                          <a:latin typeface="+mj-lt"/>
                        </a:rPr>
                        <a:t>2022 Uninsured rate (under 65)</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pPr algn="l" fontAlgn="b"/>
                      <a:endParaRPr lang="en-US" sz="1600" b="0" i="0" u="none" strike="noStrike">
                        <a:effectLst/>
                        <a:latin typeface="+mj-lt"/>
                      </a:endParaRPr>
                    </a:p>
                  </a:txBody>
                  <a:tcPr marL="7620" marR="7620" marT="7620" marB="0" anchor="b">
                    <a:lnL>
                      <a:noFill/>
                    </a:lnL>
                    <a:lnR>
                      <a:noFill/>
                    </a:lnR>
                    <a:lnT>
                      <a:noFill/>
                    </a:lnT>
                    <a:lnB>
                      <a:noFill/>
                    </a:lnB>
                    <a:noFill/>
                  </a:tcPr>
                </a:tc>
                <a:tc>
                  <a:txBody>
                    <a:bodyPr/>
                    <a:lstStyle/>
                    <a:p>
                      <a:pPr algn="l" fontAlgn="b"/>
                      <a:endParaRPr lang="en-US" sz="1600" b="0" i="0" u="none" strike="noStrike">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15.5%</a:t>
                      </a: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14.3%</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45th Lowest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9996712"/>
                  </a:ext>
                </a:extLst>
              </a:tr>
              <a:tr h="198120">
                <a:tc gridSpan="2">
                  <a:txBody>
                    <a:bodyPr/>
                    <a:lstStyle/>
                    <a:p>
                      <a:pPr algn="l" fontAlgn="b"/>
                      <a:r>
                        <a:rPr lang="en-US" sz="1600" b="0" i="0" u="none" strike="noStrike" dirty="0">
                          <a:effectLst/>
                          <a:latin typeface="+mj-lt"/>
                        </a:rPr>
                        <a:t>2022 Uninsured rate (under 19)</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pPr algn="l" fontAlgn="b"/>
                      <a:endParaRPr lang="en-US" sz="1600" b="0" i="0" u="none" strike="noStrike">
                        <a:effectLst/>
                        <a:latin typeface="+mj-lt"/>
                      </a:endParaRPr>
                    </a:p>
                  </a:txBody>
                  <a:tcPr marL="7620" marR="7620" marT="7620" marB="0" anchor="b">
                    <a:lnL>
                      <a:noFill/>
                    </a:lnL>
                    <a:lnR>
                      <a:noFill/>
                    </a:lnR>
                    <a:lnT>
                      <a:noFill/>
                    </a:lnT>
                    <a:lnB>
                      <a:noFill/>
                    </a:lnB>
                    <a:noFill/>
                  </a:tcPr>
                </a:tc>
                <a:tc>
                  <a:txBody>
                    <a:bodyPr/>
                    <a:lstStyle/>
                    <a:p>
                      <a:pPr algn="l" fontAlgn="b"/>
                      <a:endParaRPr lang="en-US" sz="1600" b="0" i="0" u="none" strike="noStrike" dirty="0">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8.7%</a:t>
                      </a: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7.7%</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38th Lowest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283665771"/>
                  </a:ext>
                </a:extLst>
              </a:tr>
              <a:tr h="198120">
                <a:tc gridSpan="3">
                  <a:txBody>
                    <a:bodyPr/>
                    <a:lstStyle/>
                    <a:p>
                      <a:pPr algn="l" fontAlgn="b"/>
                      <a:r>
                        <a:rPr lang="en-US" sz="1600" b="0" i="0" u="none" strike="noStrike" dirty="0">
                          <a:effectLst/>
                          <a:latin typeface="+mj-lt"/>
                        </a:rPr>
                        <a:t>2024 Medicare share of total population</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pPr algn="l" fontAlgn="b"/>
                      <a:endParaRPr lang="en-US" sz="1600" b="0" i="0" u="none" strike="noStrike" dirty="0">
                        <a:effectLst/>
                        <a:latin typeface="+mj-lt"/>
                      </a:endParaRPr>
                    </a:p>
                  </a:txBody>
                  <a:tcPr marL="7620" marR="7620" marT="7620" marB="0" anchor="b">
                    <a:lnL w="6350" cap="flat" cmpd="sng" algn="ctr">
                      <a:noFill/>
                      <a:prstDash val="solid"/>
                      <a:round/>
                      <a:headEnd type="none" w="med" len="med"/>
                      <a:tailEnd type="none" w="med" len="med"/>
                    </a:lnL>
                    <a:lnR>
                      <a:noFill/>
                    </a:lnR>
                    <a:lnT>
                      <a:noFill/>
                    </a:lnT>
                    <a:lnB>
                      <a:noFill/>
                    </a:lnB>
                    <a:noFill/>
                  </a:tcPr>
                </a:tc>
                <a:tc>
                  <a:txBody>
                    <a:bodyPr/>
                    <a:lstStyle/>
                    <a:p>
                      <a:pPr algn="ctr" fontAlgn="b"/>
                      <a:r>
                        <a:rPr lang="en-US" sz="1600" b="0" i="0" u="none" strike="noStrike" dirty="0">
                          <a:effectLst/>
                          <a:latin typeface="+mj-lt"/>
                        </a:rPr>
                        <a:t>19.2%</a:t>
                      </a: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20.1%</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11th Lowest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04528542"/>
                  </a:ext>
                </a:extLst>
              </a:tr>
              <a:tr h="198120">
                <a:tc>
                  <a:txBody>
                    <a:bodyPr/>
                    <a:lstStyle/>
                    <a:p>
                      <a:pPr algn="l" fontAlgn="b"/>
                      <a:r>
                        <a:rPr lang="it-IT" sz="1600" b="0" i="0" u="none" strike="noStrike" dirty="0">
                          <a:effectLst/>
                          <a:latin typeface="+mj-lt"/>
                        </a:rPr>
                        <a:t>2024 Traditional Medicare (A &amp; B)</a:t>
                      </a:r>
                    </a:p>
                  </a:txBody>
                  <a:tcPr marL="114300" marR="7620" marT="7620" marB="0" anchor="b">
                    <a:lnL w="12700" cap="flat" cmpd="sng" algn="ctr">
                      <a:solidFill>
                        <a:schemeClr val="tx1"/>
                      </a:solidFill>
                      <a:prstDash val="solid"/>
                      <a:round/>
                      <a:headEnd type="none" w="med" len="med"/>
                      <a:tailEnd type="none" w="med" len="med"/>
                    </a:lnL>
                    <a:lnR>
                      <a:noFill/>
                    </a:lnR>
                    <a:lnT>
                      <a:noFill/>
                    </a:lnT>
                    <a:lnB>
                      <a:noFill/>
                    </a:lnB>
                    <a:noFill/>
                  </a:tcPr>
                </a:tc>
                <a:tc gridSpan="2">
                  <a:txBody>
                    <a:bodyPr/>
                    <a:lstStyle/>
                    <a:p>
                      <a:pPr algn="r" fontAlgn="b"/>
                      <a:endParaRPr lang="en-US" sz="1600" b="0" i="0" u="none" strike="noStrike">
                        <a:solidFill>
                          <a:srgbClr val="FF0000"/>
                        </a:solidFill>
                        <a:effectLst/>
                        <a:latin typeface="+mj-lt"/>
                      </a:endParaRPr>
                    </a:p>
                  </a:txBody>
                  <a:tcPr marL="7620" marR="7620" marT="7620" marB="0" anchor="b">
                    <a:lnL>
                      <a:noFill/>
                    </a:lnL>
                    <a:lnR>
                      <a:noFill/>
                    </a:lnR>
                    <a:lnT>
                      <a:noFill/>
                    </a:lnT>
                    <a:lnB>
                      <a:noFill/>
                    </a:lnB>
                    <a:noFill/>
                  </a:tcPr>
                </a:tc>
                <a:tc hMerge="1">
                  <a:txBody>
                    <a:bodyPr/>
                    <a:lstStyle/>
                    <a:p>
                      <a:pPr algn="r" fontAlgn="b"/>
                      <a:endParaRPr lang="en-US" sz="16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14.8%</a:t>
                      </a: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11.9%</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34th Lowest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10092504"/>
                  </a:ext>
                </a:extLst>
              </a:tr>
              <a:tr h="198120">
                <a:tc>
                  <a:txBody>
                    <a:bodyPr/>
                    <a:lstStyle/>
                    <a:p>
                      <a:pPr algn="l" fontAlgn="b"/>
                      <a:r>
                        <a:rPr lang="en-US" sz="1600" b="0" i="0" u="none" strike="noStrike" dirty="0">
                          <a:effectLst/>
                          <a:latin typeface="+mj-lt"/>
                        </a:rPr>
                        <a:t>2024 Medicare Advantage &amp; Other</a:t>
                      </a:r>
                    </a:p>
                  </a:txBody>
                  <a:tcPr marL="114300" marR="7620" marT="7620" marB="0" anchor="b">
                    <a:lnL w="12700" cap="flat" cmpd="sng" algn="ctr">
                      <a:solidFill>
                        <a:schemeClr val="tx1"/>
                      </a:solidFill>
                      <a:prstDash val="solid"/>
                      <a:round/>
                      <a:headEnd type="none" w="med" len="med"/>
                      <a:tailEnd type="none" w="med" len="med"/>
                    </a:lnL>
                    <a:lnR>
                      <a:noFill/>
                    </a:lnR>
                    <a:lnT>
                      <a:noFill/>
                    </a:lnT>
                    <a:lnB>
                      <a:noFill/>
                    </a:lnB>
                    <a:noFill/>
                  </a:tcPr>
                </a:tc>
                <a:tc gridSpan="2">
                  <a:txBody>
                    <a:bodyPr/>
                    <a:lstStyle/>
                    <a:p>
                      <a:pPr algn="r" fontAlgn="b"/>
                      <a:endParaRPr lang="en-US" sz="1600" b="0" i="0" u="none" strike="noStrike">
                        <a:solidFill>
                          <a:srgbClr val="FF0000"/>
                        </a:solidFill>
                        <a:effectLst/>
                        <a:latin typeface="+mj-lt"/>
                      </a:endParaRPr>
                    </a:p>
                  </a:txBody>
                  <a:tcPr marL="7620" marR="7620" marT="7620" marB="0" anchor="b">
                    <a:lnL>
                      <a:noFill/>
                    </a:lnL>
                    <a:lnR>
                      <a:noFill/>
                    </a:lnR>
                    <a:lnT>
                      <a:noFill/>
                    </a:lnT>
                    <a:lnB>
                      <a:noFill/>
                    </a:lnB>
                    <a:noFill/>
                  </a:tcPr>
                </a:tc>
                <a:tc hMerge="1">
                  <a:txBody>
                    <a:bodyPr/>
                    <a:lstStyle/>
                    <a:p>
                      <a:pPr algn="r" fontAlgn="b"/>
                      <a:endParaRPr lang="en-US" sz="1600" b="0" i="0" u="none" strike="noStrike">
                        <a:solidFill>
                          <a:srgbClr val="FF0000"/>
                        </a:solidFill>
                        <a:effectLst/>
                        <a:latin typeface="+mj-lt"/>
                      </a:endParaRPr>
                    </a:p>
                  </a:txBody>
                  <a:tcPr marL="7620" marR="7620" marT="7620" marB="0" anchor="b">
                    <a:lnL>
                      <a:noFill/>
                    </a:lnL>
                    <a:lnR>
                      <a:noFill/>
                    </a:lnR>
                    <a:lnT>
                      <a:noFill/>
                    </a:lnT>
                    <a:lnB>
                      <a:noFill/>
                    </a:lnB>
                    <a:noFill/>
                  </a:tcPr>
                </a:tc>
                <a:tc>
                  <a:txBody>
                    <a:bodyPr/>
                    <a:lstStyle/>
                    <a:p>
                      <a:pPr algn="ctr" fontAlgn="b"/>
                      <a:r>
                        <a:rPr lang="en-US" sz="1600" b="0" i="0" u="none" strike="noStrike">
                          <a:effectLst/>
                          <a:latin typeface="+mj-lt"/>
                        </a:rPr>
                        <a:t>4.4%</a:t>
                      </a: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8.1%</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12thLowest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896973267"/>
                  </a:ext>
                </a:extLst>
              </a:tr>
              <a:tr h="198120">
                <a:tc gridSpan="3">
                  <a:txBody>
                    <a:bodyPr/>
                    <a:lstStyle/>
                    <a:p>
                      <a:pPr algn="l" fontAlgn="b"/>
                      <a:r>
                        <a:rPr lang="en-US" sz="1600" b="0" i="0" u="none" strike="noStrike" dirty="0">
                          <a:effectLst/>
                          <a:latin typeface="+mj-lt"/>
                        </a:rPr>
                        <a:t>2024 Medicaid share of total population</a:t>
                      </a:r>
                    </a:p>
                  </a:txBody>
                  <a:tcPr marL="7620" marR="7620" marT="7620" marB="0" anchor="b">
                    <a:lnL w="12700" cap="flat" cmpd="sng" algn="ctr">
                      <a:solidFill>
                        <a:schemeClr val="tx1"/>
                      </a:solidFill>
                      <a:prstDash val="solid"/>
                      <a:round/>
                      <a:headEnd type="none" w="med" len="med"/>
                      <a:tailEnd type="none" w="med" len="med"/>
                    </a:lnL>
                    <a:lnR>
                      <a:noFill/>
                    </a:lnR>
                    <a:lnT>
                      <a:noFill/>
                    </a:lnT>
                    <a:lnB>
                      <a:noFill/>
                    </a:lnB>
                    <a:noFill/>
                  </a:tcPr>
                </a:tc>
                <a:tc hMerge="1">
                  <a:txBody>
                    <a:bodyPr/>
                    <a:lstStyle/>
                    <a:p>
                      <a:endParaRPr lang="en-US"/>
                    </a:p>
                  </a:txBody>
                  <a:tcPr/>
                </a:tc>
                <a:tc hMerge="1">
                  <a:txBody>
                    <a:bodyPr/>
                    <a:lstStyle/>
                    <a:p>
                      <a:pPr algn="l" fontAlgn="b"/>
                      <a:endParaRPr lang="en-US" sz="1600" b="0" i="0" u="none" strike="noStrike" dirty="0">
                        <a:effectLst/>
                        <a:latin typeface="+mj-lt"/>
                      </a:endParaRPr>
                    </a:p>
                  </a:txBody>
                  <a:tcPr marL="7620" marR="7620" marT="7620" marB="0" anchor="b">
                    <a:lnL w="6350" cap="flat" cmpd="sng" algn="ctr">
                      <a:noFill/>
                      <a:prstDash val="solid"/>
                      <a:round/>
                      <a:headEnd type="none" w="med" len="med"/>
                      <a:tailEnd type="none" w="med" len="med"/>
                    </a:lnL>
                    <a:lnR>
                      <a:noFill/>
                    </a:lnR>
                    <a:lnT>
                      <a:noFill/>
                    </a:lnT>
                    <a:lnB>
                      <a:noFill/>
                    </a:lnB>
                    <a:noFill/>
                  </a:tcPr>
                </a:tc>
                <a:tc>
                  <a:txBody>
                    <a:bodyPr/>
                    <a:lstStyle/>
                    <a:p>
                      <a:pPr algn="ctr" fontAlgn="b"/>
                      <a:r>
                        <a:rPr lang="en-US" sz="1600" b="0" i="0" u="none" strike="noStrike">
                          <a:effectLst/>
                          <a:latin typeface="+mj-lt"/>
                        </a:rPr>
                        <a:t>26.9%</a:t>
                      </a:r>
                    </a:p>
                  </a:txBody>
                  <a:tcPr marL="7620" marR="7620" marT="7620" marB="0" anchor="b">
                    <a:lnL>
                      <a:noFill/>
                    </a:lnL>
                    <a:lnR>
                      <a:noFill/>
                    </a:lnR>
                    <a:lnT>
                      <a:noFill/>
                    </a:lnT>
                    <a:lnB>
                      <a:noFill/>
                    </a:lnB>
                    <a:noFill/>
                  </a:tcPr>
                </a:tc>
                <a:tc>
                  <a:txBody>
                    <a:bodyPr/>
                    <a:lstStyle/>
                    <a:p>
                      <a:pPr algn="ctr" fontAlgn="b"/>
                      <a:r>
                        <a:rPr lang="en-US" sz="1600" b="0" i="0" u="none" strike="noStrike" dirty="0">
                          <a:effectLst/>
                          <a:latin typeface="+mj-lt"/>
                        </a:rPr>
                        <a:t>25.9%</a:t>
                      </a:r>
                    </a:p>
                  </a:txBody>
                  <a:tcPr marL="7620" marR="7620" marT="7620" marB="0" anchor="b">
                    <a:lnL>
                      <a:noFill/>
                    </a:lnL>
                    <a:lnR>
                      <a:noFill/>
                    </a:lnR>
                    <a:lnT>
                      <a:noFill/>
                    </a:lnT>
                    <a:lnB>
                      <a:noFill/>
                    </a:lnB>
                    <a:noFill/>
                  </a:tcPr>
                </a:tc>
                <a:tc>
                  <a:txBody>
                    <a:bodyPr/>
                    <a:lstStyle/>
                    <a:p>
                      <a:pPr algn="r" fontAlgn="b"/>
                      <a:r>
                        <a:rPr lang="en-US" sz="1600" b="0" i="0" u="none" strike="noStrike">
                          <a:effectLst/>
                          <a:latin typeface="+mj-lt"/>
                        </a:rPr>
                        <a:t>35th Lowest</a:t>
                      </a:r>
                    </a:p>
                  </a:txBody>
                  <a:tcPr marL="7620" marR="7620" marT="7620" marB="0" anchor="b">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084815249"/>
                  </a:ext>
                </a:extLst>
              </a:tr>
              <a:tr h="198120">
                <a:tc gridSpan="3">
                  <a:txBody>
                    <a:bodyPr/>
                    <a:lstStyle/>
                    <a:p>
                      <a:pPr algn="l" fontAlgn="b"/>
                      <a:r>
                        <a:rPr lang="pt-BR" sz="1600" b="0" i="0" u="none" strike="noStrike" dirty="0">
                          <a:effectLst/>
                          <a:latin typeface="+mj-lt"/>
                        </a:rPr>
                        <a:t>2024 Dual Enrollees (Medicare &amp; Medicaid)</a:t>
                      </a:r>
                    </a:p>
                  </a:txBody>
                  <a:tcPr marL="114300" marR="7620" marT="762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pPr algn="l" fontAlgn="b"/>
                      <a:endParaRPr lang="pt-BR" sz="1600" b="0" i="0" u="none" strike="noStrike" dirty="0">
                        <a:effectLst/>
                        <a:latin typeface="+mj-lt"/>
                      </a:endParaRPr>
                    </a:p>
                  </a:txBody>
                  <a:tcPr marL="114300" marR="7620" marT="7620" marB="0" anchor="b">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a:effectLst/>
                          <a:latin typeface="+mj-lt"/>
                        </a:rPr>
                        <a:t>3.5%</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effectLst/>
                          <a:latin typeface="+mj-lt"/>
                        </a:rPr>
                        <a:t>3.1%</a:t>
                      </a:r>
                    </a:p>
                  </a:txBody>
                  <a:tcPr marL="7620" marR="7620" marT="7620" marB="0" anchor="b">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fontAlgn="b"/>
                      <a:r>
                        <a:rPr lang="en-US" sz="1600" b="0" i="0" u="none" strike="noStrike" dirty="0">
                          <a:effectLst/>
                          <a:latin typeface="+mj-lt"/>
                        </a:rPr>
                        <a:t>33rd Lowest</a:t>
                      </a:r>
                    </a:p>
                  </a:txBody>
                  <a:tcPr marL="7620" marR="7620" marT="762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7995227"/>
                  </a:ext>
                </a:extLst>
              </a:tr>
            </a:tbl>
          </a:graphicData>
        </a:graphic>
      </p:graphicFrame>
      <p:sp>
        <p:nvSpPr>
          <p:cNvPr id="9" name="TextBox 8">
            <a:extLst>
              <a:ext uri="{FF2B5EF4-FFF2-40B4-BE49-F238E27FC236}">
                <a16:creationId xmlns:a16="http://schemas.microsoft.com/office/drawing/2014/main" id="{08734E50-7F8D-9BD1-F3A1-DED07B422553}"/>
              </a:ext>
            </a:extLst>
          </p:cNvPr>
          <p:cNvSpPr txBox="1"/>
          <p:nvPr/>
        </p:nvSpPr>
        <p:spPr>
          <a:xfrm>
            <a:off x="1847849" y="4027170"/>
            <a:ext cx="8562975" cy="415498"/>
          </a:xfrm>
          <a:prstGeom prst="rect">
            <a:avLst/>
          </a:prstGeom>
          <a:noFill/>
        </p:spPr>
        <p:txBody>
          <a:bodyPr wrap="square">
            <a:spAutoFit/>
          </a:bodyPr>
          <a:lstStyle/>
          <a:p>
            <a:r>
              <a:rPr lang="en-US" sz="1050" dirty="0"/>
              <a:t>SOURCES: U.S. Census Bureau Small Area Health Insurance Estimates, 2022; Centers for Medicare and Medicaid Services, Medicare Part A and B Recipients by State and County, September 2024 Enrollment Data; Oklahoma Health Care Authority, Total Enrollment by County, December 2024 Enrollment Data</a:t>
            </a:r>
          </a:p>
        </p:txBody>
      </p:sp>
      <p:sp>
        <p:nvSpPr>
          <p:cNvPr id="8" name="Rectangle 7">
            <a:extLst>
              <a:ext uri="{FF2B5EF4-FFF2-40B4-BE49-F238E27FC236}">
                <a16:creationId xmlns:a16="http://schemas.microsoft.com/office/drawing/2014/main" id="{BC026022-7DFA-CA33-464A-1F752A1AF9BD}"/>
              </a:ext>
            </a:extLst>
          </p:cNvPr>
          <p:cNvSpPr/>
          <p:nvPr/>
        </p:nvSpPr>
        <p:spPr>
          <a:xfrm>
            <a:off x="5360531" y="2241233"/>
            <a:ext cx="640080" cy="51285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80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4692-77C5-7080-D45B-A6E53ABD55B3}"/>
              </a:ext>
            </a:extLst>
          </p:cNvPr>
          <p:cNvSpPr>
            <a:spLocks noGrp="1"/>
          </p:cNvSpPr>
          <p:nvPr>
            <p:ph type="title"/>
          </p:nvPr>
        </p:nvSpPr>
        <p:spPr/>
        <p:txBody>
          <a:bodyPr/>
          <a:lstStyle/>
          <a:p>
            <a:r>
              <a:rPr lang="en-US" dirty="0"/>
              <a:t>Health data</a:t>
            </a:r>
          </a:p>
        </p:txBody>
      </p:sp>
      <p:sp>
        <p:nvSpPr>
          <p:cNvPr id="4" name="Footer Placeholder 3">
            <a:extLst>
              <a:ext uri="{FF2B5EF4-FFF2-40B4-BE49-F238E27FC236}">
                <a16:creationId xmlns:a16="http://schemas.microsoft.com/office/drawing/2014/main" id="{248C61DD-5A11-793A-CD2D-13AC5039C911}"/>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28893B51-7EAE-CF19-1D72-25382DADA533}"/>
              </a:ext>
            </a:extLst>
          </p:cNvPr>
          <p:cNvSpPr>
            <a:spLocks noGrp="1"/>
          </p:cNvSpPr>
          <p:nvPr>
            <p:ph type="sldNum" sz="quarter" idx="4"/>
          </p:nvPr>
        </p:nvSpPr>
        <p:spPr/>
        <p:txBody>
          <a:bodyPr/>
          <a:lstStyle/>
          <a:p>
            <a:fld id="{18CF7050-A8E5-428C-81D9-F84418705036}" type="slidenum">
              <a:rPr lang="en-US" smtClean="0"/>
              <a:pPr/>
              <a:t>15</a:t>
            </a:fld>
            <a:endParaRPr lang="en-US" dirty="0"/>
          </a:p>
        </p:txBody>
      </p:sp>
      <p:sp>
        <p:nvSpPr>
          <p:cNvPr id="6" name="object 3">
            <a:extLst>
              <a:ext uri="{FF2B5EF4-FFF2-40B4-BE49-F238E27FC236}">
                <a16:creationId xmlns:a16="http://schemas.microsoft.com/office/drawing/2014/main" id="{0D79A1E3-4643-B0DB-7525-890B3368C690}"/>
              </a:ext>
            </a:extLst>
          </p:cNvPr>
          <p:cNvSpPr txBox="1"/>
          <p:nvPr/>
        </p:nvSpPr>
        <p:spPr>
          <a:xfrm>
            <a:off x="688158" y="1287372"/>
            <a:ext cx="10869104" cy="750847"/>
          </a:xfrm>
          <a:prstGeom prst="rect">
            <a:avLst/>
          </a:prstGeom>
        </p:spPr>
        <p:txBody>
          <a:bodyPr vert="horz" wrap="square" lIns="0" tIns="12065" rIns="0" bIns="0" rtlCol="0">
            <a:spAutoFit/>
          </a:bodyPr>
          <a:lstStyle/>
          <a:p>
            <a:pPr marL="12700" marR="5080">
              <a:spcBef>
                <a:spcPts val="95"/>
              </a:spcBef>
            </a:pPr>
            <a:r>
              <a:rPr sz="1600" spc="-50" dirty="0">
                <a:solidFill>
                  <a:schemeClr val="tx2"/>
                </a:solidFill>
                <a:latin typeface="Tw Cen MT"/>
                <a:cs typeface="Tw Cen MT"/>
              </a:rPr>
              <a:t>To </a:t>
            </a:r>
            <a:r>
              <a:rPr sz="1600" dirty="0">
                <a:solidFill>
                  <a:schemeClr val="tx2"/>
                </a:solidFill>
                <a:latin typeface="Tw Cen MT"/>
                <a:cs typeface="Tw Cen MT"/>
              </a:rPr>
              <a:t>examine</a:t>
            </a:r>
            <a:r>
              <a:rPr sz="1600" spc="-55" dirty="0">
                <a:solidFill>
                  <a:schemeClr val="tx2"/>
                </a:solidFill>
                <a:latin typeface="Tw Cen MT"/>
                <a:cs typeface="Tw Cen MT"/>
              </a:rPr>
              <a:t> </a:t>
            </a:r>
            <a:r>
              <a:rPr sz="1600" dirty="0">
                <a:solidFill>
                  <a:schemeClr val="tx2"/>
                </a:solidFill>
                <a:latin typeface="Tw Cen MT"/>
                <a:cs typeface="Tw Cen MT"/>
              </a:rPr>
              <a:t>health</a:t>
            </a:r>
            <a:r>
              <a:rPr sz="1600" spc="-35" dirty="0">
                <a:solidFill>
                  <a:schemeClr val="tx2"/>
                </a:solidFill>
                <a:latin typeface="Tw Cen MT"/>
                <a:cs typeface="Tw Cen MT"/>
              </a:rPr>
              <a:t> </a:t>
            </a:r>
            <a:r>
              <a:rPr sz="1600" dirty="0">
                <a:solidFill>
                  <a:schemeClr val="tx2"/>
                </a:solidFill>
                <a:latin typeface="Tw Cen MT"/>
                <a:cs typeface="Tw Cen MT"/>
              </a:rPr>
              <a:t>areas</a:t>
            </a:r>
            <a:r>
              <a:rPr sz="1600" spc="-35" dirty="0">
                <a:solidFill>
                  <a:schemeClr val="tx2"/>
                </a:solidFill>
                <a:latin typeface="Tw Cen MT"/>
                <a:cs typeface="Tw Cen MT"/>
              </a:rPr>
              <a:t> </a:t>
            </a:r>
            <a:r>
              <a:rPr sz="1600" dirty="0">
                <a:solidFill>
                  <a:schemeClr val="tx2"/>
                </a:solidFill>
                <a:latin typeface="Tw Cen MT"/>
                <a:cs typeface="Tw Cen MT"/>
              </a:rPr>
              <a:t>of</a:t>
            </a:r>
            <a:r>
              <a:rPr sz="1600" spc="-10" dirty="0">
                <a:solidFill>
                  <a:schemeClr val="tx2"/>
                </a:solidFill>
                <a:latin typeface="Tw Cen MT"/>
                <a:cs typeface="Tw Cen MT"/>
              </a:rPr>
              <a:t> </a:t>
            </a:r>
            <a:r>
              <a:rPr sz="1600" dirty="0">
                <a:solidFill>
                  <a:schemeClr val="tx2"/>
                </a:solidFill>
                <a:latin typeface="Tw Cen MT"/>
                <a:cs typeface="Tw Cen MT"/>
              </a:rPr>
              <a:t>strength</a:t>
            </a:r>
            <a:r>
              <a:rPr sz="1600" spc="-20" dirty="0">
                <a:solidFill>
                  <a:schemeClr val="tx2"/>
                </a:solidFill>
                <a:latin typeface="Tw Cen MT"/>
                <a:cs typeface="Tw Cen MT"/>
              </a:rPr>
              <a:t> </a:t>
            </a:r>
            <a:r>
              <a:rPr sz="1600" dirty="0">
                <a:solidFill>
                  <a:schemeClr val="tx2"/>
                </a:solidFill>
                <a:latin typeface="Tw Cen MT"/>
                <a:cs typeface="Tw Cen MT"/>
              </a:rPr>
              <a:t>and</a:t>
            </a:r>
            <a:r>
              <a:rPr sz="1600" spc="-35" dirty="0">
                <a:solidFill>
                  <a:schemeClr val="tx2"/>
                </a:solidFill>
                <a:latin typeface="Tw Cen MT"/>
                <a:cs typeface="Tw Cen MT"/>
              </a:rPr>
              <a:t> </a:t>
            </a:r>
            <a:r>
              <a:rPr sz="1600" dirty="0">
                <a:solidFill>
                  <a:schemeClr val="tx2"/>
                </a:solidFill>
                <a:latin typeface="Tw Cen MT"/>
                <a:cs typeface="Tw Cen MT"/>
              </a:rPr>
              <a:t>health</a:t>
            </a:r>
            <a:r>
              <a:rPr sz="1600" spc="-35" dirty="0">
                <a:solidFill>
                  <a:schemeClr val="tx2"/>
                </a:solidFill>
                <a:latin typeface="Tw Cen MT"/>
                <a:cs typeface="Tw Cen MT"/>
              </a:rPr>
              <a:t> </a:t>
            </a:r>
            <a:r>
              <a:rPr sz="1600" dirty="0">
                <a:solidFill>
                  <a:schemeClr val="tx2"/>
                </a:solidFill>
                <a:latin typeface="Tw Cen MT"/>
                <a:cs typeface="Tw Cen MT"/>
              </a:rPr>
              <a:t>areas</a:t>
            </a:r>
            <a:r>
              <a:rPr sz="1600" spc="-35" dirty="0">
                <a:solidFill>
                  <a:schemeClr val="tx2"/>
                </a:solidFill>
                <a:latin typeface="Tw Cen MT"/>
                <a:cs typeface="Tw Cen MT"/>
              </a:rPr>
              <a:t> </a:t>
            </a:r>
            <a:r>
              <a:rPr sz="1600" dirty="0">
                <a:solidFill>
                  <a:schemeClr val="tx2"/>
                </a:solidFill>
                <a:latin typeface="Tw Cen MT"/>
                <a:cs typeface="Tw Cen MT"/>
              </a:rPr>
              <a:t>to</a:t>
            </a:r>
            <a:r>
              <a:rPr sz="1600" spc="-45" dirty="0">
                <a:solidFill>
                  <a:schemeClr val="tx2"/>
                </a:solidFill>
                <a:latin typeface="Tw Cen MT"/>
                <a:cs typeface="Tw Cen MT"/>
              </a:rPr>
              <a:t> </a:t>
            </a:r>
            <a:r>
              <a:rPr sz="1600" spc="-10" dirty="0">
                <a:solidFill>
                  <a:schemeClr val="tx2"/>
                </a:solidFill>
                <a:latin typeface="Tw Cen MT"/>
                <a:cs typeface="Tw Cen MT"/>
              </a:rPr>
              <a:t>explore,</a:t>
            </a:r>
            <a:r>
              <a:rPr sz="1600" spc="-30" dirty="0">
                <a:solidFill>
                  <a:schemeClr val="tx2"/>
                </a:solidFill>
                <a:latin typeface="Tw Cen MT"/>
                <a:cs typeface="Tw Cen MT"/>
              </a:rPr>
              <a:t> </a:t>
            </a:r>
            <a:r>
              <a:rPr sz="1600" i="1" dirty="0">
                <a:solidFill>
                  <a:schemeClr val="tx2"/>
                </a:solidFill>
                <a:latin typeface="Tw Cen MT"/>
                <a:cs typeface="Tw Cen MT"/>
              </a:rPr>
              <a:t>County</a:t>
            </a:r>
            <a:r>
              <a:rPr sz="1600" i="1" spc="-55" dirty="0">
                <a:solidFill>
                  <a:schemeClr val="tx2"/>
                </a:solidFill>
                <a:latin typeface="Tw Cen MT"/>
                <a:cs typeface="Tw Cen MT"/>
              </a:rPr>
              <a:t> </a:t>
            </a:r>
            <a:r>
              <a:rPr sz="1600" i="1" dirty="0">
                <a:solidFill>
                  <a:schemeClr val="tx2"/>
                </a:solidFill>
                <a:latin typeface="Tw Cen MT"/>
                <a:cs typeface="Tw Cen MT"/>
              </a:rPr>
              <a:t>Health</a:t>
            </a:r>
            <a:r>
              <a:rPr sz="1600" i="1" spc="-35" dirty="0">
                <a:solidFill>
                  <a:schemeClr val="tx2"/>
                </a:solidFill>
                <a:latin typeface="Tw Cen MT"/>
                <a:cs typeface="Tw Cen MT"/>
              </a:rPr>
              <a:t> </a:t>
            </a:r>
            <a:r>
              <a:rPr sz="1600" i="1" dirty="0">
                <a:solidFill>
                  <a:schemeClr val="tx2"/>
                </a:solidFill>
                <a:latin typeface="Tw Cen MT"/>
                <a:cs typeface="Tw Cen MT"/>
              </a:rPr>
              <a:t>Rankings</a:t>
            </a:r>
            <a:r>
              <a:rPr sz="1600" spc="-35" dirty="0">
                <a:solidFill>
                  <a:schemeClr val="tx2"/>
                </a:solidFill>
                <a:latin typeface="Tw Cen MT"/>
                <a:cs typeface="Tw Cen MT"/>
              </a:rPr>
              <a:t> </a:t>
            </a:r>
            <a:r>
              <a:rPr lang="en-US" sz="1600" spc="-35" dirty="0">
                <a:solidFill>
                  <a:schemeClr val="tx2"/>
                </a:solidFill>
                <a:latin typeface="Tw Cen MT"/>
                <a:cs typeface="Tw Cen MT"/>
              </a:rPr>
              <a:t>was </a:t>
            </a:r>
            <a:r>
              <a:rPr sz="1600" dirty="0">
                <a:solidFill>
                  <a:schemeClr val="tx2"/>
                </a:solidFill>
                <a:latin typeface="Tw Cen MT"/>
                <a:cs typeface="Tw Cen MT"/>
              </a:rPr>
              <a:t>utilized.</a:t>
            </a:r>
            <a:r>
              <a:rPr sz="1600" spc="-30" dirty="0">
                <a:solidFill>
                  <a:schemeClr val="tx2"/>
                </a:solidFill>
                <a:latin typeface="Tw Cen MT"/>
                <a:cs typeface="Tw Cen MT"/>
              </a:rPr>
              <a:t> </a:t>
            </a:r>
            <a:r>
              <a:rPr sz="1600" spc="-25" dirty="0">
                <a:solidFill>
                  <a:schemeClr val="tx2"/>
                </a:solidFill>
                <a:latin typeface="Tw Cen MT"/>
                <a:cs typeface="Tw Cen MT"/>
              </a:rPr>
              <a:t>The </a:t>
            </a:r>
            <a:r>
              <a:rPr sz="1600" dirty="0">
                <a:solidFill>
                  <a:schemeClr val="tx2"/>
                </a:solidFill>
                <a:latin typeface="Tw Cen MT"/>
                <a:cs typeface="Tw Cen MT"/>
              </a:rPr>
              <a:t>County</a:t>
            </a:r>
            <a:r>
              <a:rPr sz="1600" spc="-70" dirty="0">
                <a:solidFill>
                  <a:schemeClr val="tx2"/>
                </a:solidFill>
                <a:latin typeface="Tw Cen MT"/>
                <a:cs typeface="Tw Cen MT"/>
              </a:rPr>
              <a:t> </a:t>
            </a:r>
            <a:r>
              <a:rPr sz="1600" dirty="0">
                <a:solidFill>
                  <a:schemeClr val="tx2"/>
                </a:solidFill>
                <a:latin typeface="Tw Cen MT"/>
                <a:cs typeface="Tw Cen MT"/>
              </a:rPr>
              <a:t>Health</a:t>
            </a:r>
            <a:r>
              <a:rPr sz="1600" spc="-55" dirty="0">
                <a:solidFill>
                  <a:schemeClr val="tx2"/>
                </a:solidFill>
                <a:latin typeface="Tw Cen MT"/>
                <a:cs typeface="Tw Cen MT"/>
              </a:rPr>
              <a:t> </a:t>
            </a:r>
            <a:r>
              <a:rPr sz="1600" spc="-10" dirty="0">
                <a:solidFill>
                  <a:schemeClr val="tx2"/>
                </a:solidFill>
                <a:latin typeface="Tw Cen MT"/>
                <a:cs typeface="Tw Cen MT"/>
              </a:rPr>
              <a:t>Rankings</a:t>
            </a:r>
            <a:r>
              <a:rPr sz="1600" spc="-30" dirty="0">
                <a:solidFill>
                  <a:schemeClr val="tx2"/>
                </a:solidFill>
                <a:latin typeface="Tw Cen MT"/>
                <a:cs typeface="Tw Cen MT"/>
              </a:rPr>
              <a:t> </a:t>
            </a:r>
            <a:r>
              <a:rPr sz="1600" dirty="0">
                <a:solidFill>
                  <a:schemeClr val="tx2"/>
                </a:solidFill>
                <a:latin typeface="Tw Cen MT"/>
                <a:cs typeface="Tw Cen MT"/>
              </a:rPr>
              <a:t>&amp;</a:t>
            </a:r>
            <a:r>
              <a:rPr sz="1600" spc="-70" dirty="0">
                <a:solidFill>
                  <a:schemeClr val="tx2"/>
                </a:solidFill>
                <a:latin typeface="Tw Cen MT"/>
                <a:cs typeface="Tw Cen MT"/>
              </a:rPr>
              <a:t> </a:t>
            </a:r>
            <a:r>
              <a:rPr sz="1600" dirty="0">
                <a:solidFill>
                  <a:schemeClr val="tx2"/>
                </a:solidFill>
                <a:latin typeface="Tw Cen MT"/>
                <a:cs typeface="Tw Cen MT"/>
              </a:rPr>
              <a:t>Roadmaps</a:t>
            </a:r>
            <a:r>
              <a:rPr sz="1600" spc="-35" dirty="0">
                <a:solidFill>
                  <a:schemeClr val="tx2"/>
                </a:solidFill>
                <a:latin typeface="Tw Cen MT"/>
                <a:cs typeface="Tw Cen MT"/>
              </a:rPr>
              <a:t> </a:t>
            </a:r>
            <a:r>
              <a:rPr sz="1600" dirty="0">
                <a:solidFill>
                  <a:schemeClr val="tx2"/>
                </a:solidFill>
                <a:latin typeface="Tw Cen MT"/>
                <a:cs typeface="Tw Cen MT"/>
              </a:rPr>
              <a:t>program</a:t>
            </a:r>
            <a:r>
              <a:rPr sz="1600" spc="-25" dirty="0">
                <a:solidFill>
                  <a:schemeClr val="tx2"/>
                </a:solidFill>
                <a:latin typeface="Tw Cen MT"/>
                <a:cs typeface="Tw Cen MT"/>
              </a:rPr>
              <a:t> </a:t>
            </a:r>
            <a:r>
              <a:rPr sz="1600" dirty="0">
                <a:solidFill>
                  <a:schemeClr val="tx2"/>
                </a:solidFill>
                <a:latin typeface="Tw Cen MT"/>
                <a:cs typeface="Tw Cen MT"/>
              </a:rPr>
              <a:t>is</a:t>
            </a:r>
            <a:r>
              <a:rPr sz="1600" spc="-55" dirty="0">
                <a:solidFill>
                  <a:schemeClr val="tx2"/>
                </a:solidFill>
                <a:latin typeface="Tw Cen MT"/>
                <a:cs typeface="Tw Cen MT"/>
              </a:rPr>
              <a:t> </a:t>
            </a:r>
            <a:r>
              <a:rPr sz="1600" dirty="0">
                <a:solidFill>
                  <a:schemeClr val="tx2"/>
                </a:solidFill>
                <a:latin typeface="Tw Cen MT"/>
                <a:cs typeface="Tw Cen MT"/>
              </a:rPr>
              <a:t>a</a:t>
            </a:r>
            <a:r>
              <a:rPr sz="1600" spc="-65" dirty="0">
                <a:solidFill>
                  <a:schemeClr val="tx2"/>
                </a:solidFill>
                <a:latin typeface="Tw Cen MT"/>
                <a:cs typeface="Tw Cen MT"/>
              </a:rPr>
              <a:t> </a:t>
            </a:r>
            <a:r>
              <a:rPr sz="1600" dirty="0">
                <a:solidFill>
                  <a:schemeClr val="tx2"/>
                </a:solidFill>
                <a:latin typeface="Tw Cen MT"/>
                <a:cs typeface="Tw Cen MT"/>
              </a:rPr>
              <a:t>collaboration</a:t>
            </a:r>
            <a:r>
              <a:rPr sz="1600" spc="-30" dirty="0">
                <a:solidFill>
                  <a:schemeClr val="tx2"/>
                </a:solidFill>
                <a:latin typeface="Tw Cen MT"/>
                <a:cs typeface="Tw Cen MT"/>
              </a:rPr>
              <a:t> </a:t>
            </a:r>
            <a:r>
              <a:rPr sz="1600" dirty="0">
                <a:solidFill>
                  <a:schemeClr val="tx2"/>
                </a:solidFill>
                <a:latin typeface="Tw Cen MT"/>
                <a:cs typeface="Tw Cen MT"/>
              </a:rPr>
              <a:t>between</a:t>
            </a:r>
            <a:r>
              <a:rPr sz="1600" spc="-65" dirty="0">
                <a:solidFill>
                  <a:schemeClr val="tx2"/>
                </a:solidFill>
                <a:latin typeface="Tw Cen MT"/>
                <a:cs typeface="Tw Cen MT"/>
              </a:rPr>
              <a:t> </a:t>
            </a:r>
            <a:r>
              <a:rPr sz="1600" dirty="0">
                <a:solidFill>
                  <a:schemeClr val="tx2"/>
                </a:solidFill>
                <a:latin typeface="Tw Cen MT"/>
                <a:cs typeface="Tw Cen MT"/>
              </a:rPr>
              <a:t>the</a:t>
            </a:r>
            <a:r>
              <a:rPr sz="1600" spc="-60" dirty="0">
                <a:solidFill>
                  <a:schemeClr val="tx2"/>
                </a:solidFill>
                <a:latin typeface="Tw Cen MT"/>
                <a:cs typeface="Tw Cen MT"/>
              </a:rPr>
              <a:t> </a:t>
            </a:r>
            <a:r>
              <a:rPr sz="1600" dirty="0">
                <a:solidFill>
                  <a:schemeClr val="tx2"/>
                </a:solidFill>
                <a:latin typeface="Tw Cen MT"/>
                <a:cs typeface="Tw Cen MT"/>
              </a:rPr>
              <a:t>Robert</a:t>
            </a:r>
            <a:r>
              <a:rPr sz="1600" spc="-50" dirty="0">
                <a:solidFill>
                  <a:schemeClr val="tx2"/>
                </a:solidFill>
                <a:latin typeface="Tw Cen MT"/>
                <a:cs typeface="Tw Cen MT"/>
              </a:rPr>
              <a:t> </a:t>
            </a:r>
            <a:r>
              <a:rPr sz="1600" spc="-35" dirty="0">
                <a:solidFill>
                  <a:schemeClr val="tx2"/>
                </a:solidFill>
                <a:latin typeface="Tw Cen MT"/>
                <a:cs typeface="Tw Cen MT"/>
              </a:rPr>
              <a:t>Wood</a:t>
            </a:r>
            <a:r>
              <a:rPr sz="1600" spc="-65" dirty="0">
                <a:solidFill>
                  <a:schemeClr val="tx2"/>
                </a:solidFill>
                <a:latin typeface="Tw Cen MT"/>
                <a:cs typeface="Tw Cen MT"/>
              </a:rPr>
              <a:t> </a:t>
            </a:r>
            <a:r>
              <a:rPr sz="1600" spc="-10" dirty="0">
                <a:solidFill>
                  <a:schemeClr val="tx2"/>
                </a:solidFill>
                <a:latin typeface="Tw Cen MT"/>
                <a:cs typeface="Tw Cen MT"/>
              </a:rPr>
              <a:t>Johnson </a:t>
            </a:r>
            <a:r>
              <a:rPr sz="1600" dirty="0">
                <a:solidFill>
                  <a:schemeClr val="tx2"/>
                </a:solidFill>
                <a:latin typeface="Tw Cen MT"/>
                <a:cs typeface="Tw Cen MT"/>
              </a:rPr>
              <a:t>Foundation</a:t>
            </a:r>
            <a:r>
              <a:rPr sz="1600" spc="-50" dirty="0">
                <a:solidFill>
                  <a:schemeClr val="tx2"/>
                </a:solidFill>
                <a:latin typeface="Tw Cen MT"/>
                <a:cs typeface="Tw Cen MT"/>
              </a:rPr>
              <a:t> </a:t>
            </a:r>
            <a:r>
              <a:rPr sz="1600" dirty="0">
                <a:solidFill>
                  <a:schemeClr val="tx2"/>
                </a:solidFill>
                <a:latin typeface="Tw Cen MT"/>
                <a:cs typeface="Tw Cen MT"/>
              </a:rPr>
              <a:t>and</a:t>
            </a:r>
            <a:r>
              <a:rPr sz="1600" spc="-55" dirty="0">
                <a:solidFill>
                  <a:schemeClr val="tx2"/>
                </a:solidFill>
                <a:latin typeface="Tw Cen MT"/>
                <a:cs typeface="Tw Cen MT"/>
              </a:rPr>
              <a:t> </a:t>
            </a:r>
            <a:r>
              <a:rPr sz="1600" dirty="0">
                <a:solidFill>
                  <a:schemeClr val="tx2"/>
                </a:solidFill>
                <a:latin typeface="Tw Cen MT"/>
                <a:cs typeface="Tw Cen MT"/>
              </a:rPr>
              <a:t>the</a:t>
            </a:r>
            <a:r>
              <a:rPr sz="1600" spc="-70" dirty="0">
                <a:solidFill>
                  <a:schemeClr val="tx2"/>
                </a:solidFill>
                <a:latin typeface="Tw Cen MT"/>
                <a:cs typeface="Tw Cen MT"/>
              </a:rPr>
              <a:t> </a:t>
            </a:r>
            <a:r>
              <a:rPr sz="1600" dirty="0">
                <a:solidFill>
                  <a:schemeClr val="tx2"/>
                </a:solidFill>
                <a:latin typeface="Tw Cen MT"/>
                <a:cs typeface="Tw Cen MT"/>
              </a:rPr>
              <a:t>University</a:t>
            </a:r>
            <a:r>
              <a:rPr sz="1600" spc="-50" dirty="0">
                <a:solidFill>
                  <a:schemeClr val="tx2"/>
                </a:solidFill>
                <a:latin typeface="Tw Cen MT"/>
                <a:cs typeface="Tw Cen MT"/>
              </a:rPr>
              <a:t> </a:t>
            </a:r>
            <a:r>
              <a:rPr sz="1600" dirty="0">
                <a:solidFill>
                  <a:schemeClr val="tx2"/>
                </a:solidFill>
                <a:latin typeface="Tw Cen MT"/>
                <a:cs typeface="Tw Cen MT"/>
              </a:rPr>
              <a:t>of</a:t>
            </a:r>
            <a:r>
              <a:rPr sz="1600" spc="-35" dirty="0">
                <a:solidFill>
                  <a:schemeClr val="tx2"/>
                </a:solidFill>
                <a:latin typeface="Tw Cen MT"/>
                <a:cs typeface="Tw Cen MT"/>
              </a:rPr>
              <a:t> </a:t>
            </a:r>
            <a:r>
              <a:rPr sz="1600" dirty="0">
                <a:solidFill>
                  <a:schemeClr val="tx2"/>
                </a:solidFill>
                <a:latin typeface="Tw Cen MT"/>
                <a:cs typeface="Tw Cen MT"/>
              </a:rPr>
              <a:t>Wisconsin</a:t>
            </a:r>
            <a:r>
              <a:rPr sz="1600" spc="-50" dirty="0">
                <a:solidFill>
                  <a:schemeClr val="tx2"/>
                </a:solidFill>
                <a:latin typeface="Tw Cen MT"/>
                <a:cs typeface="Tw Cen MT"/>
              </a:rPr>
              <a:t> </a:t>
            </a:r>
            <a:r>
              <a:rPr sz="1600" spc="-10" dirty="0">
                <a:solidFill>
                  <a:schemeClr val="tx2"/>
                </a:solidFill>
                <a:latin typeface="Tw Cen MT"/>
                <a:cs typeface="Tw Cen MT"/>
              </a:rPr>
              <a:t>Population</a:t>
            </a:r>
            <a:r>
              <a:rPr sz="1600" spc="-40" dirty="0">
                <a:solidFill>
                  <a:schemeClr val="tx2"/>
                </a:solidFill>
                <a:latin typeface="Tw Cen MT"/>
                <a:cs typeface="Tw Cen MT"/>
              </a:rPr>
              <a:t> </a:t>
            </a:r>
            <a:r>
              <a:rPr sz="1600" dirty="0">
                <a:solidFill>
                  <a:schemeClr val="tx2"/>
                </a:solidFill>
                <a:latin typeface="Tw Cen MT"/>
                <a:cs typeface="Tw Cen MT"/>
              </a:rPr>
              <a:t>Health</a:t>
            </a:r>
            <a:r>
              <a:rPr sz="1600" spc="-60" dirty="0">
                <a:solidFill>
                  <a:schemeClr val="tx2"/>
                </a:solidFill>
                <a:latin typeface="Tw Cen MT"/>
                <a:cs typeface="Tw Cen MT"/>
              </a:rPr>
              <a:t> </a:t>
            </a:r>
            <a:r>
              <a:rPr sz="1600" dirty="0">
                <a:solidFill>
                  <a:schemeClr val="tx2"/>
                </a:solidFill>
                <a:latin typeface="Tw Cen MT"/>
                <a:cs typeface="Tw Cen MT"/>
              </a:rPr>
              <a:t>Institute.</a:t>
            </a:r>
            <a:r>
              <a:rPr sz="1600" spc="-55" dirty="0">
                <a:solidFill>
                  <a:schemeClr val="tx2"/>
                </a:solidFill>
                <a:latin typeface="Tw Cen MT"/>
                <a:cs typeface="Tw Cen MT"/>
              </a:rPr>
              <a:t> </a:t>
            </a:r>
            <a:r>
              <a:rPr sz="1600" dirty="0">
                <a:solidFill>
                  <a:schemeClr val="tx2"/>
                </a:solidFill>
                <a:latin typeface="Tw Cen MT"/>
                <a:cs typeface="Tw Cen MT"/>
              </a:rPr>
              <a:t>Counties</a:t>
            </a:r>
            <a:r>
              <a:rPr sz="1600" spc="-60" dirty="0">
                <a:solidFill>
                  <a:schemeClr val="tx2"/>
                </a:solidFill>
                <a:latin typeface="Tw Cen MT"/>
                <a:cs typeface="Tw Cen MT"/>
              </a:rPr>
              <a:t> </a:t>
            </a:r>
            <a:r>
              <a:rPr sz="1600" dirty="0">
                <a:solidFill>
                  <a:schemeClr val="tx2"/>
                </a:solidFill>
                <a:latin typeface="Tw Cen MT"/>
                <a:cs typeface="Tw Cen MT"/>
              </a:rPr>
              <a:t>are</a:t>
            </a:r>
            <a:r>
              <a:rPr sz="1600" spc="-55" dirty="0">
                <a:solidFill>
                  <a:schemeClr val="tx2"/>
                </a:solidFill>
                <a:latin typeface="Tw Cen MT"/>
                <a:cs typeface="Tw Cen MT"/>
              </a:rPr>
              <a:t> </a:t>
            </a:r>
            <a:r>
              <a:rPr sz="1600" dirty="0">
                <a:solidFill>
                  <a:schemeClr val="tx2"/>
                </a:solidFill>
                <a:latin typeface="Tw Cen MT"/>
                <a:cs typeface="Tw Cen MT"/>
              </a:rPr>
              <a:t>ranked</a:t>
            </a:r>
            <a:r>
              <a:rPr sz="1600" spc="-50" dirty="0">
                <a:solidFill>
                  <a:schemeClr val="tx2"/>
                </a:solidFill>
                <a:latin typeface="Tw Cen MT"/>
                <a:cs typeface="Tw Cen MT"/>
              </a:rPr>
              <a:t> </a:t>
            </a:r>
            <a:r>
              <a:rPr sz="1600" dirty="0">
                <a:solidFill>
                  <a:schemeClr val="tx2"/>
                </a:solidFill>
                <a:latin typeface="Tw Cen MT"/>
                <a:cs typeface="Tw Cen MT"/>
              </a:rPr>
              <a:t>against</a:t>
            </a:r>
            <a:r>
              <a:rPr sz="1600" spc="-25" dirty="0">
                <a:solidFill>
                  <a:schemeClr val="tx2"/>
                </a:solidFill>
                <a:latin typeface="Tw Cen MT"/>
                <a:cs typeface="Tw Cen MT"/>
              </a:rPr>
              <a:t> </a:t>
            </a:r>
            <a:r>
              <a:rPr sz="1600" spc="-10" dirty="0">
                <a:solidFill>
                  <a:schemeClr val="tx2"/>
                </a:solidFill>
                <a:latin typeface="Tw Cen MT"/>
                <a:cs typeface="Tw Cen MT"/>
              </a:rPr>
              <a:t>their </a:t>
            </a:r>
            <a:r>
              <a:rPr sz="1600" dirty="0">
                <a:solidFill>
                  <a:schemeClr val="tx2"/>
                </a:solidFill>
                <a:latin typeface="Tw Cen MT"/>
                <a:cs typeface="Tw Cen MT"/>
              </a:rPr>
              <a:t>state</a:t>
            </a:r>
            <a:r>
              <a:rPr sz="1600" spc="-25" dirty="0">
                <a:solidFill>
                  <a:schemeClr val="tx2"/>
                </a:solidFill>
                <a:latin typeface="Tw Cen MT"/>
                <a:cs typeface="Tw Cen MT"/>
              </a:rPr>
              <a:t> </a:t>
            </a:r>
            <a:r>
              <a:rPr sz="1600" dirty="0">
                <a:solidFill>
                  <a:schemeClr val="tx2"/>
                </a:solidFill>
                <a:latin typeface="Tw Cen MT"/>
                <a:cs typeface="Tw Cen MT"/>
              </a:rPr>
              <a:t>peers</a:t>
            </a:r>
            <a:r>
              <a:rPr sz="1600" spc="-45" dirty="0">
                <a:solidFill>
                  <a:schemeClr val="tx2"/>
                </a:solidFill>
                <a:latin typeface="Tw Cen MT"/>
                <a:cs typeface="Tw Cen MT"/>
              </a:rPr>
              <a:t> </a:t>
            </a:r>
            <a:r>
              <a:rPr sz="1600" dirty="0">
                <a:solidFill>
                  <a:schemeClr val="tx2"/>
                </a:solidFill>
                <a:latin typeface="Tw Cen MT"/>
                <a:cs typeface="Tw Cen MT"/>
              </a:rPr>
              <a:t>based</a:t>
            </a:r>
            <a:r>
              <a:rPr sz="1600" spc="-20" dirty="0">
                <a:solidFill>
                  <a:schemeClr val="tx2"/>
                </a:solidFill>
                <a:latin typeface="Tw Cen MT"/>
                <a:cs typeface="Tw Cen MT"/>
              </a:rPr>
              <a:t> </a:t>
            </a:r>
            <a:r>
              <a:rPr sz="1600" dirty="0">
                <a:solidFill>
                  <a:schemeClr val="tx2"/>
                </a:solidFill>
                <a:latin typeface="Tw Cen MT"/>
                <a:cs typeface="Tw Cen MT"/>
              </a:rPr>
              <a:t>on</a:t>
            </a:r>
            <a:r>
              <a:rPr sz="1600" spc="-60" dirty="0">
                <a:solidFill>
                  <a:schemeClr val="tx2"/>
                </a:solidFill>
                <a:latin typeface="Tw Cen MT"/>
                <a:cs typeface="Tw Cen MT"/>
              </a:rPr>
              <a:t> </a:t>
            </a:r>
            <a:r>
              <a:rPr sz="1600" dirty="0">
                <a:solidFill>
                  <a:schemeClr val="tx2"/>
                </a:solidFill>
                <a:latin typeface="Tw Cen MT"/>
                <a:cs typeface="Tw Cen MT"/>
              </a:rPr>
              <a:t>health</a:t>
            </a:r>
            <a:r>
              <a:rPr sz="1600" spc="-30" dirty="0">
                <a:solidFill>
                  <a:schemeClr val="tx2"/>
                </a:solidFill>
                <a:latin typeface="Tw Cen MT"/>
                <a:cs typeface="Tw Cen MT"/>
              </a:rPr>
              <a:t> </a:t>
            </a:r>
            <a:r>
              <a:rPr sz="1600" dirty="0">
                <a:solidFill>
                  <a:schemeClr val="tx2"/>
                </a:solidFill>
                <a:latin typeface="Tw Cen MT"/>
                <a:cs typeface="Tw Cen MT"/>
              </a:rPr>
              <a:t>outcomes</a:t>
            </a:r>
            <a:r>
              <a:rPr sz="1600" spc="-60" dirty="0">
                <a:solidFill>
                  <a:schemeClr val="tx2"/>
                </a:solidFill>
                <a:latin typeface="Tw Cen MT"/>
                <a:cs typeface="Tw Cen MT"/>
              </a:rPr>
              <a:t> </a:t>
            </a:r>
            <a:r>
              <a:rPr sz="1600" dirty="0">
                <a:solidFill>
                  <a:schemeClr val="tx2"/>
                </a:solidFill>
                <a:latin typeface="Tw Cen MT"/>
                <a:cs typeface="Tw Cen MT"/>
              </a:rPr>
              <a:t>and</a:t>
            </a:r>
            <a:r>
              <a:rPr sz="1600" spc="-35" dirty="0">
                <a:solidFill>
                  <a:schemeClr val="tx2"/>
                </a:solidFill>
                <a:latin typeface="Tw Cen MT"/>
                <a:cs typeface="Tw Cen MT"/>
              </a:rPr>
              <a:t> </a:t>
            </a:r>
            <a:r>
              <a:rPr sz="1600" dirty="0">
                <a:solidFill>
                  <a:schemeClr val="tx2"/>
                </a:solidFill>
                <a:latin typeface="Tw Cen MT"/>
                <a:cs typeface="Tw Cen MT"/>
              </a:rPr>
              <a:t>health</a:t>
            </a:r>
            <a:r>
              <a:rPr sz="1600" spc="-45" dirty="0">
                <a:solidFill>
                  <a:schemeClr val="tx2"/>
                </a:solidFill>
                <a:latin typeface="Tw Cen MT"/>
                <a:cs typeface="Tw Cen MT"/>
              </a:rPr>
              <a:t> </a:t>
            </a:r>
            <a:r>
              <a:rPr sz="1600" dirty="0">
                <a:solidFill>
                  <a:schemeClr val="tx2"/>
                </a:solidFill>
                <a:latin typeface="Tw Cen MT"/>
                <a:cs typeface="Tw Cen MT"/>
              </a:rPr>
              <a:t>factors.</a:t>
            </a:r>
            <a:r>
              <a:rPr sz="1600" spc="-15" dirty="0">
                <a:solidFill>
                  <a:schemeClr val="tx2"/>
                </a:solidFill>
                <a:latin typeface="Tw Cen MT"/>
                <a:cs typeface="Tw Cen MT"/>
              </a:rPr>
              <a:t> </a:t>
            </a:r>
            <a:r>
              <a:rPr sz="1600" dirty="0">
                <a:solidFill>
                  <a:schemeClr val="tx2"/>
                </a:solidFill>
                <a:latin typeface="Tw Cen MT"/>
                <a:cs typeface="Tw Cen MT"/>
              </a:rPr>
              <a:t>Subcategories</a:t>
            </a:r>
            <a:r>
              <a:rPr sz="1600" spc="-5" dirty="0">
                <a:solidFill>
                  <a:schemeClr val="tx2"/>
                </a:solidFill>
                <a:latin typeface="Tw Cen MT"/>
                <a:cs typeface="Tw Cen MT"/>
              </a:rPr>
              <a:t> </a:t>
            </a:r>
            <a:r>
              <a:rPr sz="1600" dirty="0">
                <a:solidFill>
                  <a:schemeClr val="tx2"/>
                </a:solidFill>
                <a:latin typeface="Tw Cen MT"/>
                <a:cs typeface="Tw Cen MT"/>
              </a:rPr>
              <a:t>are</a:t>
            </a:r>
            <a:r>
              <a:rPr sz="1600" spc="-35" dirty="0">
                <a:solidFill>
                  <a:schemeClr val="tx2"/>
                </a:solidFill>
                <a:latin typeface="Tw Cen MT"/>
                <a:cs typeface="Tw Cen MT"/>
              </a:rPr>
              <a:t> </a:t>
            </a:r>
            <a:r>
              <a:rPr sz="1600" dirty="0">
                <a:solidFill>
                  <a:schemeClr val="tx2"/>
                </a:solidFill>
                <a:latin typeface="Tw Cen MT"/>
                <a:cs typeface="Tw Cen MT"/>
              </a:rPr>
              <a:t>as</a:t>
            </a:r>
            <a:r>
              <a:rPr sz="1600" spc="-35" dirty="0">
                <a:solidFill>
                  <a:schemeClr val="tx2"/>
                </a:solidFill>
                <a:latin typeface="Tw Cen MT"/>
                <a:cs typeface="Tw Cen MT"/>
              </a:rPr>
              <a:t> </a:t>
            </a:r>
            <a:r>
              <a:rPr sz="1600" spc="-10" dirty="0">
                <a:solidFill>
                  <a:schemeClr val="tx2"/>
                </a:solidFill>
                <a:latin typeface="Tw Cen MT"/>
                <a:cs typeface="Tw Cen MT"/>
              </a:rPr>
              <a:t>follows:</a:t>
            </a:r>
            <a:endParaRPr sz="1600" dirty="0">
              <a:solidFill>
                <a:schemeClr val="tx2"/>
              </a:solidFill>
              <a:latin typeface="Tw Cen MT"/>
              <a:cs typeface="Tw Cen MT"/>
            </a:endParaRPr>
          </a:p>
        </p:txBody>
      </p:sp>
      <p:sp>
        <p:nvSpPr>
          <p:cNvPr id="7" name="object 4">
            <a:extLst>
              <a:ext uri="{FF2B5EF4-FFF2-40B4-BE49-F238E27FC236}">
                <a16:creationId xmlns:a16="http://schemas.microsoft.com/office/drawing/2014/main" id="{B4B29BEB-7D94-6ED8-D963-6754432A47B3}"/>
              </a:ext>
            </a:extLst>
          </p:cNvPr>
          <p:cNvSpPr txBox="1"/>
          <p:nvPr/>
        </p:nvSpPr>
        <p:spPr>
          <a:xfrm>
            <a:off x="678738" y="4373161"/>
            <a:ext cx="10957711" cy="504625"/>
          </a:xfrm>
          <a:prstGeom prst="rect">
            <a:avLst/>
          </a:prstGeom>
        </p:spPr>
        <p:txBody>
          <a:bodyPr vert="horz" wrap="square" lIns="0" tIns="12065" rIns="0" bIns="0" rtlCol="0">
            <a:spAutoFit/>
          </a:bodyPr>
          <a:lstStyle/>
          <a:p>
            <a:pPr marL="12700" marR="5080">
              <a:spcBef>
                <a:spcPts val="95"/>
              </a:spcBef>
            </a:pPr>
            <a:r>
              <a:rPr sz="1600" dirty="0">
                <a:solidFill>
                  <a:schemeClr val="tx2"/>
                </a:solidFill>
                <a:latin typeface="Tw Cen MT"/>
                <a:cs typeface="Tw Cen MT"/>
              </a:rPr>
              <a:t>The</a:t>
            </a:r>
            <a:r>
              <a:rPr sz="1600" spc="-55" dirty="0">
                <a:solidFill>
                  <a:schemeClr val="tx2"/>
                </a:solidFill>
                <a:latin typeface="Tw Cen MT"/>
                <a:cs typeface="Tw Cen MT"/>
              </a:rPr>
              <a:t> </a:t>
            </a:r>
            <a:r>
              <a:rPr sz="1600" dirty="0">
                <a:solidFill>
                  <a:schemeClr val="tx2"/>
                </a:solidFill>
                <a:latin typeface="Tw Cen MT"/>
                <a:cs typeface="Tw Cen MT"/>
              </a:rPr>
              <a:t>report</a:t>
            </a:r>
            <a:r>
              <a:rPr sz="1600" spc="-45" dirty="0">
                <a:solidFill>
                  <a:schemeClr val="tx2"/>
                </a:solidFill>
                <a:latin typeface="Tw Cen MT"/>
                <a:cs typeface="Tw Cen MT"/>
              </a:rPr>
              <a:t> </a:t>
            </a:r>
            <a:r>
              <a:rPr sz="1600" dirty="0">
                <a:solidFill>
                  <a:schemeClr val="tx2"/>
                </a:solidFill>
                <a:latin typeface="Tw Cen MT"/>
                <a:cs typeface="Tw Cen MT"/>
              </a:rPr>
              <a:t>provides</a:t>
            </a:r>
            <a:r>
              <a:rPr sz="1600" spc="-25" dirty="0">
                <a:solidFill>
                  <a:schemeClr val="tx2"/>
                </a:solidFill>
                <a:latin typeface="Tw Cen MT"/>
                <a:cs typeface="Tw Cen MT"/>
              </a:rPr>
              <a:t> </a:t>
            </a:r>
            <a:r>
              <a:rPr sz="1600" dirty="0">
                <a:solidFill>
                  <a:schemeClr val="tx2"/>
                </a:solidFill>
                <a:latin typeface="Tw Cen MT"/>
                <a:cs typeface="Tw Cen MT"/>
              </a:rPr>
              <a:t>information</a:t>
            </a:r>
            <a:r>
              <a:rPr sz="1600" spc="-25" dirty="0">
                <a:solidFill>
                  <a:schemeClr val="tx2"/>
                </a:solidFill>
                <a:latin typeface="Tw Cen MT"/>
                <a:cs typeface="Tw Cen MT"/>
              </a:rPr>
              <a:t> </a:t>
            </a:r>
            <a:r>
              <a:rPr sz="1600" spc="-10" dirty="0">
                <a:solidFill>
                  <a:schemeClr val="tx2"/>
                </a:solidFill>
                <a:latin typeface="Tw Cen MT"/>
                <a:cs typeface="Tw Cen MT"/>
              </a:rPr>
              <a:t>by</a:t>
            </a:r>
            <a:r>
              <a:rPr sz="1600" spc="-50" dirty="0">
                <a:solidFill>
                  <a:schemeClr val="tx2"/>
                </a:solidFill>
                <a:latin typeface="Tw Cen MT"/>
                <a:cs typeface="Tw Cen MT"/>
              </a:rPr>
              <a:t> </a:t>
            </a:r>
            <a:r>
              <a:rPr sz="1600" dirty="0">
                <a:solidFill>
                  <a:schemeClr val="tx2"/>
                </a:solidFill>
                <a:latin typeface="Tw Cen MT"/>
                <a:cs typeface="Tw Cen MT"/>
              </a:rPr>
              <a:t>county</a:t>
            </a:r>
            <a:r>
              <a:rPr sz="1600" spc="-55" dirty="0">
                <a:solidFill>
                  <a:schemeClr val="tx2"/>
                </a:solidFill>
                <a:latin typeface="Tw Cen MT"/>
                <a:cs typeface="Tw Cen MT"/>
              </a:rPr>
              <a:t> </a:t>
            </a:r>
            <a:r>
              <a:rPr sz="1600" dirty="0">
                <a:solidFill>
                  <a:schemeClr val="tx2"/>
                </a:solidFill>
                <a:latin typeface="Tw Cen MT"/>
                <a:cs typeface="Tw Cen MT"/>
              </a:rPr>
              <a:t>on</a:t>
            </a:r>
            <a:r>
              <a:rPr sz="1600" spc="-55" dirty="0">
                <a:solidFill>
                  <a:schemeClr val="tx2"/>
                </a:solidFill>
                <a:latin typeface="Tw Cen MT"/>
                <a:cs typeface="Tw Cen MT"/>
              </a:rPr>
              <a:t> </a:t>
            </a:r>
            <a:r>
              <a:rPr sz="1600" spc="-10" dirty="0">
                <a:solidFill>
                  <a:schemeClr val="tx2"/>
                </a:solidFill>
                <a:latin typeface="Tw Cen MT"/>
                <a:cs typeface="Tw Cen MT"/>
              </a:rPr>
              <a:t>“Areas</a:t>
            </a:r>
            <a:r>
              <a:rPr sz="1600" spc="-35" dirty="0">
                <a:solidFill>
                  <a:schemeClr val="tx2"/>
                </a:solidFill>
                <a:latin typeface="Tw Cen MT"/>
                <a:cs typeface="Tw Cen MT"/>
              </a:rPr>
              <a:t> </a:t>
            </a:r>
            <a:r>
              <a:rPr sz="1600" dirty="0">
                <a:solidFill>
                  <a:schemeClr val="tx2"/>
                </a:solidFill>
                <a:latin typeface="Tw Cen MT"/>
                <a:cs typeface="Tw Cen MT"/>
              </a:rPr>
              <a:t>of</a:t>
            </a:r>
            <a:r>
              <a:rPr sz="1600" spc="-25" dirty="0">
                <a:solidFill>
                  <a:schemeClr val="tx2"/>
                </a:solidFill>
                <a:latin typeface="Tw Cen MT"/>
                <a:cs typeface="Tw Cen MT"/>
              </a:rPr>
              <a:t> </a:t>
            </a:r>
            <a:r>
              <a:rPr sz="1600" dirty="0">
                <a:solidFill>
                  <a:schemeClr val="tx2"/>
                </a:solidFill>
                <a:latin typeface="Tw Cen MT"/>
                <a:cs typeface="Tw Cen MT"/>
              </a:rPr>
              <a:t>Strength”</a:t>
            </a:r>
            <a:r>
              <a:rPr sz="1600" spc="-25" dirty="0">
                <a:solidFill>
                  <a:schemeClr val="tx2"/>
                </a:solidFill>
                <a:latin typeface="Tw Cen MT"/>
                <a:cs typeface="Tw Cen MT"/>
              </a:rPr>
              <a:t> </a:t>
            </a:r>
            <a:r>
              <a:rPr sz="1600" dirty="0">
                <a:solidFill>
                  <a:schemeClr val="tx2"/>
                </a:solidFill>
                <a:latin typeface="Tw Cen MT"/>
                <a:cs typeface="Tw Cen MT"/>
              </a:rPr>
              <a:t>and</a:t>
            </a:r>
            <a:r>
              <a:rPr sz="1600" spc="-55" dirty="0">
                <a:solidFill>
                  <a:schemeClr val="tx2"/>
                </a:solidFill>
                <a:latin typeface="Tw Cen MT"/>
                <a:cs typeface="Tw Cen MT"/>
              </a:rPr>
              <a:t> </a:t>
            </a:r>
            <a:r>
              <a:rPr sz="1600" spc="-10" dirty="0">
                <a:solidFill>
                  <a:schemeClr val="tx2"/>
                </a:solidFill>
                <a:latin typeface="Tw Cen MT"/>
                <a:cs typeface="Tw Cen MT"/>
              </a:rPr>
              <a:t>“Areas</a:t>
            </a:r>
            <a:r>
              <a:rPr sz="1600" spc="-35" dirty="0">
                <a:solidFill>
                  <a:schemeClr val="tx2"/>
                </a:solidFill>
                <a:latin typeface="Tw Cen MT"/>
                <a:cs typeface="Tw Cen MT"/>
              </a:rPr>
              <a:t> </a:t>
            </a:r>
            <a:r>
              <a:rPr sz="1600" dirty="0">
                <a:solidFill>
                  <a:schemeClr val="tx2"/>
                </a:solidFill>
                <a:latin typeface="Tw Cen MT"/>
                <a:cs typeface="Tw Cen MT"/>
              </a:rPr>
              <a:t>to</a:t>
            </a:r>
            <a:r>
              <a:rPr sz="1600" spc="-50" dirty="0">
                <a:solidFill>
                  <a:schemeClr val="tx2"/>
                </a:solidFill>
                <a:latin typeface="Tw Cen MT"/>
                <a:cs typeface="Tw Cen MT"/>
              </a:rPr>
              <a:t> </a:t>
            </a:r>
            <a:r>
              <a:rPr sz="1600" dirty="0">
                <a:solidFill>
                  <a:schemeClr val="tx2"/>
                </a:solidFill>
                <a:latin typeface="Tw Cen MT"/>
                <a:cs typeface="Tw Cen MT"/>
              </a:rPr>
              <a:t>Explore”,</a:t>
            </a:r>
            <a:r>
              <a:rPr sz="1600" spc="-45" dirty="0">
                <a:solidFill>
                  <a:schemeClr val="tx2"/>
                </a:solidFill>
                <a:latin typeface="Tw Cen MT"/>
                <a:cs typeface="Tw Cen MT"/>
              </a:rPr>
              <a:t> </a:t>
            </a:r>
            <a:r>
              <a:rPr sz="1600" dirty="0">
                <a:solidFill>
                  <a:schemeClr val="tx2"/>
                </a:solidFill>
                <a:latin typeface="Tw Cen MT"/>
                <a:cs typeface="Tw Cen MT"/>
              </a:rPr>
              <a:t>as</a:t>
            </a:r>
            <a:r>
              <a:rPr sz="1600" spc="-50" dirty="0">
                <a:solidFill>
                  <a:schemeClr val="tx2"/>
                </a:solidFill>
                <a:latin typeface="Tw Cen MT"/>
                <a:cs typeface="Tw Cen MT"/>
              </a:rPr>
              <a:t> </a:t>
            </a:r>
            <a:r>
              <a:rPr sz="1600" spc="-10" dirty="0">
                <a:solidFill>
                  <a:schemeClr val="tx2"/>
                </a:solidFill>
                <a:latin typeface="Tw Cen MT"/>
                <a:cs typeface="Tw Cen MT"/>
              </a:rPr>
              <a:t>determined </a:t>
            </a:r>
            <a:r>
              <a:rPr sz="1600" dirty="0">
                <a:solidFill>
                  <a:schemeClr val="tx2"/>
                </a:solidFill>
                <a:latin typeface="Tw Cen MT"/>
                <a:cs typeface="Tw Cen MT"/>
              </a:rPr>
              <a:t>by</a:t>
            </a:r>
            <a:r>
              <a:rPr sz="1600" spc="-45" dirty="0">
                <a:solidFill>
                  <a:schemeClr val="tx2"/>
                </a:solidFill>
                <a:latin typeface="Tw Cen MT"/>
                <a:cs typeface="Tw Cen MT"/>
              </a:rPr>
              <a:t> </a:t>
            </a:r>
            <a:r>
              <a:rPr sz="1600" dirty="0">
                <a:solidFill>
                  <a:schemeClr val="tx2"/>
                </a:solidFill>
                <a:latin typeface="Tw Cen MT"/>
                <a:cs typeface="Tw Cen MT"/>
              </a:rPr>
              <a:t>the</a:t>
            </a:r>
            <a:r>
              <a:rPr sz="1600" spc="-40" dirty="0">
                <a:solidFill>
                  <a:schemeClr val="tx2"/>
                </a:solidFill>
                <a:latin typeface="Tw Cen MT"/>
                <a:cs typeface="Tw Cen MT"/>
              </a:rPr>
              <a:t> </a:t>
            </a:r>
            <a:r>
              <a:rPr sz="1600" dirty="0">
                <a:solidFill>
                  <a:schemeClr val="tx2"/>
                </a:solidFill>
                <a:latin typeface="Tw Cen MT"/>
                <a:cs typeface="Tw Cen MT"/>
              </a:rPr>
              <a:t>County</a:t>
            </a:r>
            <a:r>
              <a:rPr sz="1600" spc="-45" dirty="0">
                <a:solidFill>
                  <a:schemeClr val="tx2"/>
                </a:solidFill>
                <a:latin typeface="Tw Cen MT"/>
                <a:cs typeface="Tw Cen MT"/>
              </a:rPr>
              <a:t> </a:t>
            </a:r>
            <a:r>
              <a:rPr sz="1600" dirty="0">
                <a:solidFill>
                  <a:schemeClr val="tx2"/>
                </a:solidFill>
                <a:latin typeface="Tw Cen MT"/>
                <a:cs typeface="Tw Cen MT"/>
              </a:rPr>
              <a:t>Health</a:t>
            </a:r>
            <a:r>
              <a:rPr sz="1600" spc="-25" dirty="0">
                <a:solidFill>
                  <a:schemeClr val="tx2"/>
                </a:solidFill>
                <a:latin typeface="Tw Cen MT"/>
                <a:cs typeface="Tw Cen MT"/>
              </a:rPr>
              <a:t> </a:t>
            </a:r>
            <a:r>
              <a:rPr sz="1600" spc="-10" dirty="0">
                <a:solidFill>
                  <a:schemeClr val="tx2"/>
                </a:solidFill>
                <a:latin typeface="Tw Cen MT"/>
                <a:cs typeface="Tw Cen MT"/>
              </a:rPr>
              <a:t>Rankings.</a:t>
            </a:r>
            <a:r>
              <a:rPr sz="1600" spc="-25" dirty="0">
                <a:solidFill>
                  <a:schemeClr val="tx2"/>
                </a:solidFill>
                <a:latin typeface="Tw Cen MT"/>
                <a:cs typeface="Tw Cen MT"/>
              </a:rPr>
              <a:t> </a:t>
            </a:r>
            <a:r>
              <a:rPr sz="1600" dirty="0">
                <a:solidFill>
                  <a:schemeClr val="tx2"/>
                </a:solidFill>
                <a:latin typeface="Tw Cen MT"/>
                <a:cs typeface="Tw Cen MT"/>
              </a:rPr>
              <a:t>This</a:t>
            </a:r>
            <a:r>
              <a:rPr sz="1600" spc="-40" dirty="0">
                <a:solidFill>
                  <a:schemeClr val="tx2"/>
                </a:solidFill>
                <a:latin typeface="Tw Cen MT"/>
                <a:cs typeface="Tw Cen MT"/>
              </a:rPr>
              <a:t> </a:t>
            </a:r>
            <a:r>
              <a:rPr sz="1600" dirty="0">
                <a:solidFill>
                  <a:schemeClr val="tx2"/>
                </a:solidFill>
                <a:latin typeface="Tw Cen MT"/>
                <a:cs typeface="Tw Cen MT"/>
              </a:rPr>
              <a:t>can</a:t>
            </a:r>
            <a:r>
              <a:rPr sz="1600" spc="-30" dirty="0">
                <a:solidFill>
                  <a:schemeClr val="tx2"/>
                </a:solidFill>
                <a:latin typeface="Tw Cen MT"/>
                <a:cs typeface="Tw Cen MT"/>
              </a:rPr>
              <a:t> </a:t>
            </a:r>
            <a:r>
              <a:rPr sz="1600" dirty="0">
                <a:solidFill>
                  <a:schemeClr val="tx2"/>
                </a:solidFill>
                <a:latin typeface="Tw Cen MT"/>
                <a:cs typeface="Tw Cen MT"/>
              </a:rPr>
              <a:t>be</a:t>
            </a:r>
            <a:r>
              <a:rPr sz="1600" spc="-45" dirty="0">
                <a:solidFill>
                  <a:schemeClr val="tx2"/>
                </a:solidFill>
                <a:latin typeface="Tw Cen MT"/>
                <a:cs typeface="Tw Cen MT"/>
              </a:rPr>
              <a:t> </a:t>
            </a:r>
            <a:r>
              <a:rPr sz="1600" dirty="0">
                <a:solidFill>
                  <a:schemeClr val="tx2"/>
                </a:solidFill>
                <a:latin typeface="Tw Cen MT"/>
                <a:cs typeface="Tw Cen MT"/>
              </a:rPr>
              <a:t>helpful</a:t>
            </a:r>
            <a:r>
              <a:rPr sz="1600" spc="-20" dirty="0">
                <a:solidFill>
                  <a:schemeClr val="tx2"/>
                </a:solidFill>
                <a:latin typeface="Tw Cen MT"/>
                <a:cs typeface="Tw Cen MT"/>
              </a:rPr>
              <a:t> </a:t>
            </a:r>
            <a:r>
              <a:rPr sz="1600" dirty="0">
                <a:solidFill>
                  <a:schemeClr val="tx2"/>
                </a:solidFill>
                <a:latin typeface="Tw Cen MT"/>
                <a:cs typeface="Tw Cen MT"/>
              </a:rPr>
              <a:t>in</a:t>
            </a:r>
            <a:r>
              <a:rPr sz="1600" spc="-50" dirty="0">
                <a:solidFill>
                  <a:schemeClr val="tx2"/>
                </a:solidFill>
                <a:latin typeface="Tw Cen MT"/>
                <a:cs typeface="Tw Cen MT"/>
              </a:rPr>
              <a:t> </a:t>
            </a:r>
            <a:r>
              <a:rPr sz="1600" dirty="0">
                <a:solidFill>
                  <a:schemeClr val="tx2"/>
                </a:solidFill>
                <a:latin typeface="Tw Cen MT"/>
                <a:cs typeface="Tw Cen MT"/>
              </a:rPr>
              <a:t>setting</a:t>
            </a:r>
            <a:r>
              <a:rPr sz="1600" spc="-25" dirty="0">
                <a:solidFill>
                  <a:schemeClr val="tx2"/>
                </a:solidFill>
                <a:latin typeface="Tw Cen MT"/>
                <a:cs typeface="Tw Cen MT"/>
              </a:rPr>
              <a:t> </a:t>
            </a:r>
            <a:r>
              <a:rPr sz="1600" dirty="0">
                <a:solidFill>
                  <a:schemeClr val="tx2"/>
                </a:solidFill>
                <a:latin typeface="Tw Cen MT"/>
                <a:cs typeface="Tw Cen MT"/>
              </a:rPr>
              <a:t>a</a:t>
            </a:r>
            <a:r>
              <a:rPr sz="1600" spc="-40" dirty="0">
                <a:solidFill>
                  <a:schemeClr val="tx2"/>
                </a:solidFill>
                <a:latin typeface="Tw Cen MT"/>
                <a:cs typeface="Tw Cen MT"/>
              </a:rPr>
              <a:t> </a:t>
            </a:r>
            <a:r>
              <a:rPr sz="1600" dirty="0">
                <a:solidFill>
                  <a:schemeClr val="tx2"/>
                </a:solidFill>
                <a:latin typeface="Tw Cen MT"/>
                <a:cs typeface="Tw Cen MT"/>
              </a:rPr>
              <a:t>direction</a:t>
            </a:r>
            <a:r>
              <a:rPr sz="1600" spc="-25" dirty="0">
                <a:solidFill>
                  <a:schemeClr val="tx2"/>
                </a:solidFill>
                <a:latin typeface="Tw Cen MT"/>
                <a:cs typeface="Tw Cen MT"/>
              </a:rPr>
              <a:t> </a:t>
            </a:r>
            <a:r>
              <a:rPr sz="1600" dirty="0">
                <a:solidFill>
                  <a:schemeClr val="tx2"/>
                </a:solidFill>
                <a:latin typeface="Tw Cen MT"/>
                <a:cs typeface="Tw Cen MT"/>
              </a:rPr>
              <a:t>for</a:t>
            </a:r>
            <a:r>
              <a:rPr sz="1600" spc="-30" dirty="0">
                <a:solidFill>
                  <a:schemeClr val="tx2"/>
                </a:solidFill>
                <a:latin typeface="Tw Cen MT"/>
                <a:cs typeface="Tw Cen MT"/>
              </a:rPr>
              <a:t> </a:t>
            </a:r>
            <a:r>
              <a:rPr sz="1600" dirty="0">
                <a:solidFill>
                  <a:schemeClr val="tx2"/>
                </a:solidFill>
                <a:latin typeface="Tw Cen MT"/>
                <a:cs typeface="Tw Cen MT"/>
              </a:rPr>
              <a:t>the</a:t>
            </a:r>
            <a:r>
              <a:rPr sz="1600" spc="-50" dirty="0">
                <a:solidFill>
                  <a:schemeClr val="tx2"/>
                </a:solidFill>
                <a:latin typeface="Tw Cen MT"/>
                <a:cs typeface="Tw Cen MT"/>
              </a:rPr>
              <a:t> </a:t>
            </a:r>
            <a:r>
              <a:rPr sz="1600" dirty="0">
                <a:solidFill>
                  <a:schemeClr val="tx2"/>
                </a:solidFill>
                <a:latin typeface="Tw Cen MT"/>
                <a:cs typeface="Tw Cen MT"/>
              </a:rPr>
              <a:t>community</a:t>
            </a:r>
            <a:r>
              <a:rPr sz="1600" spc="-50" dirty="0">
                <a:solidFill>
                  <a:schemeClr val="tx2"/>
                </a:solidFill>
                <a:latin typeface="Tw Cen MT"/>
                <a:cs typeface="Tw Cen MT"/>
              </a:rPr>
              <a:t> </a:t>
            </a:r>
            <a:r>
              <a:rPr sz="1600" dirty="0">
                <a:solidFill>
                  <a:schemeClr val="tx2"/>
                </a:solidFill>
                <a:latin typeface="Tw Cen MT"/>
                <a:cs typeface="Tw Cen MT"/>
              </a:rPr>
              <a:t>health</a:t>
            </a:r>
            <a:r>
              <a:rPr sz="1600" spc="-25" dirty="0">
                <a:solidFill>
                  <a:schemeClr val="tx2"/>
                </a:solidFill>
                <a:latin typeface="Tw Cen MT"/>
                <a:cs typeface="Tw Cen MT"/>
              </a:rPr>
              <a:t> </a:t>
            </a:r>
            <a:r>
              <a:rPr sz="1600" spc="-10" dirty="0">
                <a:solidFill>
                  <a:schemeClr val="tx2"/>
                </a:solidFill>
                <a:latin typeface="Tw Cen MT"/>
                <a:cs typeface="Tw Cen MT"/>
              </a:rPr>
              <a:t>needs assessment.</a:t>
            </a:r>
            <a:endParaRPr sz="1600" dirty="0">
              <a:solidFill>
                <a:schemeClr val="tx2"/>
              </a:solidFill>
              <a:latin typeface="Tw Cen MT"/>
              <a:cs typeface="Tw Cen MT"/>
            </a:endParaRPr>
          </a:p>
        </p:txBody>
      </p:sp>
      <p:sp>
        <p:nvSpPr>
          <p:cNvPr id="8" name="object 5">
            <a:extLst>
              <a:ext uri="{FF2B5EF4-FFF2-40B4-BE49-F238E27FC236}">
                <a16:creationId xmlns:a16="http://schemas.microsoft.com/office/drawing/2014/main" id="{D4F67BC1-0F48-9614-1216-F94F003354D7}"/>
              </a:ext>
            </a:extLst>
          </p:cNvPr>
          <p:cNvSpPr txBox="1"/>
          <p:nvPr/>
        </p:nvSpPr>
        <p:spPr>
          <a:xfrm>
            <a:off x="5370425" y="2456814"/>
            <a:ext cx="4102988" cy="1550670"/>
          </a:xfrm>
          <a:prstGeom prst="rect">
            <a:avLst/>
          </a:prstGeom>
        </p:spPr>
        <p:txBody>
          <a:bodyPr vert="horz" wrap="square" lIns="0" tIns="13335" rIns="0" bIns="0" rtlCol="0">
            <a:spAutoFit/>
          </a:bodyPr>
          <a:lstStyle/>
          <a:p>
            <a:pPr marL="291465">
              <a:spcBef>
                <a:spcPts val="105"/>
              </a:spcBef>
            </a:pPr>
            <a:r>
              <a:rPr sz="2000" u="sng" dirty="0">
                <a:solidFill>
                  <a:schemeClr val="tx2"/>
                </a:solidFill>
                <a:uFill>
                  <a:solidFill>
                    <a:srgbClr val="172751"/>
                  </a:solidFill>
                </a:uFill>
                <a:latin typeface="Tw Cen MT"/>
                <a:cs typeface="Tw Cen MT"/>
              </a:rPr>
              <a:t>Health</a:t>
            </a:r>
            <a:r>
              <a:rPr sz="2000" u="sng" spc="-45" dirty="0">
                <a:solidFill>
                  <a:schemeClr val="tx2"/>
                </a:solidFill>
                <a:uFill>
                  <a:solidFill>
                    <a:srgbClr val="172751"/>
                  </a:solidFill>
                </a:uFill>
                <a:latin typeface="Tw Cen MT"/>
                <a:cs typeface="Tw Cen MT"/>
              </a:rPr>
              <a:t> </a:t>
            </a:r>
            <a:r>
              <a:rPr sz="2000" u="sng" spc="-10" dirty="0">
                <a:solidFill>
                  <a:schemeClr val="tx2"/>
                </a:solidFill>
                <a:uFill>
                  <a:solidFill>
                    <a:srgbClr val="172751"/>
                  </a:solidFill>
                </a:uFill>
                <a:latin typeface="Tw Cen MT"/>
                <a:cs typeface="Tw Cen MT"/>
              </a:rPr>
              <a:t>Factors</a:t>
            </a:r>
            <a:endParaRPr sz="2000">
              <a:solidFill>
                <a:schemeClr val="tx2"/>
              </a:solidFill>
              <a:latin typeface="Tw Cen MT"/>
              <a:cs typeface="Tw Cen MT"/>
            </a:endParaRPr>
          </a:p>
          <a:p>
            <a:pPr marL="354965" indent="-342265">
              <a:buFont typeface="Arial"/>
              <a:buChar char="•"/>
              <a:tabLst>
                <a:tab pos="354965" algn="l"/>
              </a:tabLst>
            </a:pPr>
            <a:r>
              <a:rPr sz="2000" dirty="0">
                <a:solidFill>
                  <a:schemeClr val="tx2"/>
                </a:solidFill>
                <a:latin typeface="Tw Cen MT"/>
                <a:cs typeface="Tw Cen MT"/>
              </a:rPr>
              <a:t>Health</a:t>
            </a:r>
            <a:r>
              <a:rPr sz="2000" spc="-20" dirty="0">
                <a:solidFill>
                  <a:schemeClr val="tx2"/>
                </a:solidFill>
                <a:latin typeface="Tw Cen MT"/>
                <a:cs typeface="Tw Cen MT"/>
              </a:rPr>
              <a:t> </a:t>
            </a:r>
            <a:r>
              <a:rPr sz="2000" spc="-10" dirty="0">
                <a:solidFill>
                  <a:schemeClr val="tx2"/>
                </a:solidFill>
                <a:latin typeface="Tw Cen MT"/>
                <a:cs typeface="Tw Cen MT"/>
              </a:rPr>
              <a:t>behaviors</a:t>
            </a:r>
            <a:endParaRPr sz="2000">
              <a:solidFill>
                <a:schemeClr val="tx2"/>
              </a:solidFill>
              <a:latin typeface="Tw Cen MT"/>
              <a:cs typeface="Tw Cen MT"/>
            </a:endParaRPr>
          </a:p>
          <a:p>
            <a:pPr marL="354965" indent="-342265">
              <a:buFont typeface="Arial"/>
              <a:buChar char="•"/>
              <a:tabLst>
                <a:tab pos="354965" algn="l"/>
              </a:tabLst>
            </a:pPr>
            <a:r>
              <a:rPr sz="2000" dirty="0">
                <a:solidFill>
                  <a:schemeClr val="tx2"/>
                </a:solidFill>
                <a:latin typeface="Tw Cen MT"/>
                <a:cs typeface="Tw Cen MT"/>
              </a:rPr>
              <a:t>Clinical</a:t>
            </a:r>
            <a:r>
              <a:rPr sz="2000" spc="-70" dirty="0">
                <a:solidFill>
                  <a:schemeClr val="tx2"/>
                </a:solidFill>
                <a:latin typeface="Tw Cen MT"/>
                <a:cs typeface="Tw Cen MT"/>
              </a:rPr>
              <a:t> </a:t>
            </a:r>
            <a:r>
              <a:rPr sz="2000" spc="-20" dirty="0">
                <a:solidFill>
                  <a:schemeClr val="tx2"/>
                </a:solidFill>
                <a:latin typeface="Tw Cen MT"/>
                <a:cs typeface="Tw Cen MT"/>
              </a:rPr>
              <a:t>care</a:t>
            </a:r>
            <a:endParaRPr sz="2000">
              <a:solidFill>
                <a:schemeClr val="tx2"/>
              </a:solidFill>
              <a:latin typeface="Tw Cen MT"/>
              <a:cs typeface="Tw Cen MT"/>
            </a:endParaRPr>
          </a:p>
          <a:p>
            <a:pPr marL="354965" indent="-342265">
              <a:buFont typeface="Arial"/>
              <a:buChar char="•"/>
              <a:tabLst>
                <a:tab pos="354965" algn="l"/>
              </a:tabLst>
            </a:pPr>
            <a:r>
              <a:rPr sz="2000" dirty="0">
                <a:solidFill>
                  <a:schemeClr val="tx2"/>
                </a:solidFill>
                <a:latin typeface="Tw Cen MT"/>
                <a:cs typeface="Tw Cen MT"/>
              </a:rPr>
              <a:t>Social</a:t>
            </a:r>
            <a:r>
              <a:rPr sz="2000" spc="-20" dirty="0">
                <a:solidFill>
                  <a:schemeClr val="tx2"/>
                </a:solidFill>
                <a:latin typeface="Tw Cen MT"/>
                <a:cs typeface="Tw Cen MT"/>
              </a:rPr>
              <a:t> </a:t>
            </a:r>
            <a:r>
              <a:rPr sz="2000" dirty="0">
                <a:solidFill>
                  <a:schemeClr val="tx2"/>
                </a:solidFill>
                <a:latin typeface="Tw Cen MT"/>
                <a:cs typeface="Tw Cen MT"/>
              </a:rPr>
              <a:t>and</a:t>
            </a:r>
            <a:r>
              <a:rPr sz="2000" spc="-20" dirty="0">
                <a:solidFill>
                  <a:schemeClr val="tx2"/>
                </a:solidFill>
                <a:latin typeface="Tw Cen MT"/>
                <a:cs typeface="Tw Cen MT"/>
              </a:rPr>
              <a:t> </a:t>
            </a:r>
            <a:r>
              <a:rPr sz="2000" dirty="0">
                <a:solidFill>
                  <a:schemeClr val="tx2"/>
                </a:solidFill>
                <a:latin typeface="Tw Cen MT"/>
                <a:cs typeface="Tw Cen MT"/>
              </a:rPr>
              <a:t>economic</a:t>
            </a:r>
            <a:r>
              <a:rPr sz="2000" spc="-15" dirty="0">
                <a:solidFill>
                  <a:schemeClr val="tx2"/>
                </a:solidFill>
                <a:latin typeface="Tw Cen MT"/>
                <a:cs typeface="Tw Cen MT"/>
              </a:rPr>
              <a:t> </a:t>
            </a:r>
            <a:r>
              <a:rPr sz="2000" spc="-10" dirty="0">
                <a:solidFill>
                  <a:schemeClr val="tx2"/>
                </a:solidFill>
                <a:latin typeface="Tw Cen MT"/>
                <a:cs typeface="Tw Cen MT"/>
              </a:rPr>
              <a:t>factors</a:t>
            </a:r>
            <a:endParaRPr sz="2000">
              <a:solidFill>
                <a:schemeClr val="tx2"/>
              </a:solidFill>
              <a:latin typeface="Tw Cen MT"/>
              <a:cs typeface="Tw Cen MT"/>
            </a:endParaRPr>
          </a:p>
          <a:p>
            <a:pPr marL="354965" indent="-342265">
              <a:buFont typeface="Arial"/>
              <a:buChar char="•"/>
              <a:tabLst>
                <a:tab pos="354965" algn="l"/>
              </a:tabLst>
            </a:pPr>
            <a:r>
              <a:rPr sz="2000" dirty="0">
                <a:solidFill>
                  <a:schemeClr val="tx2"/>
                </a:solidFill>
                <a:latin typeface="Tw Cen MT"/>
                <a:cs typeface="Tw Cen MT"/>
              </a:rPr>
              <a:t>Physical</a:t>
            </a:r>
            <a:r>
              <a:rPr sz="2000" spc="-90" dirty="0">
                <a:solidFill>
                  <a:schemeClr val="tx2"/>
                </a:solidFill>
                <a:latin typeface="Tw Cen MT"/>
                <a:cs typeface="Tw Cen MT"/>
              </a:rPr>
              <a:t> </a:t>
            </a:r>
            <a:r>
              <a:rPr sz="2000" spc="-10" dirty="0">
                <a:solidFill>
                  <a:schemeClr val="tx2"/>
                </a:solidFill>
                <a:latin typeface="Tw Cen MT"/>
                <a:cs typeface="Tw Cen MT"/>
              </a:rPr>
              <a:t>environment</a:t>
            </a:r>
            <a:endParaRPr sz="2000">
              <a:solidFill>
                <a:schemeClr val="tx2"/>
              </a:solidFill>
              <a:latin typeface="Tw Cen MT"/>
              <a:cs typeface="Tw Cen MT"/>
            </a:endParaRPr>
          </a:p>
        </p:txBody>
      </p:sp>
      <p:sp>
        <p:nvSpPr>
          <p:cNvPr id="9" name="object 6">
            <a:extLst>
              <a:ext uri="{FF2B5EF4-FFF2-40B4-BE49-F238E27FC236}">
                <a16:creationId xmlns:a16="http://schemas.microsoft.com/office/drawing/2014/main" id="{56964228-36C0-AE47-8EAB-2615360A23DE}"/>
              </a:ext>
            </a:extLst>
          </p:cNvPr>
          <p:cNvSpPr txBox="1"/>
          <p:nvPr/>
        </p:nvSpPr>
        <p:spPr>
          <a:xfrm>
            <a:off x="3020272" y="2456815"/>
            <a:ext cx="2552369" cy="941069"/>
          </a:xfrm>
          <a:prstGeom prst="rect">
            <a:avLst/>
          </a:prstGeom>
        </p:spPr>
        <p:txBody>
          <a:bodyPr vert="horz" wrap="square" lIns="0" tIns="13335" rIns="0" bIns="0" rtlCol="0">
            <a:spAutoFit/>
          </a:bodyPr>
          <a:lstStyle/>
          <a:p>
            <a:pPr marL="253365">
              <a:spcBef>
                <a:spcPts val="105"/>
              </a:spcBef>
            </a:pPr>
            <a:r>
              <a:rPr sz="2000" u="sng" dirty="0">
                <a:solidFill>
                  <a:schemeClr val="tx2"/>
                </a:solidFill>
                <a:uFill>
                  <a:solidFill>
                    <a:srgbClr val="172751"/>
                  </a:solidFill>
                </a:uFill>
                <a:latin typeface="Tw Cen MT"/>
                <a:cs typeface="Tw Cen MT"/>
              </a:rPr>
              <a:t>Health</a:t>
            </a:r>
            <a:r>
              <a:rPr sz="2000" u="sng" spc="-45" dirty="0">
                <a:solidFill>
                  <a:schemeClr val="tx2"/>
                </a:solidFill>
                <a:uFill>
                  <a:solidFill>
                    <a:srgbClr val="172751"/>
                  </a:solidFill>
                </a:uFill>
                <a:latin typeface="Tw Cen MT"/>
                <a:cs typeface="Tw Cen MT"/>
              </a:rPr>
              <a:t> </a:t>
            </a:r>
            <a:r>
              <a:rPr sz="2000" u="sng" spc="-10" dirty="0">
                <a:solidFill>
                  <a:schemeClr val="tx2"/>
                </a:solidFill>
                <a:uFill>
                  <a:solidFill>
                    <a:srgbClr val="172751"/>
                  </a:solidFill>
                </a:uFill>
                <a:latin typeface="Tw Cen MT"/>
                <a:cs typeface="Tw Cen MT"/>
              </a:rPr>
              <a:t>Outcomes</a:t>
            </a:r>
            <a:endParaRPr sz="2000">
              <a:solidFill>
                <a:schemeClr val="tx2"/>
              </a:solidFill>
              <a:latin typeface="Tw Cen MT"/>
              <a:cs typeface="Tw Cen MT"/>
            </a:endParaRPr>
          </a:p>
          <a:p>
            <a:pPr marL="354965" indent="-342265">
              <a:buFont typeface="Arial"/>
              <a:buChar char="•"/>
              <a:tabLst>
                <a:tab pos="354965" algn="l"/>
              </a:tabLst>
            </a:pPr>
            <a:r>
              <a:rPr sz="2000" dirty="0">
                <a:solidFill>
                  <a:schemeClr val="tx2"/>
                </a:solidFill>
                <a:latin typeface="Tw Cen MT"/>
                <a:cs typeface="Tw Cen MT"/>
              </a:rPr>
              <a:t>Length</a:t>
            </a:r>
            <a:r>
              <a:rPr sz="2000" spc="-20" dirty="0">
                <a:solidFill>
                  <a:schemeClr val="tx2"/>
                </a:solidFill>
                <a:latin typeface="Tw Cen MT"/>
                <a:cs typeface="Tw Cen MT"/>
              </a:rPr>
              <a:t> </a:t>
            </a:r>
            <a:r>
              <a:rPr sz="2000" dirty="0">
                <a:solidFill>
                  <a:schemeClr val="tx2"/>
                </a:solidFill>
                <a:latin typeface="Tw Cen MT"/>
                <a:cs typeface="Tw Cen MT"/>
              </a:rPr>
              <a:t>of</a:t>
            </a:r>
            <a:r>
              <a:rPr sz="2000" spc="40" dirty="0">
                <a:solidFill>
                  <a:schemeClr val="tx2"/>
                </a:solidFill>
                <a:latin typeface="Tw Cen MT"/>
                <a:cs typeface="Tw Cen MT"/>
              </a:rPr>
              <a:t> </a:t>
            </a:r>
            <a:r>
              <a:rPr sz="2000" spc="-20" dirty="0">
                <a:solidFill>
                  <a:schemeClr val="tx2"/>
                </a:solidFill>
                <a:latin typeface="Tw Cen MT"/>
                <a:cs typeface="Tw Cen MT"/>
              </a:rPr>
              <a:t>life</a:t>
            </a:r>
            <a:endParaRPr sz="2000">
              <a:solidFill>
                <a:schemeClr val="tx2"/>
              </a:solidFill>
              <a:latin typeface="Tw Cen MT"/>
              <a:cs typeface="Tw Cen MT"/>
            </a:endParaRPr>
          </a:p>
          <a:p>
            <a:pPr marL="354965" indent="-342265">
              <a:buFont typeface="Arial"/>
              <a:buChar char="•"/>
              <a:tabLst>
                <a:tab pos="354965" algn="l"/>
              </a:tabLst>
            </a:pPr>
            <a:r>
              <a:rPr sz="2000" dirty="0">
                <a:solidFill>
                  <a:schemeClr val="tx2"/>
                </a:solidFill>
                <a:latin typeface="Tw Cen MT"/>
                <a:cs typeface="Tw Cen MT"/>
              </a:rPr>
              <a:t>Quality</a:t>
            </a:r>
            <a:r>
              <a:rPr sz="2000" spc="-45" dirty="0">
                <a:solidFill>
                  <a:schemeClr val="tx2"/>
                </a:solidFill>
                <a:latin typeface="Tw Cen MT"/>
                <a:cs typeface="Tw Cen MT"/>
              </a:rPr>
              <a:t> </a:t>
            </a:r>
            <a:r>
              <a:rPr sz="2000" dirty="0">
                <a:solidFill>
                  <a:schemeClr val="tx2"/>
                </a:solidFill>
                <a:latin typeface="Tw Cen MT"/>
                <a:cs typeface="Tw Cen MT"/>
              </a:rPr>
              <a:t>of</a:t>
            </a:r>
            <a:r>
              <a:rPr sz="2000" spc="35" dirty="0">
                <a:solidFill>
                  <a:schemeClr val="tx2"/>
                </a:solidFill>
                <a:latin typeface="Tw Cen MT"/>
                <a:cs typeface="Tw Cen MT"/>
              </a:rPr>
              <a:t> </a:t>
            </a:r>
            <a:r>
              <a:rPr sz="2000" spc="-20" dirty="0">
                <a:solidFill>
                  <a:schemeClr val="tx2"/>
                </a:solidFill>
                <a:latin typeface="Tw Cen MT"/>
                <a:cs typeface="Tw Cen MT"/>
              </a:rPr>
              <a:t>life</a:t>
            </a:r>
            <a:endParaRPr sz="2000">
              <a:solidFill>
                <a:schemeClr val="tx2"/>
              </a:solidFill>
              <a:latin typeface="Tw Cen MT"/>
              <a:cs typeface="Tw Cen MT"/>
            </a:endParaRPr>
          </a:p>
        </p:txBody>
      </p:sp>
    </p:spTree>
    <p:extLst>
      <p:ext uri="{BB962C8B-B14F-4D97-AF65-F5344CB8AC3E}">
        <p14:creationId xmlns:p14="http://schemas.microsoft.com/office/powerpoint/2010/main" val="248205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8506-D58D-1427-BD79-ED82C7FE99A1}"/>
              </a:ext>
            </a:extLst>
          </p:cNvPr>
          <p:cNvSpPr>
            <a:spLocks noGrp="1"/>
          </p:cNvSpPr>
          <p:nvPr>
            <p:ph type="title"/>
          </p:nvPr>
        </p:nvSpPr>
        <p:spPr/>
        <p:txBody>
          <a:bodyPr/>
          <a:lstStyle/>
          <a:p>
            <a:r>
              <a:rPr lang="en-US" dirty="0"/>
              <a:t>County health rankings</a:t>
            </a:r>
          </a:p>
        </p:txBody>
      </p:sp>
      <p:pic>
        <p:nvPicPr>
          <p:cNvPr id="3" name="object 3">
            <a:extLst>
              <a:ext uri="{FF2B5EF4-FFF2-40B4-BE49-F238E27FC236}">
                <a16:creationId xmlns:a16="http://schemas.microsoft.com/office/drawing/2014/main" id="{2F1C6024-6600-98C8-E319-6172D46BB481}"/>
              </a:ext>
            </a:extLst>
          </p:cNvPr>
          <p:cNvPicPr/>
          <p:nvPr/>
        </p:nvPicPr>
        <p:blipFill>
          <a:blip r:embed="rId2" cstate="print"/>
          <a:stretch>
            <a:fillRect/>
          </a:stretch>
        </p:blipFill>
        <p:spPr>
          <a:xfrm>
            <a:off x="1100796" y="1099913"/>
            <a:ext cx="5326380" cy="5451112"/>
          </a:xfrm>
          <a:prstGeom prst="rect">
            <a:avLst/>
          </a:prstGeom>
        </p:spPr>
      </p:pic>
      <p:pic>
        <p:nvPicPr>
          <p:cNvPr id="4" name="object 4">
            <a:extLst>
              <a:ext uri="{FF2B5EF4-FFF2-40B4-BE49-F238E27FC236}">
                <a16:creationId xmlns:a16="http://schemas.microsoft.com/office/drawing/2014/main" id="{170871AB-D996-01E6-A430-96225EB5AF40}"/>
              </a:ext>
            </a:extLst>
          </p:cNvPr>
          <p:cNvPicPr/>
          <p:nvPr/>
        </p:nvPicPr>
        <p:blipFill>
          <a:blip r:embed="rId3" cstate="print"/>
          <a:stretch>
            <a:fillRect/>
          </a:stretch>
        </p:blipFill>
        <p:spPr>
          <a:xfrm>
            <a:off x="6949223" y="1087738"/>
            <a:ext cx="3882899" cy="914400"/>
          </a:xfrm>
          <a:prstGeom prst="rect">
            <a:avLst/>
          </a:prstGeom>
        </p:spPr>
      </p:pic>
      <p:sp>
        <p:nvSpPr>
          <p:cNvPr id="5" name="object 5">
            <a:extLst>
              <a:ext uri="{FF2B5EF4-FFF2-40B4-BE49-F238E27FC236}">
                <a16:creationId xmlns:a16="http://schemas.microsoft.com/office/drawing/2014/main" id="{F8BEC533-E386-2E0E-8A07-A4873449C393}"/>
              </a:ext>
            </a:extLst>
          </p:cNvPr>
          <p:cNvSpPr txBox="1"/>
          <p:nvPr/>
        </p:nvSpPr>
        <p:spPr>
          <a:xfrm>
            <a:off x="6949223" y="2297567"/>
            <a:ext cx="4222243" cy="2007601"/>
          </a:xfrm>
          <a:prstGeom prst="rect">
            <a:avLst/>
          </a:prstGeom>
        </p:spPr>
        <p:txBody>
          <a:bodyPr vert="horz" wrap="square" lIns="0" tIns="12065" rIns="0" bIns="0" rtlCol="0">
            <a:spAutoFit/>
          </a:bodyPr>
          <a:lstStyle/>
          <a:p>
            <a:pPr marL="12700" marR="5080">
              <a:spcBef>
                <a:spcPts val="95"/>
              </a:spcBef>
            </a:pPr>
            <a:r>
              <a:rPr sz="1600" dirty="0">
                <a:solidFill>
                  <a:schemeClr val="tx2">
                    <a:lumMod val="75000"/>
                  </a:schemeClr>
                </a:solidFill>
                <a:latin typeface="Tw Cen MT"/>
                <a:cs typeface="Tw Cen MT"/>
              </a:rPr>
              <a:t>The</a:t>
            </a:r>
            <a:r>
              <a:rPr sz="1600" spc="-5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County</a:t>
            </a:r>
            <a:r>
              <a:rPr sz="1600" spc="-4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Health</a:t>
            </a:r>
            <a:r>
              <a:rPr sz="1600" spc="-45" dirty="0">
                <a:solidFill>
                  <a:schemeClr val="tx2">
                    <a:lumMod val="75000"/>
                  </a:schemeClr>
                </a:solidFill>
                <a:latin typeface="Tw Cen MT"/>
                <a:cs typeface="Tw Cen MT"/>
              </a:rPr>
              <a:t> </a:t>
            </a:r>
            <a:r>
              <a:rPr sz="1600" spc="-10" dirty="0">
                <a:solidFill>
                  <a:schemeClr val="tx2">
                    <a:lumMod val="75000"/>
                  </a:schemeClr>
                </a:solidFill>
                <a:latin typeface="Tw Cen MT"/>
                <a:cs typeface="Tw Cen MT"/>
              </a:rPr>
              <a:t>Rankings</a:t>
            </a:r>
            <a:r>
              <a:rPr sz="1600" spc="-20" dirty="0">
                <a:solidFill>
                  <a:schemeClr val="tx2">
                    <a:lumMod val="75000"/>
                  </a:schemeClr>
                </a:solidFill>
                <a:latin typeface="Tw Cen MT"/>
                <a:cs typeface="Tw Cen MT"/>
              </a:rPr>
              <a:t> </a:t>
            </a:r>
            <a:r>
              <a:rPr sz="1600" spc="-25" dirty="0">
                <a:solidFill>
                  <a:schemeClr val="tx2">
                    <a:lumMod val="75000"/>
                  </a:schemeClr>
                </a:solidFill>
                <a:latin typeface="Tw Cen MT"/>
                <a:cs typeface="Tw Cen MT"/>
              </a:rPr>
              <a:t>are </a:t>
            </a:r>
            <a:r>
              <a:rPr sz="1600" dirty="0">
                <a:solidFill>
                  <a:schemeClr val="tx2">
                    <a:lumMod val="75000"/>
                  </a:schemeClr>
                </a:solidFill>
                <a:latin typeface="Tw Cen MT"/>
                <a:cs typeface="Tw Cen MT"/>
              </a:rPr>
              <a:t>based</a:t>
            </a:r>
            <a:r>
              <a:rPr sz="1600" spc="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on</a:t>
            </a:r>
            <a:r>
              <a:rPr sz="1600" spc="-3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a</a:t>
            </a:r>
            <a:r>
              <a:rPr sz="1600" spc="-2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model</a:t>
            </a:r>
            <a:r>
              <a:rPr sz="1600" spc="-3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of</a:t>
            </a:r>
            <a:r>
              <a:rPr sz="1600" spc="15" dirty="0">
                <a:solidFill>
                  <a:schemeClr val="tx2">
                    <a:lumMod val="75000"/>
                  </a:schemeClr>
                </a:solidFill>
                <a:latin typeface="Tw Cen MT"/>
                <a:cs typeface="Tw Cen MT"/>
              </a:rPr>
              <a:t> </a:t>
            </a:r>
            <a:r>
              <a:rPr sz="1600" spc="-10" dirty="0">
                <a:solidFill>
                  <a:schemeClr val="tx2">
                    <a:lumMod val="75000"/>
                  </a:schemeClr>
                </a:solidFill>
                <a:latin typeface="Tw Cen MT"/>
                <a:cs typeface="Tw Cen MT"/>
              </a:rPr>
              <a:t>community </a:t>
            </a:r>
            <a:r>
              <a:rPr sz="1600" dirty="0">
                <a:solidFill>
                  <a:schemeClr val="tx2">
                    <a:lumMod val="75000"/>
                  </a:schemeClr>
                </a:solidFill>
                <a:latin typeface="Tw Cen MT"/>
                <a:cs typeface="Tw Cen MT"/>
              </a:rPr>
              <a:t>health</a:t>
            </a:r>
            <a:r>
              <a:rPr sz="1600" spc="-6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that</a:t>
            </a:r>
            <a:r>
              <a:rPr sz="1600" spc="-4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emphasizes</a:t>
            </a:r>
            <a:r>
              <a:rPr sz="1600" spc="-40" dirty="0">
                <a:solidFill>
                  <a:schemeClr val="tx2">
                    <a:lumMod val="75000"/>
                  </a:schemeClr>
                </a:solidFill>
                <a:latin typeface="Tw Cen MT"/>
                <a:cs typeface="Tw Cen MT"/>
              </a:rPr>
              <a:t> </a:t>
            </a:r>
            <a:r>
              <a:rPr sz="1600" spc="-25" dirty="0">
                <a:solidFill>
                  <a:schemeClr val="tx2">
                    <a:lumMod val="75000"/>
                  </a:schemeClr>
                </a:solidFill>
                <a:latin typeface="Tw Cen MT"/>
                <a:cs typeface="Tw Cen MT"/>
              </a:rPr>
              <a:t>the</a:t>
            </a:r>
            <a:r>
              <a:rPr sz="1600" spc="50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many</a:t>
            </a:r>
            <a:r>
              <a:rPr sz="1600" spc="-6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factors</a:t>
            </a:r>
            <a:r>
              <a:rPr sz="1600" spc="-3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that</a:t>
            </a:r>
            <a:r>
              <a:rPr sz="1600" spc="-4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influence</a:t>
            </a:r>
            <a:r>
              <a:rPr sz="1600" spc="-45" dirty="0">
                <a:solidFill>
                  <a:schemeClr val="tx2">
                    <a:lumMod val="75000"/>
                  </a:schemeClr>
                </a:solidFill>
                <a:latin typeface="Tw Cen MT"/>
                <a:cs typeface="Tw Cen MT"/>
              </a:rPr>
              <a:t> </a:t>
            </a:r>
            <a:r>
              <a:rPr sz="1600" spc="-25" dirty="0">
                <a:solidFill>
                  <a:schemeClr val="tx2">
                    <a:lumMod val="75000"/>
                  </a:schemeClr>
                </a:solidFill>
                <a:latin typeface="Tw Cen MT"/>
                <a:cs typeface="Tw Cen MT"/>
              </a:rPr>
              <a:t>how </a:t>
            </a:r>
            <a:r>
              <a:rPr sz="1600" dirty="0">
                <a:solidFill>
                  <a:schemeClr val="tx2">
                    <a:lumMod val="75000"/>
                  </a:schemeClr>
                </a:solidFill>
                <a:latin typeface="Tw Cen MT"/>
                <a:cs typeface="Tw Cen MT"/>
              </a:rPr>
              <a:t>long</a:t>
            </a:r>
            <a:r>
              <a:rPr sz="1600" spc="-5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and</a:t>
            </a:r>
            <a:r>
              <a:rPr sz="1600" spc="-4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how</a:t>
            </a:r>
            <a:r>
              <a:rPr sz="1600" spc="-5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well</a:t>
            </a:r>
            <a:r>
              <a:rPr sz="1600" spc="-5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we</a:t>
            </a:r>
            <a:r>
              <a:rPr sz="1600" spc="-5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live.</a:t>
            </a:r>
            <a:r>
              <a:rPr sz="1600" spc="-55" dirty="0">
                <a:solidFill>
                  <a:schemeClr val="tx2">
                    <a:lumMod val="75000"/>
                  </a:schemeClr>
                </a:solidFill>
                <a:latin typeface="Tw Cen MT"/>
                <a:cs typeface="Tw Cen MT"/>
              </a:rPr>
              <a:t> </a:t>
            </a:r>
            <a:endParaRPr lang="en-US" sz="1600" spc="-55" dirty="0">
              <a:solidFill>
                <a:schemeClr val="tx2">
                  <a:lumMod val="75000"/>
                </a:schemeClr>
              </a:solidFill>
              <a:latin typeface="Tw Cen MT"/>
              <a:cs typeface="Tw Cen MT"/>
            </a:endParaRPr>
          </a:p>
          <a:p>
            <a:pPr marL="12700" marR="5080">
              <a:spcBef>
                <a:spcPts val="95"/>
              </a:spcBef>
            </a:pPr>
            <a:endParaRPr lang="en-US" sz="1600" spc="-55" dirty="0">
              <a:solidFill>
                <a:schemeClr val="tx2">
                  <a:lumMod val="75000"/>
                </a:schemeClr>
              </a:solidFill>
              <a:latin typeface="Tw Cen MT"/>
              <a:cs typeface="Tw Cen MT"/>
            </a:endParaRPr>
          </a:p>
          <a:p>
            <a:pPr marL="12700" marR="5080">
              <a:spcBef>
                <a:spcPts val="95"/>
              </a:spcBef>
            </a:pPr>
            <a:r>
              <a:rPr sz="1600" spc="-25" dirty="0">
                <a:solidFill>
                  <a:schemeClr val="tx2">
                    <a:lumMod val="75000"/>
                  </a:schemeClr>
                </a:solidFill>
                <a:latin typeface="Tw Cen MT"/>
                <a:cs typeface="Tw Cen MT"/>
              </a:rPr>
              <a:t>The </a:t>
            </a:r>
            <a:r>
              <a:rPr sz="1600" spc="-10" dirty="0">
                <a:solidFill>
                  <a:schemeClr val="tx2">
                    <a:lumMod val="75000"/>
                  </a:schemeClr>
                </a:solidFill>
                <a:latin typeface="Tw Cen MT"/>
                <a:cs typeface="Tw Cen MT"/>
              </a:rPr>
              <a:t>Rankings </a:t>
            </a:r>
            <a:r>
              <a:rPr sz="1600" dirty="0">
                <a:solidFill>
                  <a:schemeClr val="tx2">
                    <a:lumMod val="75000"/>
                  </a:schemeClr>
                </a:solidFill>
                <a:latin typeface="Tw Cen MT"/>
                <a:cs typeface="Tw Cen MT"/>
              </a:rPr>
              <a:t>use</a:t>
            </a:r>
            <a:r>
              <a:rPr sz="1600" spc="-4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more</a:t>
            </a:r>
            <a:r>
              <a:rPr sz="1600" spc="-4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than</a:t>
            </a:r>
            <a:r>
              <a:rPr sz="1600" spc="-15" dirty="0">
                <a:solidFill>
                  <a:schemeClr val="tx2">
                    <a:lumMod val="75000"/>
                  </a:schemeClr>
                </a:solidFill>
                <a:latin typeface="Tw Cen MT"/>
                <a:cs typeface="Tw Cen MT"/>
              </a:rPr>
              <a:t> </a:t>
            </a:r>
            <a:r>
              <a:rPr sz="1600" spc="-25" dirty="0">
                <a:solidFill>
                  <a:schemeClr val="tx2">
                    <a:lumMod val="75000"/>
                  </a:schemeClr>
                </a:solidFill>
                <a:latin typeface="Tw Cen MT"/>
                <a:cs typeface="Tw Cen MT"/>
              </a:rPr>
              <a:t>30 </a:t>
            </a:r>
            <a:r>
              <a:rPr sz="1600" dirty="0">
                <a:solidFill>
                  <a:schemeClr val="tx2">
                    <a:lumMod val="75000"/>
                  </a:schemeClr>
                </a:solidFill>
                <a:latin typeface="Tw Cen MT"/>
                <a:cs typeface="Tw Cen MT"/>
              </a:rPr>
              <a:t>measures</a:t>
            </a:r>
            <a:r>
              <a:rPr sz="1600" spc="-2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that</a:t>
            </a:r>
            <a:r>
              <a:rPr sz="1600" spc="-2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help</a:t>
            </a:r>
            <a:r>
              <a:rPr sz="1600" spc="-45" dirty="0">
                <a:solidFill>
                  <a:schemeClr val="tx2">
                    <a:lumMod val="75000"/>
                  </a:schemeClr>
                </a:solidFill>
                <a:latin typeface="Tw Cen MT"/>
                <a:cs typeface="Tw Cen MT"/>
              </a:rPr>
              <a:t> </a:t>
            </a:r>
            <a:r>
              <a:rPr sz="1600" spc="-10" dirty="0">
                <a:solidFill>
                  <a:schemeClr val="tx2">
                    <a:lumMod val="75000"/>
                  </a:schemeClr>
                </a:solidFill>
                <a:latin typeface="Tw Cen MT"/>
                <a:cs typeface="Tw Cen MT"/>
              </a:rPr>
              <a:t>communities </a:t>
            </a:r>
            <a:r>
              <a:rPr sz="1600" dirty="0">
                <a:solidFill>
                  <a:schemeClr val="tx2">
                    <a:lumMod val="75000"/>
                  </a:schemeClr>
                </a:solidFill>
                <a:latin typeface="Tw Cen MT"/>
                <a:cs typeface="Tw Cen MT"/>
              </a:rPr>
              <a:t>understand</a:t>
            </a:r>
            <a:r>
              <a:rPr sz="1600" spc="-5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how</a:t>
            </a:r>
            <a:r>
              <a:rPr sz="1600" spc="-9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healthy</a:t>
            </a:r>
            <a:r>
              <a:rPr sz="1600" spc="-70" dirty="0">
                <a:solidFill>
                  <a:schemeClr val="tx2">
                    <a:lumMod val="75000"/>
                  </a:schemeClr>
                </a:solidFill>
                <a:latin typeface="Tw Cen MT"/>
                <a:cs typeface="Tw Cen MT"/>
              </a:rPr>
              <a:t> </a:t>
            </a:r>
            <a:r>
              <a:rPr sz="1600" spc="-10" dirty="0">
                <a:solidFill>
                  <a:schemeClr val="tx2">
                    <a:lumMod val="75000"/>
                  </a:schemeClr>
                </a:solidFill>
                <a:latin typeface="Tw Cen MT"/>
                <a:cs typeface="Tw Cen MT"/>
              </a:rPr>
              <a:t>their </a:t>
            </a:r>
            <a:r>
              <a:rPr sz="1600" dirty="0">
                <a:solidFill>
                  <a:schemeClr val="tx2">
                    <a:lumMod val="75000"/>
                  </a:schemeClr>
                </a:solidFill>
                <a:latin typeface="Tw Cen MT"/>
                <a:cs typeface="Tw Cen MT"/>
              </a:rPr>
              <a:t>residents</a:t>
            </a:r>
            <a:r>
              <a:rPr sz="1600" spc="-3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are</a:t>
            </a:r>
            <a:r>
              <a:rPr sz="1600" spc="-4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today</a:t>
            </a:r>
            <a:r>
              <a:rPr sz="1600" spc="-35" dirty="0">
                <a:solidFill>
                  <a:schemeClr val="tx2">
                    <a:lumMod val="75000"/>
                  </a:schemeClr>
                </a:solidFill>
                <a:latin typeface="Tw Cen MT"/>
                <a:cs typeface="Tw Cen MT"/>
              </a:rPr>
              <a:t> </a:t>
            </a:r>
            <a:r>
              <a:rPr sz="1600" b="1" spc="-10" dirty="0">
                <a:solidFill>
                  <a:schemeClr val="tx2">
                    <a:lumMod val="75000"/>
                  </a:schemeClr>
                </a:solidFill>
                <a:latin typeface="Tw Cen MT"/>
                <a:cs typeface="Tw Cen MT"/>
              </a:rPr>
              <a:t>(health </a:t>
            </a:r>
            <a:r>
              <a:rPr sz="1600" b="1" dirty="0">
                <a:solidFill>
                  <a:schemeClr val="tx2">
                    <a:lumMod val="75000"/>
                  </a:schemeClr>
                </a:solidFill>
                <a:latin typeface="Tw Cen MT"/>
                <a:cs typeface="Tw Cen MT"/>
              </a:rPr>
              <a:t>outcomes)</a:t>
            </a:r>
            <a:r>
              <a:rPr sz="1600" b="1" spc="-4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and</a:t>
            </a:r>
            <a:r>
              <a:rPr sz="1600" spc="-1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what</a:t>
            </a:r>
            <a:r>
              <a:rPr sz="1600" spc="-3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will</a:t>
            </a:r>
            <a:r>
              <a:rPr sz="1600" spc="-45" dirty="0">
                <a:solidFill>
                  <a:schemeClr val="tx2">
                    <a:lumMod val="75000"/>
                  </a:schemeClr>
                </a:solidFill>
                <a:latin typeface="Tw Cen MT"/>
                <a:cs typeface="Tw Cen MT"/>
              </a:rPr>
              <a:t> </a:t>
            </a:r>
            <a:r>
              <a:rPr sz="1600" spc="-10" dirty="0">
                <a:solidFill>
                  <a:schemeClr val="tx2">
                    <a:lumMod val="75000"/>
                  </a:schemeClr>
                </a:solidFill>
                <a:latin typeface="Tw Cen MT"/>
                <a:cs typeface="Tw Cen MT"/>
              </a:rPr>
              <a:t>impact </a:t>
            </a:r>
            <a:r>
              <a:rPr sz="1600" dirty="0">
                <a:solidFill>
                  <a:schemeClr val="tx2">
                    <a:lumMod val="75000"/>
                  </a:schemeClr>
                </a:solidFill>
                <a:latin typeface="Tw Cen MT"/>
                <a:cs typeface="Tw Cen MT"/>
              </a:rPr>
              <a:t>their</a:t>
            </a:r>
            <a:r>
              <a:rPr sz="1600" spc="-2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health</a:t>
            </a:r>
            <a:r>
              <a:rPr sz="1600" spc="-2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in</a:t>
            </a:r>
            <a:r>
              <a:rPr sz="1600" spc="-35"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the</a:t>
            </a:r>
            <a:r>
              <a:rPr sz="1600" spc="-30" dirty="0">
                <a:solidFill>
                  <a:schemeClr val="tx2">
                    <a:lumMod val="75000"/>
                  </a:schemeClr>
                </a:solidFill>
                <a:latin typeface="Tw Cen MT"/>
                <a:cs typeface="Tw Cen MT"/>
              </a:rPr>
              <a:t> </a:t>
            </a:r>
            <a:r>
              <a:rPr sz="1600" dirty="0">
                <a:solidFill>
                  <a:schemeClr val="tx2">
                    <a:lumMod val="75000"/>
                  </a:schemeClr>
                </a:solidFill>
                <a:latin typeface="Tw Cen MT"/>
                <a:cs typeface="Tw Cen MT"/>
              </a:rPr>
              <a:t>future</a:t>
            </a:r>
            <a:r>
              <a:rPr sz="1600" spc="5" dirty="0">
                <a:solidFill>
                  <a:schemeClr val="tx2">
                    <a:lumMod val="75000"/>
                  </a:schemeClr>
                </a:solidFill>
                <a:latin typeface="Tw Cen MT"/>
                <a:cs typeface="Tw Cen MT"/>
              </a:rPr>
              <a:t> </a:t>
            </a:r>
            <a:r>
              <a:rPr sz="1600" b="1" spc="-10" dirty="0">
                <a:solidFill>
                  <a:schemeClr val="tx2">
                    <a:lumMod val="75000"/>
                  </a:schemeClr>
                </a:solidFill>
                <a:latin typeface="Tw Cen MT"/>
                <a:cs typeface="Tw Cen MT"/>
              </a:rPr>
              <a:t>(health factors).</a:t>
            </a:r>
            <a:endParaRPr sz="1600" dirty="0">
              <a:solidFill>
                <a:schemeClr val="tx2">
                  <a:lumMod val="75000"/>
                </a:schemeClr>
              </a:solidFill>
              <a:latin typeface="Tw Cen MT"/>
              <a:cs typeface="Tw Cen MT"/>
            </a:endParaRPr>
          </a:p>
        </p:txBody>
      </p:sp>
      <p:sp>
        <p:nvSpPr>
          <p:cNvPr id="7" name="Slide Number Placeholder 6">
            <a:extLst>
              <a:ext uri="{FF2B5EF4-FFF2-40B4-BE49-F238E27FC236}">
                <a16:creationId xmlns:a16="http://schemas.microsoft.com/office/drawing/2014/main" id="{DF1FD7C4-B493-988E-8422-373D2FF51964}"/>
              </a:ext>
            </a:extLst>
          </p:cNvPr>
          <p:cNvSpPr>
            <a:spLocks noGrp="1"/>
          </p:cNvSpPr>
          <p:nvPr>
            <p:ph type="sldNum" sz="quarter" idx="4"/>
          </p:nvPr>
        </p:nvSpPr>
        <p:spPr/>
        <p:txBody>
          <a:bodyPr/>
          <a:lstStyle/>
          <a:p>
            <a:fld id="{18CF7050-A8E5-428C-81D9-F84418705036}" type="slidenum">
              <a:rPr lang="en-US" smtClean="0"/>
              <a:pPr/>
              <a:t>16</a:t>
            </a:fld>
            <a:endParaRPr lang="en-US" dirty="0"/>
          </a:p>
        </p:txBody>
      </p:sp>
      <p:sp>
        <p:nvSpPr>
          <p:cNvPr id="8" name="object 34">
            <a:extLst>
              <a:ext uri="{FF2B5EF4-FFF2-40B4-BE49-F238E27FC236}">
                <a16:creationId xmlns:a16="http://schemas.microsoft.com/office/drawing/2014/main" id="{EDCF0929-1D9D-54BC-3AC0-F4D227CF71C0}"/>
              </a:ext>
            </a:extLst>
          </p:cNvPr>
          <p:cNvSpPr txBox="1"/>
          <p:nvPr/>
        </p:nvSpPr>
        <p:spPr>
          <a:xfrm>
            <a:off x="154938" y="6657840"/>
            <a:ext cx="4888401" cy="159595"/>
          </a:xfrm>
          <a:prstGeom prst="rect">
            <a:avLst/>
          </a:prstGeom>
        </p:spPr>
        <p:txBody>
          <a:bodyPr vert="horz" wrap="square" lIns="0" tIns="0" rIns="0" bIns="0" rtlCol="0">
            <a:spAutoFit/>
          </a:bodyPr>
          <a:lstStyle/>
          <a:p>
            <a:pPr marL="12700">
              <a:lnSpc>
                <a:spcPts val="1265"/>
              </a:lnSpc>
            </a:pPr>
            <a:r>
              <a:rPr lang="en-US" sz="1050" dirty="0">
                <a:latin typeface="Tw Cen MT"/>
                <a:cs typeface="Tw Cen MT"/>
              </a:rPr>
              <a:t>Source: </a:t>
            </a:r>
            <a:r>
              <a:rPr sz="1050" dirty="0">
                <a:latin typeface="Tw Cen MT"/>
                <a:cs typeface="Tw Cen MT"/>
              </a:rPr>
              <a:t>County</a:t>
            </a:r>
            <a:r>
              <a:rPr sz="1050" spc="-30" dirty="0">
                <a:latin typeface="Tw Cen MT"/>
                <a:cs typeface="Tw Cen MT"/>
              </a:rPr>
              <a:t> </a:t>
            </a:r>
            <a:r>
              <a:rPr sz="1050" dirty="0">
                <a:latin typeface="Tw Cen MT"/>
                <a:cs typeface="Tw Cen MT"/>
              </a:rPr>
              <a:t>Health</a:t>
            </a:r>
            <a:r>
              <a:rPr sz="1050" spc="-35" dirty="0">
                <a:latin typeface="Tw Cen MT"/>
                <a:cs typeface="Tw Cen MT"/>
              </a:rPr>
              <a:t> </a:t>
            </a:r>
            <a:r>
              <a:rPr sz="1050" dirty="0">
                <a:latin typeface="Tw Cen MT"/>
                <a:cs typeface="Tw Cen MT"/>
              </a:rPr>
              <a:t>Rankings,</a:t>
            </a:r>
            <a:r>
              <a:rPr sz="1050" spc="-25" dirty="0">
                <a:latin typeface="Tw Cen MT"/>
                <a:cs typeface="Tw Cen MT"/>
              </a:rPr>
              <a:t> </a:t>
            </a:r>
            <a:r>
              <a:rPr sz="1050" dirty="0">
                <a:latin typeface="Tw Cen MT"/>
                <a:cs typeface="Tw Cen MT"/>
              </a:rPr>
              <a:t>University</a:t>
            </a:r>
            <a:r>
              <a:rPr sz="1050" spc="-20" dirty="0">
                <a:latin typeface="Tw Cen MT"/>
                <a:cs typeface="Tw Cen MT"/>
              </a:rPr>
              <a:t> </a:t>
            </a:r>
            <a:r>
              <a:rPr sz="1050" dirty="0">
                <a:latin typeface="Tw Cen MT"/>
                <a:cs typeface="Tw Cen MT"/>
              </a:rPr>
              <a:t>of</a:t>
            </a:r>
            <a:r>
              <a:rPr sz="1050" spc="-30" dirty="0">
                <a:latin typeface="Tw Cen MT"/>
                <a:cs typeface="Tw Cen MT"/>
              </a:rPr>
              <a:t> </a:t>
            </a:r>
            <a:r>
              <a:rPr sz="1050" dirty="0">
                <a:latin typeface="Tw Cen MT"/>
                <a:cs typeface="Tw Cen MT"/>
              </a:rPr>
              <a:t>Wisconsin</a:t>
            </a:r>
            <a:r>
              <a:rPr sz="1050" spc="-55" dirty="0">
                <a:latin typeface="Tw Cen MT"/>
                <a:cs typeface="Tw Cen MT"/>
              </a:rPr>
              <a:t> </a:t>
            </a:r>
            <a:r>
              <a:rPr sz="1050" dirty="0">
                <a:latin typeface="Tw Cen MT"/>
                <a:cs typeface="Tw Cen MT"/>
              </a:rPr>
              <a:t>Population</a:t>
            </a:r>
            <a:r>
              <a:rPr sz="1050" spc="-30" dirty="0">
                <a:latin typeface="Tw Cen MT"/>
                <a:cs typeface="Tw Cen MT"/>
              </a:rPr>
              <a:t> </a:t>
            </a:r>
            <a:r>
              <a:rPr sz="1050" dirty="0">
                <a:latin typeface="Tw Cen MT"/>
                <a:cs typeface="Tw Cen MT"/>
              </a:rPr>
              <a:t>Health</a:t>
            </a:r>
            <a:r>
              <a:rPr sz="1050" spc="-30" dirty="0">
                <a:latin typeface="Tw Cen MT"/>
                <a:cs typeface="Tw Cen MT"/>
              </a:rPr>
              <a:t> </a:t>
            </a:r>
            <a:r>
              <a:rPr sz="1050" spc="-10" dirty="0">
                <a:latin typeface="Tw Cen MT"/>
                <a:cs typeface="Tw Cen MT"/>
              </a:rPr>
              <a:t>Institute</a:t>
            </a:r>
            <a:endParaRPr sz="1050" dirty="0">
              <a:latin typeface="Tw Cen MT"/>
              <a:cs typeface="Tw Cen MT"/>
            </a:endParaRPr>
          </a:p>
        </p:txBody>
      </p:sp>
      <p:sp>
        <p:nvSpPr>
          <p:cNvPr id="9" name="Footer Placeholder 3">
            <a:extLst>
              <a:ext uri="{FF2B5EF4-FFF2-40B4-BE49-F238E27FC236}">
                <a16:creationId xmlns:a16="http://schemas.microsoft.com/office/drawing/2014/main" id="{9E9B27D1-6696-C95A-535D-615D75DD9564}"/>
              </a:ext>
            </a:extLst>
          </p:cNvPr>
          <p:cNvSpPr>
            <a:spLocks noGrp="1"/>
          </p:cNvSpPr>
          <p:nvPr>
            <p:ph type="ftr" sz="quarter" idx="3"/>
          </p:nvPr>
        </p:nvSpPr>
        <p:spPr>
          <a:xfrm>
            <a:off x="2438399" y="6638925"/>
            <a:ext cx="7315200" cy="182880"/>
          </a:xfrm>
        </p:spPr>
        <p:txBody>
          <a:bodyPr/>
          <a:lstStyle/>
          <a:p>
            <a:r>
              <a:rPr lang="en-US" dirty="0"/>
              <a:t>Great Plains Regional Medical Center 2025 CHNA</a:t>
            </a:r>
          </a:p>
        </p:txBody>
      </p:sp>
    </p:spTree>
    <p:extLst>
      <p:ext uri="{BB962C8B-B14F-4D97-AF65-F5344CB8AC3E}">
        <p14:creationId xmlns:p14="http://schemas.microsoft.com/office/powerpoint/2010/main" val="1590525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8ED4FB-AFC3-EF5F-515C-B117AF5839D8}"/>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C5B67-2F84-4A79-E091-0A5CFB415621}"/>
              </a:ext>
            </a:extLst>
          </p:cNvPr>
          <p:cNvSpPr>
            <a:spLocks noGrp="1"/>
          </p:cNvSpPr>
          <p:nvPr>
            <p:ph type="title"/>
          </p:nvPr>
        </p:nvSpPr>
        <p:spPr/>
        <p:txBody>
          <a:bodyPr/>
          <a:lstStyle/>
          <a:p>
            <a:r>
              <a:rPr lang="en-US" dirty="0"/>
              <a:t>County health rankings</a:t>
            </a:r>
          </a:p>
        </p:txBody>
      </p:sp>
      <p:sp>
        <p:nvSpPr>
          <p:cNvPr id="3" name="Footer Placeholder 2">
            <a:extLst>
              <a:ext uri="{FF2B5EF4-FFF2-40B4-BE49-F238E27FC236}">
                <a16:creationId xmlns:a16="http://schemas.microsoft.com/office/drawing/2014/main" id="{0B0037FF-265C-03DC-A637-3F741AAFC83C}"/>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42A7A679-32AF-7D95-E355-E8DCD2827C04}"/>
              </a:ext>
            </a:extLst>
          </p:cNvPr>
          <p:cNvSpPr>
            <a:spLocks noGrp="1"/>
          </p:cNvSpPr>
          <p:nvPr>
            <p:ph type="sldNum" sz="quarter" idx="4"/>
          </p:nvPr>
        </p:nvSpPr>
        <p:spPr/>
        <p:txBody>
          <a:bodyPr/>
          <a:lstStyle/>
          <a:p>
            <a:fld id="{18CF7050-A8E5-428C-81D9-F84418705036}" type="slidenum">
              <a:rPr lang="en-US" smtClean="0"/>
              <a:pPr/>
              <a:t>17</a:t>
            </a:fld>
            <a:endParaRPr lang="en-US" dirty="0"/>
          </a:p>
        </p:txBody>
      </p:sp>
      <p:pic>
        <p:nvPicPr>
          <p:cNvPr id="7" name="Picture 6" descr="A diagram of a county&#10;&#10;AI-generated content may be incorrect.">
            <a:extLst>
              <a:ext uri="{FF2B5EF4-FFF2-40B4-BE49-F238E27FC236}">
                <a16:creationId xmlns:a16="http://schemas.microsoft.com/office/drawing/2014/main" id="{185095D8-A32C-E1CB-B3A2-921874337F60}"/>
              </a:ext>
            </a:extLst>
          </p:cNvPr>
          <p:cNvPicPr>
            <a:picLocks noChangeAspect="1"/>
          </p:cNvPicPr>
          <p:nvPr/>
        </p:nvPicPr>
        <p:blipFill rotWithShape="1">
          <a:blip r:embed="rId2">
            <a:extLst>
              <a:ext uri="{28A0092B-C50C-407E-A947-70E740481C1C}">
                <a14:useLocalDpi xmlns:a14="http://schemas.microsoft.com/office/drawing/2010/main" val="0"/>
              </a:ext>
            </a:extLst>
          </a:blip>
          <a:srcRect t="16154" b="21292"/>
          <a:stretch/>
        </p:blipFill>
        <p:spPr>
          <a:xfrm>
            <a:off x="622169" y="4062952"/>
            <a:ext cx="5142349" cy="2260077"/>
          </a:xfrm>
          <a:prstGeom prst="rect">
            <a:avLst/>
          </a:prstGeom>
          <a:ln>
            <a:solidFill>
              <a:schemeClr val="accent6"/>
            </a:solidFill>
          </a:ln>
        </p:spPr>
      </p:pic>
      <p:pic>
        <p:nvPicPr>
          <p:cNvPr id="9" name="Picture 8" descr="A chart of a health report&#10;&#10;AI-generated content may be incorrect.">
            <a:extLst>
              <a:ext uri="{FF2B5EF4-FFF2-40B4-BE49-F238E27FC236}">
                <a16:creationId xmlns:a16="http://schemas.microsoft.com/office/drawing/2014/main" id="{6BA41946-C7C6-2CC8-246D-A6FAFC4C7EFA}"/>
              </a:ext>
            </a:extLst>
          </p:cNvPr>
          <p:cNvPicPr>
            <a:picLocks noChangeAspect="1"/>
          </p:cNvPicPr>
          <p:nvPr/>
        </p:nvPicPr>
        <p:blipFill rotWithShape="1">
          <a:blip r:embed="rId3">
            <a:extLst>
              <a:ext uri="{28A0092B-C50C-407E-A947-70E740481C1C}">
                <a14:useLocalDpi xmlns:a14="http://schemas.microsoft.com/office/drawing/2010/main" val="0"/>
              </a:ext>
            </a:extLst>
          </a:blip>
          <a:srcRect t="15397" b="24981"/>
          <a:stretch/>
        </p:blipFill>
        <p:spPr>
          <a:xfrm>
            <a:off x="622169" y="1425803"/>
            <a:ext cx="5142349" cy="2260077"/>
          </a:xfrm>
          <a:prstGeom prst="rect">
            <a:avLst/>
          </a:prstGeom>
          <a:ln>
            <a:solidFill>
              <a:schemeClr val="accent6"/>
            </a:solidFill>
          </a:ln>
        </p:spPr>
      </p:pic>
      <p:sp>
        <p:nvSpPr>
          <p:cNvPr id="12" name="object 8">
            <a:extLst>
              <a:ext uri="{FF2B5EF4-FFF2-40B4-BE49-F238E27FC236}">
                <a16:creationId xmlns:a16="http://schemas.microsoft.com/office/drawing/2014/main" id="{F0DC35C7-86DB-EE0E-052D-E845175E3649}"/>
              </a:ext>
            </a:extLst>
          </p:cNvPr>
          <p:cNvSpPr txBox="1"/>
          <p:nvPr/>
        </p:nvSpPr>
        <p:spPr>
          <a:xfrm>
            <a:off x="6354182" y="1425803"/>
            <a:ext cx="4976837" cy="2525691"/>
          </a:xfrm>
          <a:prstGeom prst="rect">
            <a:avLst/>
          </a:prstGeom>
        </p:spPr>
        <p:txBody>
          <a:bodyPr vert="horz" wrap="square" lIns="0" tIns="12065" rIns="0" bIns="0" rtlCol="0">
            <a:spAutoFit/>
          </a:bodyPr>
          <a:lstStyle/>
          <a:p>
            <a:pPr marL="12700" marR="5080">
              <a:spcBef>
                <a:spcPts val="95"/>
              </a:spcBef>
            </a:pPr>
            <a:r>
              <a:rPr lang="en-US" sz="1600" dirty="0">
                <a:solidFill>
                  <a:schemeClr val="tx2"/>
                </a:solidFill>
                <a:latin typeface="Tw Cen MT"/>
                <a:cs typeface="Tw Cen MT"/>
              </a:rPr>
              <a:t>Beckham County is fairing about the same as the average county in Oklahoma for Population Health and Well-being (Health Factors) and slightly worse than the average county in the nation. </a:t>
            </a:r>
          </a:p>
          <a:p>
            <a:pPr marL="12700" marR="5080">
              <a:spcBef>
                <a:spcPts val="95"/>
              </a:spcBef>
            </a:pPr>
            <a:endParaRPr lang="en-US" sz="1600" dirty="0">
              <a:solidFill>
                <a:schemeClr val="tx2"/>
              </a:solidFill>
              <a:latin typeface="Tw Cen MT"/>
              <a:cs typeface="Tw Cen MT"/>
            </a:endParaRPr>
          </a:p>
          <a:p>
            <a:pPr marL="12700" marR="5080">
              <a:spcBef>
                <a:spcPts val="95"/>
              </a:spcBef>
            </a:pPr>
            <a:r>
              <a:rPr lang="en-US" sz="1600" dirty="0">
                <a:solidFill>
                  <a:schemeClr val="tx2"/>
                </a:solidFill>
                <a:latin typeface="Tw Cen MT"/>
                <a:cs typeface="Tw Cen MT"/>
              </a:rPr>
              <a:t>Beckham County is fairing about the same as the average county in Oklahoma for Community Conditions (Health Factors) and worse than the average county in the nation. </a:t>
            </a:r>
          </a:p>
          <a:p>
            <a:pPr marL="12700" marR="5080">
              <a:spcBef>
                <a:spcPts val="95"/>
              </a:spcBef>
            </a:pPr>
            <a:endParaRPr lang="en-US" sz="1600" dirty="0">
              <a:solidFill>
                <a:schemeClr val="tx2"/>
              </a:solidFill>
              <a:latin typeface="Tw Cen MT"/>
              <a:cs typeface="Tw Cen MT"/>
            </a:endParaRPr>
          </a:p>
          <a:p>
            <a:pPr marL="12700" marR="5080">
              <a:spcBef>
                <a:spcPts val="95"/>
              </a:spcBef>
            </a:pPr>
            <a:endParaRPr sz="1600" dirty="0">
              <a:solidFill>
                <a:schemeClr val="tx2"/>
              </a:solidFill>
              <a:latin typeface="Tw Cen MT"/>
              <a:cs typeface="Tw Cen MT"/>
            </a:endParaRPr>
          </a:p>
        </p:txBody>
      </p:sp>
      <p:sp>
        <p:nvSpPr>
          <p:cNvPr id="13" name="object 34">
            <a:extLst>
              <a:ext uri="{FF2B5EF4-FFF2-40B4-BE49-F238E27FC236}">
                <a16:creationId xmlns:a16="http://schemas.microsoft.com/office/drawing/2014/main" id="{D76EE7EE-A84D-9360-9DAA-424DD5396F3D}"/>
              </a:ext>
            </a:extLst>
          </p:cNvPr>
          <p:cNvSpPr txBox="1"/>
          <p:nvPr/>
        </p:nvSpPr>
        <p:spPr>
          <a:xfrm>
            <a:off x="154938" y="6657840"/>
            <a:ext cx="4888401" cy="159595"/>
          </a:xfrm>
          <a:prstGeom prst="rect">
            <a:avLst/>
          </a:prstGeom>
        </p:spPr>
        <p:txBody>
          <a:bodyPr vert="horz" wrap="square" lIns="0" tIns="0" rIns="0" bIns="0" rtlCol="0">
            <a:spAutoFit/>
          </a:bodyPr>
          <a:lstStyle/>
          <a:p>
            <a:pPr marL="12700">
              <a:lnSpc>
                <a:spcPts val="1265"/>
              </a:lnSpc>
            </a:pPr>
            <a:r>
              <a:rPr lang="en-US" sz="1050" dirty="0">
                <a:latin typeface="Tw Cen MT"/>
                <a:cs typeface="Tw Cen MT"/>
              </a:rPr>
              <a:t>Source: </a:t>
            </a:r>
            <a:r>
              <a:rPr sz="1050" dirty="0">
                <a:latin typeface="Tw Cen MT"/>
                <a:cs typeface="Tw Cen MT"/>
              </a:rPr>
              <a:t>County</a:t>
            </a:r>
            <a:r>
              <a:rPr sz="1050" spc="-30" dirty="0">
                <a:latin typeface="Tw Cen MT"/>
                <a:cs typeface="Tw Cen MT"/>
              </a:rPr>
              <a:t> </a:t>
            </a:r>
            <a:r>
              <a:rPr sz="1050" dirty="0">
                <a:latin typeface="Tw Cen MT"/>
                <a:cs typeface="Tw Cen MT"/>
              </a:rPr>
              <a:t>Health</a:t>
            </a:r>
            <a:r>
              <a:rPr sz="1050" spc="-35" dirty="0">
                <a:latin typeface="Tw Cen MT"/>
                <a:cs typeface="Tw Cen MT"/>
              </a:rPr>
              <a:t> </a:t>
            </a:r>
            <a:r>
              <a:rPr sz="1050" dirty="0">
                <a:latin typeface="Tw Cen MT"/>
                <a:cs typeface="Tw Cen MT"/>
              </a:rPr>
              <a:t>Rankings,</a:t>
            </a:r>
            <a:r>
              <a:rPr sz="1050" spc="-25" dirty="0">
                <a:latin typeface="Tw Cen MT"/>
                <a:cs typeface="Tw Cen MT"/>
              </a:rPr>
              <a:t> </a:t>
            </a:r>
            <a:r>
              <a:rPr sz="1050" dirty="0">
                <a:latin typeface="Tw Cen MT"/>
                <a:cs typeface="Tw Cen MT"/>
              </a:rPr>
              <a:t>University</a:t>
            </a:r>
            <a:r>
              <a:rPr sz="1050" spc="-20" dirty="0">
                <a:latin typeface="Tw Cen MT"/>
                <a:cs typeface="Tw Cen MT"/>
              </a:rPr>
              <a:t> </a:t>
            </a:r>
            <a:r>
              <a:rPr sz="1050" dirty="0">
                <a:latin typeface="Tw Cen MT"/>
                <a:cs typeface="Tw Cen MT"/>
              </a:rPr>
              <a:t>of</a:t>
            </a:r>
            <a:r>
              <a:rPr sz="1050" spc="-30" dirty="0">
                <a:latin typeface="Tw Cen MT"/>
                <a:cs typeface="Tw Cen MT"/>
              </a:rPr>
              <a:t> </a:t>
            </a:r>
            <a:r>
              <a:rPr sz="1050" dirty="0">
                <a:latin typeface="Tw Cen MT"/>
                <a:cs typeface="Tw Cen MT"/>
              </a:rPr>
              <a:t>Wisconsin</a:t>
            </a:r>
            <a:r>
              <a:rPr sz="1050" spc="-55" dirty="0">
                <a:latin typeface="Tw Cen MT"/>
                <a:cs typeface="Tw Cen MT"/>
              </a:rPr>
              <a:t> </a:t>
            </a:r>
            <a:r>
              <a:rPr sz="1050" dirty="0">
                <a:latin typeface="Tw Cen MT"/>
                <a:cs typeface="Tw Cen MT"/>
              </a:rPr>
              <a:t>Population</a:t>
            </a:r>
            <a:r>
              <a:rPr sz="1050" spc="-30" dirty="0">
                <a:latin typeface="Tw Cen MT"/>
                <a:cs typeface="Tw Cen MT"/>
              </a:rPr>
              <a:t> </a:t>
            </a:r>
            <a:r>
              <a:rPr sz="1050" dirty="0">
                <a:latin typeface="Tw Cen MT"/>
                <a:cs typeface="Tw Cen MT"/>
              </a:rPr>
              <a:t>Health</a:t>
            </a:r>
            <a:r>
              <a:rPr sz="1050" spc="-30" dirty="0">
                <a:latin typeface="Tw Cen MT"/>
                <a:cs typeface="Tw Cen MT"/>
              </a:rPr>
              <a:t> </a:t>
            </a:r>
            <a:r>
              <a:rPr sz="1050" spc="-10" dirty="0">
                <a:latin typeface="Tw Cen MT"/>
                <a:cs typeface="Tw Cen MT"/>
              </a:rPr>
              <a:t>Institute</a:t>
            </a:r>
            <a:endParaRPr sz="1050" dirty="0">
              <a:latin typeface="Tw Cen MT"/>
              <a:cs typeface="Tw Cen MT"/>
            </a:endParaRPr>
          </a:p>
        </p:txBody>
      </p:sp>
    </p:spTree>
    <p:extLst>
      <p:ext uri="{BB962C8B-B14F-4D97-AF65-F5344CB8AC3E}">
        <p14:creationId xmlns:p14="http://schemas.microsoft.com/office/powerpoint/2010/main" val="355150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B448-E11D-8B7E-49E9-27E2773FED7D}"/>
              </a:ext>
            </a:extLst>
          </p:cNvPr>
          <p:cNvSpPr>
            <a:spLocks noGrp="1"/>
          </p:cNvSpPr>
          <p:nvPr>
            <p:ph type="title"/>
          </p:nvPr>
        </p:nvSpPr>
        <p:spPr/>
        <p:txBody>
          <a:bodyPr/>
          <a:lstStyle/>
          <a:p>
            <a:r>
              <a:rPr lang="en-US" dirty="0"/>
              <a:t>County health rankings – health outcomes</a:t>
            </a:r>
          </a:p>
        </p:txBody>
      </p:sp>
      <p:sp>
        <p:nvSpPr>
          <p:cNvPr id="3" name="Footer Placeholder 2">
            <a:extLst>
              <a:ext uri="{FF2B5EF4-FFF2-40B4-BE49-F238E27FC236}">
                <a16:creationId xmlns:a16="http://schemas.microsoft.com/office/drawing/2014/main" id="{80D51088-69DE-D17D-BF6B-6CAAE4528DAD}"/>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6771F318-21CD-844E-220B-BC3E7AD9251F}"/>
              </a:ext>
            </a:extLst>
          </p:cNvPr>
          <p:cNvSpPr>
            <a:spLocks noGrp="1"/>
          </p:cNvSpPr>
          <p:nvPr>
            <p:ph type="sldNum" sz="quarter" idx="4"/>
          </p:nvPr>
        </p:nvSpPr>
        <p:spPr/>
        <p:txBody>
          <a:bodyPr/>
          <a:lstStyle/>
          <a:p>
            <a:fld id="{18CF7050-A8E5-428C-81D9-F84418705036}" type="slidenum">
              <a:rPr lang="en-US" smtClean="0"/>
              <a:pPr/>
              <a:t>18</a:t>
            </a:fld>
            <a:endParaRPr lang="en-US" dirty="0"/>
          </a:p>
        </p:txBody>
      </p:sp>
      <p:pic>
        <p:nvPicPr>
          <p:cNvPr id="8" name="Picture 7" descr="A map of oklahoma with different colored squares&#10;&#10;AI-generated content may be incorrect.">
            <a:extLst>
              <a:ext uri="{FF2B5EF4-FFF2-40B4-BE49-F238E27FC236}">
                <a16:creationId xmlns:a16="http://schemas.microsoft.com/office/drawing/2014/main" id="{B6F7195A-B1E1-5DF6-9A1E-D7A8F9DD9822}"/>
              </a:ext>
            </a:extLst>
          </p:cNvPr>
          <p:cNvPicPr>
            <a:picLocks noChangeAspect="1"/>
          </p:cNvPicPr>
          <p:nvPr/>
        </p:nvPicPr>
        <p:blipFill rotWithShape="1">
          <a:blip r:embed="rId2">
            <a:extLst>
              <a:ext uri="{28A0092B-C50C-407E-A947-70E740481C1C}">
                <a14:useLocalDpi xmlns:a14="http://schemas.microsoft.com/office/drawing/2010/main" val="0"/>
              </a:ext>
            </a:extLst>
          </a:blip>
          <a:srcRect l="1567" b="9132"/>
          <a:stretch/>
        </p:blipFill>
        <p:spPr>
          <a:xfrm>
            <a:off x="4613642" y="1132275"/>
            <a:ext cx="7159467" cy="4593450"/>
          </a:xfrm>
          <a:prstGeom prst="rect">
            <a:avLst/>
          </a:prstGeom>
        </p:spPr>
      </p:pic>
      <p:sp>
        <p:nvSpPr>
          <p:cNvPr id="9" name="object 8">
            <a:extLst>
              <a:ext uri="{FF2B5EF4-FFF2-40B4-BE49-F238E27FC236}">
                <a16:creationId xmlns:a16="http://schemas.microsoft.com/office/drawing/2014/main" id="{FBDCAA4D-25AF-3D19-6BC8-D2374E295564}"/>
              </a:ext>
            </a:extLst>
          </p:cNvPr>
          <p:cNvSpPr txBox="1"/>
          <p:nvPr/>
        </p:nvSpPr>
        <p:spPr>
          <a:xfrm>
            <a:off x="673277" y="1408150"/>
            <a:ext cx="3708223" cy="2771913"/>
          </a:xfrm>
          <a:prstGeom prst="rect">
            <a:avLst/>
          </a:prstGeom>
        </p:spPr>
        <p:txBody>
          <a:bodyPr vert="horz" wrap="square" lIns="0" tIns="12065" rIns="0" bIns="0" rtlCol="0">
            <a:spAutoFit/>
          </a:bodyPr>
          <a:lstStyle/>
          <a:p>
            <a:pPr marL="12700" marR="5080">
              <a:spcBef>
                <a:spcPts val="95"/>
              </a:spcBef>
            </a:pPr>
            <a:r>
              <a:rPr sz="1600" dirty="0">
                <a:solidFill>
                  <a:srgbClr val="172751"/>
                </a:solidFill>
                <a:latin typeface="Tw Cen MT"/>
                <a:cs typeface="Tw Cen MT"/>
              </a:rPr>
              <a:t>This</a:t>
            </a:r>
            <a:r>
              <a:rPr sz="1600" spc="-10" dirty="0">
                <a:solidFill>
                  <a:srgbClr val="172751"/>
                </a:solidFill>
                <a:latin typeface="Tw Cen MT"/>
                <a:cs typeface="Tw Cen MT"/>
              </a:rPr>
              <a:t> </a:t>
            </a:r>
            <a:r>
              <a:rPr sz="1600" i="1" dirty="0">
                <a:solidFill>
                  <a:srgbClr val="172751"/>
                </a:solidFill>
                <a:latin typeface="Tw Cen MT"/>
                <a:cs typeface="Tw Cen MT"/>
              </a:rPr>
              <a:t>heat</a:t>
            </a:r>
            <a:r>
              <a:rPr sz="1600" i="1" spc="-20" dirty="0">
                <a:solidFill>
                  <a:srgbClr val="172751"/>
                </a:solidFill>
                <a:latin typeface="Tw Cen MT"/>
                <a:cs typeface="Tw Cen MT"/>
              </a:rPr>
              <a:t> </a:t>
            </a:r>
            <a:r>
              <a:rPr sz="1600" i="1" dirty="0">
                <a:solidFill>
                  <a:srgbClr val="172751"/>
                </a:solidFill>
                <a:latin typeface="Tw Cen MT"/>
                <a:cs typeface="Tw Cen MT"/>
              </a:rPr>
              <a:t>map</a:t>
            </a:r>
            <a:r>
              <a:rPr sz="1600" i="1" spc="-25" dirty="0">
                <a:solidFill>
                  <a:srgbClr val="172751"/>
                </a:solidFill>
                <a:latin typeface="Tw Cen MT"/>
                <a:cs typeface="Tw Cen MT"/>
              </a:rPr>
              <a:t> </a:t>
            </a:r>
            <a:r>
              <a:rPr sz="1600" spc="-20" dirty="0">
                <a:solidFill>
                  <a:srgbClr val="172751"/>
                </a:solidFill>
                <a:latin typeface="Tw Cen MT"/>
                <a:cs typeface="Tw Cen MT"/>
              </a:rPr>
              <a:t>shows </a:t>
            </a:r>
            <a:r>
              <a:rPr sz="1600" dirty="0">
                <a:solidFill>
                  <a:srgbClr val="172751"/>
                </a:solidFill>
                <a:latin typeface="Tw Cen MT"/>
                <a:cs typeface="Tw Cen MT"/>
              </a:rPr>
              <a:t>county</a:t>
            </a:r>
            <a:r>
              <a:rPr sz="1600" spc="-65" dirty="0">
                <a:solidFill>
                  <a:srgbClr val="172751"/>
                </a:solidFill>
                <a:latin typeface="Tw Cen MT"/>
                <a:cs typeface="Tw Cen MT"/>
              </a:rPr>
              <a:t> </a:t>
            </a:r>
            <a:r>
              <a:rPr sz="1600" dirty="0">
                <a:solidFill>
                  <a:srgbClr val="172751"/>
                </a:solidFill>
                <a:latin typeface="Tw Cen MT"/>
                <a:cs typeface="Tw Cen MT"/>
              </a:rPr>
              <a:t>health</a:t>
            </a:r>
            <a:r>
              <a:rPr sz="1600" spc="-55" dirty="0">
                <a:solidFill>
                  <a:srgbClr val="172751"/>
                </a:solidFill>
                <a:latin typeface="Tw Cen MT"/>
                <a:cs typeface="Tw Cen MT"/>
              </a:rPr>
              <a:t> </a:t>
            </a:r>
            <a:r>
              <a:rPr sz="1600" dirty="0">
                <a:solidFill>
                  <a:srgbClr val="172751"/>
                </a:solidFill>
                <a:latin typeface="Tw Cen MT"/>
                <a:cs typeface="Tw Cen MT"/>
              </a:rPr>
              <a:t>rankings</a:t>
            </a:r>
            <a:r>
              <a:rPr sz="1600" spc="-20" dirty="0">
                <a:solidFill>
                  <a:srgbClr val="172751"/>
                </a:solidFill>
                <a:latin typeface="Tw Cen MT"/>
                <a:cs typeface="Tw Cen MT"/>
              </a:rPr>
              <a:t> </a:t>
            </a:r>
            <a:r>
              <a:rPr sz="1600" spc="-25" dirty="0">
                <a:solidFill>
                  <a:srgbClr val="172751"/>
                </a:solidFill>
                <a:latin typeface="Tw Cen MT"/>
                <a:cs typeface="Tw Cen MT"/>
              </a:rPr>
              <a:t>for </a:t>
            </a:r>
            <a:r>
              <a:rPr sz="1600" u="sng" dirty="0">
                <a:solidFill>
                  <a:srgbClr val="172751"/>
                </a:solidFill>
                <a:uFill>
                  <a:solidFill>
                    <a:srgbClr val="172751"/>
                  </a:solidFill>
                </a:uFill>
                <a:latin typeface="Tw Cen MT"/>
                <a:cs typeface="Tw Cen MT"/>
              </a:rPr>
              <a:t>health</a:t>
            </a:r>
            <a:r>
              <a:rPr sz="1600" u="sng" spc="-30" dirty="0">
                <a:solidFill>
                  <a:srgbClr val="172751"/>
                </a:solidFill>
                <a:uFill>
                  <a:solidFill>
                    <a:srgbClr val="172751"/>
                  </a:solidFill>
                </a:uFill>
                <a:latin typeface="Tw Cen MT"/>
                <a:cs typeface="Tw Cen MT"/>
              </a:rPr>
              <a:t> </a:t>
            </a:r>
            <a:r>
              <a:rPr sz="1600" u="sng" dirty="0">
                <a:solidFill>
                  <a:srgbClr val="172751"/>
                </a:solidFill>
                <a:uFill>
                  <a:solidFill>
                    <a:srgbClr val="172751"/>
                  </a:solidFill>
                </a:uFill>
                <a:latin typeface="Tw Cen MT"/>
                <a:cs typeface="Tw Cen MT"/>
              </a:rPr>
              <a:t>outcomes</a:t>
            </a:r>
            <a:r>
              <a:rPr sz="1600" u="sng" spc="-35" dirty="0">
                <a:solidFill>
                  <a:srgbClr val="172751"/>
                </a:solidFill>
                <a:uFill>
                  <a:solidFill>
                    <a:srgbClr val="172751"/>
                  </a:solidFill>
                </a:uFill>
                <a:latin typeface="Tw Cen MT"/>
                <a:cs typeface="Tw Cen MT"/>
              </a:rPr>
              <a:t> </a:t>
            </a:r>
            <a:r>
              <a:rPr sz="1600" dirty="0">
                <a:solidFill>
                  <a:srgbClr val="172751"/>
                </a:solidFill>
                <a:latin typeface="Tw Cen MT"/>
                <a:cs typeface="Tw Cen MT"/>
              </a:rPr>
              <a:t>in</a:t>
            </a:r>
            <a:r>
              <a:rPr sz="1600" spc="-35" dirty="0">
                <a:solidFill>
                  <a:srgbClr val="172751"/>
                </a:solidFill>
                <a:latin typeface="Tw Cen MT"/>
                <a:cs typeface="Tw Cen MT"/>
              </a:rPr>
              <a:t> </a:t>
            </a:r>
            <a:r>
              <a:rPr sz="1600" spc="-20" dirty="0">
                <a:solidFill>
                  <a:srgbClr val="172751"/>
                </a:solidFill>
                <a:latin typeface="Tw Cen MT"/>
                <a:cs typeface="Tw Cen MT"/>
              </a:rPr>
              <a:t>202</a:t>
            </a:r>
            <a:r>
              <a:rPr lang="en-US" sz="1600" spc="-20" dirty="0">
                <a:solidFill>
                  <a:srgbClr val="172751"/>
                </a:solidFill>
                <a:latin typeface="Tw Cen MT"/>
                <a:cs typeface="Tw Cen MT"/>
              </a:rPr>
              <a:t>4</a:t>
            </a:r>
            <a:r>
              <a:rPr sz="1600" spc="-20" dirty="0">
                <a:solidFill>
                  <a:srgbClr val="172751"/>
                </a:solidFill>
                <a:latin typeface="Tw Cen MT"/>
                <a:cs typeface="Tw Cen MT"/>
              </a:rPr>
              <a:t> </a:t>
            </a:r>
            <a:r>
              <a:rPr sz="1600" dirty="0">
                <a:solidFill>
                  <a:srgbClr val="172751"/>
                </a:solidFill>
                <a:latin typeface="Tw Cen MT"/>
                <a:cs typeface="Tw Cen MT"/>
              </a:rPr>
              <a:t>(the</a:t>
            </a:r>
            <a:r>
              <a:rPr sz="1600" spc="-35" dirty="0">
                <a:solidFill>
                  <a:srgbClr val="172751"/>
                </a:solidFill>
                <a:latin typeface="Tw Cen MT"/>
                <a:cs typeface="Tw Cen MT"/>
              </a:rPr>
              <a:t> </a:t>
            </a:r>
            <a:r>
              <a:rPr sz="1600" spc="-10" dirty="0">
                <a:solidFill>
                  <a:srgbClr val="172751"/>
                </a:solidFill>
                <a:latin typeface="Tw Cen MT"/>
                <a:cs typeface="Tw Cen MT"/>
              </a:rPr>
              <a:t>lower</a:t>
            </a:r>
            <a:r>
              <a:rPr sz="1600" spc="-40" dirty="0">
                <a:solidFill>
                  <a:srgbClr val="172751"/>
                </a:solidFill>
                <a:latin typeface="Tw Cen MT"/>
                <a:cs typeface="Tw Cen MT"/>
              </a:rPr>
              <a:t> </a:t>
            </a:r>
            <a:r>
              <a:rPr sz="1600" dirty="0">
                <a:solidFill>
                  <a:srgbClr val="172751"/>
                </a:solidFill>
                <a:latin typeface="Tw Cen MT"/>
                <a:cs typeface="Tw Cen MT"/>
              </a:rPr>
              <a:t>the</a:t>
            </a:r>
            <a:r>
              <a:rPr sz="1600" spc="-35" dirty="0">
                <a:solidFill>
                  <a:srgbClr val="172751"/>
                </a:solidFill>
                <a:latin typeface="Tw Cen MT"/>
                <a:cs typeface="Tw Cen MT"/>
              </a:rPr>
              <a:t> </a:t>
            </a:r>
            <a:r>
              <a:rPr sz="1600" spc="-10" dirty="0">
                <a:solidFill>
                  <a:srgbClr val="172751"/>
                </a:solidFill>
                <a:latin typeface="Tw Cen MT"/>
                <a:cs typeface="Tw Cen MT"/>
              </a:rPr>
              <a:t>better).</a:t>
            </a:r>
            <a:endParaRPr lang="en-US" sz="1600" spc="-10" dirty="0">
              <a:solidFill>
                <a:srgbClr val="172751"/>
              </a:solidFill>
              <a:latin typeface="Tw Cen MT"/>
              <a:cs typeface="Tw Cen MT"/>
            </a:endParaRPr>
          </a:p>
          <a:p>
            <a:pPr marL="12700" marR="5080">
              <a:spcBef>
                <a:spcPts val="95"/>
              </a:spcBef>
            </a:pPr>
            <a:endParaRPr lang="en-US" sz="1600" spc="-10" dirty="0">
              <a:solidFill>
                <a:srgbClr val="172751"/>
              </a:solidFill>
              <a:latin typeface="Tw Cen MT"/>
              <a:cs typeface="Tw Cen MT"/>
            </a:endParaRPr>
          </a:p>
          <a:p>
            <a:pPr marL="12700" marR="5080">
              <a:spcBef>
                <a:spcPts val="95"/>
              </a:spcBef>
            </a:pPr>
            <a:r>
              <a:rPr lang="en-US" sz="1600" spc="-10" dirty="0">
                <a:solidFill>
                  <a:srgbClr val="172751"/>
                </a:solidFill>
                <a:latin typeface="Tw Cen MT"/>
                <a:cs typeface="Tw Cen MT"/>
              </a:rPr>
              <a:t>Health outcomes tell us how long people live on average within a community, and how much physical and mental health people experience in a community where they live. </a:t>
            </a:r>
          </a:p>
          <a:p>
            <a:pPr marL="12700" marR="5080">
              <a:spcBef>
                <a:spcPts val="95"/>
              </a:spcBef>
            </a:pPr>
            <a:endParaRPr lang="en-US" sz="1600" spc="-10" dirty="0">
              <a:solidFill>
                <a:srgbClr val="172751"/>
              </a:solidFill>
              <a:latin typeface="Tw Cen MT"/>
              <a:cs typeface="Tw Cen MT"/>
            </a:endParaRPr>
          </a:p>
          <a:p>
            <a:pPr marL="12700" marR="5080">
              <a:spcBef>
                <a:spcPts val="95"/>
              </a:spcBef>
            </a:pPr>
            <a:r>
              <a:rPr lang="en-US" sz="1600" spc="-10" dirty="0">
                <a:solidFill>
                  <a:srgbClr val="172751"/>
                </a:solidFill>
                <a:latin typeface="Tw Cen MT"/>
                <a:cs typeface="Tw Cen MT"/>
              </a:rPr>
              <a:t>Beckham County ranks 40</a:t>
            </a:r>
            <a:r>
              <a:rPr lang="en-US" sz="1600" spc="-10" baseline="30000" dirty="0">
                <a:solidFill>
                  <a:srgbClr val="172751"/>
                </a:solidFill>
                <a:latin typeface="Tw Cen MT"/>
                <a:cs typeface="Tw Cen MT"/>
              </a:rPr>
              <a:t>th</a:t>
            </a:r>
            <a:r>
              <a:rPr lang="en-US" sz="1600" spc="-10" dirty="0">
                <a:solidFill>
                  <a:srgbClr val="172751"/>
                </a:solidFill>
                <a:latin typeface="Tw Cen MT"/>
                <a:cs typeface="Tw Cen MT"/>
              </a:rPr>
              <a:t> out of the 77 counties in Oklahoma for Health Outcomes. </a:t>
            </a:r>
            <a:endParaRPr sz="1600" dirty="0">
              <a:latin typeface="Tw Cen MT"/>
              <a:cs typeface="Tw Cen MT"/>
            </a:endParaRPr>
          </a:p>
        </p:txBody>
      </p:sp>
      <p:sp>
        <p:nvSpPr>
          <p:cNvPr id="10" name="Star: 5 Points 9">
            <a:extLst>
              <a:ext uri="{FF2B5EF4-FFF2-40B4-BE49-F238E27FC236}">
                <a16:creationId xmlns:a16="http://schemas.microsoft.com/office/drawing/2014/main" id="{9E6A9D46-3CB2-AAC4-BF6D-6B7C88C93985}"/>
              </a:ext>
            </a:extLst>
          </p:cNvPr>
          <p:cNvSpPr/>
          <p:nvPr/>
        </p:nvSpPr>
        <p:spPr>
          <a:xfrm>
            <a:off x="7305675" y="3486149"/>
            <a:ext cx="219075" cy="238125"/>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34">
            <a:extLst>
              <a:ext uri="{FF2B5EF4-FFF2-40B4-BE49-F238E27FC236}">
                <a16:creationId xmlns:a16="http://schemas.microsoft.com/office/drawing/2014/main" id="{C3B39662-5D8C-A19B-B1B2-249820C02133}"/>
              </a:ext>
            </a:extLst>
          </p:cNvPr>
          <p:cNvSpPr txBox="1"/>
          <p:nvPr/>
        </p:nvSpPr>
        <p:spPr>
          <a:xfrm>
            <a:off x="154938" y="6657840"/>
            <a:ext cx="4888401" cy="159595"/>
          </a:xfrm>
          <a:prstGeom prst="rect">
            <a:avLst/>
          </a:prstGeom>
        </p:spPr>
        <p:txBody>
          <a:bodyPr vert="horz" wrap="square" lIns="0" tIns="0" rIns="0" bIns="0" rtlCol="0">
            <a:spAutoFit/>
          </a:bodyPr>
          <a:lstStyle/>
          <a:p>
            <a:pPr marL="12700">
              <a:lnSpc>
                <a:spcPts val="1265"/>
              </a:lnSpc>
            </a:pPr>
            <a:r>
              <a:rPr lang="en-US" sz="1050" dirty="0">
                <a:latin typeface="Tw Cen MT"/>
                <a:cs typeface="Tw Cen MT"/>
              </a:rPr>
              <a:t>Source: </a:t>
            </a:r>
            <a:r>
              <a:rPr sz="1050" dirty="0">
                <a:latin typeface="Tw Cen MT"/>
                <a:cs typeface="Tw Cen MT"/>
              </a:rPr>
              <a:t>County</a:t>
            </a:r>
            <a:r>
              <a:rPr sz="1050" spc="-30" dirty="0">
                <a:latin typeface="Tw Cen MT"/>
                <a:cs typeface="Tw Cen MT"/>
              </a:rPr>
              <a:t> </a:t>
            </a:r>
            <a:r>
              <a:rPr sz="1050" dirty="0">
                <a:latin typeface="Tw Cen MT"/>
                <a:cs typeface="Tw Cen MT"/>
              </a:rPr>
              <a:t>Health</a:t>
            </a:r>
            <a:r>
              <a:rPr sz="1050" spc="-35" dirty="0">
                <a:latin typeface="Tw Cen MT"/>
                <a:cs typeface="Tw Cen MT"/>
              </a:rPr>
              <a:t> </a:t>
            </a:r>
            <a:r>
              <a:rPr sz="1050" dirty="0">
                <a:latin typeface="Tw Cen MT"/>
                <a:cs typeface="Tw Cen MT"/>
              </a:rPr>
              <a:t>Rankings,</a:t>
            </a:r>
            <a:r>
              <a:rPr sz="1050" spc="-25" dirty="0">
                <a:latin typeface="Tw Cen MT"/>
                <a:cs typeface="Tw Cen MT"/>
              </a:rPr>
              <a:t> </a:t>
            </a:r>
            <a:r>
              <a:rPr sz="1050" dirty="0">
                <a:latin typeface="Tw Cen MT"/>
                <a:cs typeface="Tw Cen MT"/>
              </a:rPr>
              <a:t>University</a:t>
            </a:r>
            <a:r>
              <a:rPr sz="1050" spc="-20" dirty="0">
                <a:latin typeface="Tw Cen MT"/>
                <a:cs typeface="Tw Cen MT"/>
              </a:rPr>
              <a:t> </a:t>
            </a:r>
            <a:r>
              <a:rPr sz="1050" dirty="0">
                <a:latin typeface="Tw Cen MT"/>
                <a:cs typeface="Tw Cen MT"/>
              </a:rPr>
              <a:t>of</a:t>
            </a:r>
            <a:r>
              <a:rPr sz="1050" spc="-30" dirty="0">
                <a:latin typeface="Tw Cen MT"/>
                <a:cs typeface="Tw Cen MT"/>
              </a:rPr>
              <a:t> </a:t>
            </a:r>
            <a:r>
              <a:rPr sz="1050" dirty="0">
                <a:latin typeface="Tw Cen MT"/>
                <a:cs typeface="Tw Cen MT"/>
              </a:rPr>
              <a:t>Wisconsin</a:t>
            </a:r>
            <a:r>
              <a:rPr sz="1050" spc="-55" dirty="0">
                <a:latin typeface="Tw Cen MT"/>
                <a:cs typeface="Tw Cen MT"/>
              </a:rPr>
              <a:t> </a:t>
            </a:r>
            <a:r>
              <a:rPr sz="1050" dirty="0">
                <a:latin typeface="Tw Cen MT"/>
                <a:cs typeface="Tw Cen MT"/>
              </a:rPr>
              <a:t>Population</a:t>
            </a:r>
            <a:r>
              <a:rPr sz="1050" spc="-30" dirty="0">
                <a:latin typeface="Tw Cen MT"/>
                <a:cs typeface="Tw Cen MT"/>
              </a:rPr>
              <a:t> </a:t>
            </a:r>
            <a:r>
              <a:rPr sz="1050" dirty="0">
                <a:latin typeface="Tw Cen MT"/>
                <a:cs typeface="Tw Cen MT"/>
              </a:rPr>
              <a:t>Health</a:t>
            </a:r>
            <a:r>
              <a:rPr sz="1050" spc="-30" dirty="0">
                <a:latin typeface="Tw Cen MT"/>
                <a:cs typeface="Tw Cen MT"/>
              </a:rPr>
              <a:t> </a:t>
            </a:r>
            <a:r>
              <a:rPr sz="1050" spc="-10" dirty="0">
                <a:latin typeface="Tw Cen MT"/>
                <a:cs typeface="Tw Cen MT"/>
              </a:rPr>
              <a:t>Institute</a:t>
            </a:r>
            <a:endParaRPr sz="1050" dirty="0">
              <a:latin typeface="Tw Cen MT"/>
              <a:cs typeface="Tw Cen MT"/>
            </a:endParaRPr>
          </a:p>
        </p:txBody>
      </p:sp>
    </p:spTree>
    <p:extLst>
      <p:ext uri="{BB962C8B-B14F-4D97-AF65-F5344CB8AC3E}">
        <p14:creationId xmlns:p14="http://schemas.microsoft.com/office/powerpoint/2010/main" val="87831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B448-E11D-8B7E-49E9-27E2773FED7D}"/>
              </a:ext>
            </a:extLst>
          </p:cNvPr>
          <p:cNvSpPr>
            <a:spLocks noGrp="1"/>
          </p:cNvSpPr>
          <p:nvPr>
            <p:ph type="title"/>
          </p:nvPr>
        </p:nvSpPr>
        <p:spPr/>
        <p:txBody>
          <a:bodyPr/>
          <a:lstStyle/>
          <a:p>
            <a:r>
              <a:rPr lang="en-US" dirty="0"/>
              <a:t>County health rankings – health factors</a:t>
            </a:r>
          </a:p>
        </p:txBody>
      </p:sp>
      <p:sp>
        <p:nvSpPr>
          <p:cNvPr id="3" name="Footer Placeholder 2">
            <a:extLst>
              <a:ext uri="{FF2B5EF4-FFF2-40B4-BE49-F238E27FC236}">
                <a16:creationId xmlns:a16="http://schemas.microsoft.com/office/drawing/2014/main" id="{80D51088-69DE-D17D-BF6B-6CAAE4528DAD}"/>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6771F318-21CD-844E-220B-BC3E7AD9251F}"/>
              </a:ext>
            </a:extLst>
          </p:cNvPr>
          <p:cNvSpPr>
            <a:spLocks noGrp="1"/>
          </p:cNvSpPr>
          <p:nvPr>
            <p:ph type="sldNum" sz="quarter" idx="4"/>
          </p:nvPr>
        </p:nvSpPr>
        <p:spPr/>
        <p:txBody>
          <a:bodyPr/>
          <a:lstStyle/>
          <a:p>
            <a:fld id="{18CF7050-A8E5-428C-81D9-F84418705036}" type="slidenum">
              <a:rPr lang="en-US" smtClean="0"/>
              <a:pPr/>
              <a:t>19</a:t>
            </a:fld>
            <a:endParaRPr lang="en-US" dirty="0"/>
          </a:p>
        </p:txBody>
      </p:sp>
      <p:pic>
        <p:nvPicPr>
          <p:cNvPr id="6" name="Picture 5" descr="A map of the state of oklahoma&#10;&#10;AI-generated content may be incorrect.">
            <a:extLst>
              <a:ext uri="{FF2B5EF4-FFF2-40B4-BE49-F238E27FC236}">
                <a16:creationId xmlns:a16="http://schemas.microsoft.com/office/drawing/2014/main" id="{D4BD87B0-43BA-9814-3C13-26D66F355DFE}"/>
              </a:ext>
            </a:extLst>
          </p:cNvPr>
          <p:cNvPicPr>
            <a:picLocks noChangeAspect="1"/>
          </p:cNvPicPr>
          <p:nvPr/>
        </p:nvPicPr>
        <p:blipFill rotWithShape="1">
          <a:blip r:embed="rId2">
            <a:extLst>
              <a:ext uri="{28A0092B-C50C-407E-A947-70E740481C1C}">
                <a14:useLocalDpi xmlns:a14="http://schemas.microsoft.com/office/drawing/2010/main" val="0"/>
              </a:ext>
            </a:extLst>
          </a:blip>
          <a:srcRect l="1567" b="9132"/>
          <a:stretch/>
        </p:blipFill>
        <p:spPr>
          <a:xfrm>
            <a:off x="4888212" y="1133856"/>
            <a:ext cx="7154539" cy="4590288"/>
          </a:xfrm>
          <a:prstGeom prst="rect">
            <a:avLst/>
          </a:prstGeom>
        </p:spPr>
      </p:pic>
      <p:sp>
        <p:nvSpPr>
          <p:cNvPr id="5" name="object 8">
            <a:extLst>
              <a:ext uri="{FF2B5EF4-FFF2-40B4-BE49-F238E27FC236}">
                <a16:creationId xmlns:a16="http://schemas.microsoft.com/office/drawing/2014/main" id="{79950B94-D95F-6A01-DA74-A2EE314059D0}"/>
              </a:ext>
            </a:extLst>
          </p:cNvPr>
          <p:cNvSpPr txBox="1"/>
          <p:nvPr/>
        </p:nvSpPr>
        <p:spPr>
          <a:xfrm>
            <a:off x="689655" y="1224775"/>
            <a:ext cx="3977595" cy="3030958"/>
          </a:xfrm>
          <a:prstGeom prst="rect">
            <a:avLst/>
          </a:prstGeom>
        </p:spPr>
        <p:txBody>
          <a:bodyPr vert="horz" wrap="square" lIns="0" tIns="12065" rIns="0" bIns="0" rtlCol="0">
            <a:spAutoFit/>
          </a:bodyPr>
          <a:lstStyle/>
          <a:p>
            <a:pPr marL="12700" marR="5080">
              <a:spcBef>
                <a:spcPts val="95"/>
              </a:spcBef>
            </a:pPr>
            <a:r>
              <a:rPr sz="1600" dirty="0">
                <a:solidFill>
                  <a:srgbClr val="172751"/>
                </a:solidFill>
                <a:latin typeface="Tw Cen MT"/>
                <a:cs typeface="Tw Cen MT"/>
              </a:rPr>
              <a:t>This</a:t>
            </a:r>
            <a:r>
              <a:rPr sz="1600" spc="-10" dirty="0">
                <a:solidFill>
                  <a:srgbClr val="172751"/>
                </a:solidFill>
                <a:latin typeface="Tw Cen MT"/>
                <a:cs typeface="Tw Cen MT"/>
              </a:rPr>
              <a:t> </a:t>
            </a:r>
            <a:r>
              <a:rPr sz="1600" i="1" dirty="0">
                <a:solidFill>
                  <a:srgbClr val="172751"/>
                </a:solidFill>
                <a:latin typeface="Tw Cen MT"/>
                <a:cs typeface="Tw Cen MT"/>
              </a:rPr>
              <a:t>heat</a:t>
            </a:r>
            <a:r>
              <a:rPr sz="1600" i="1" spc="-20" dirty="0">
                <a:solidFill>
                  <a:srgbClr val="172751"/>
                </a:solidFill>
                <a:latin typeface="Tw Cen MT"/>
                <a:cs typeface="Tw Cen MT"/>
              </a:rPr>
              <a:t> </a:t>
            </a:r>
            <a:r>
              <a:rPr sz="1600" i="1" dirty="0">
                <a:solidFill>
                  <a:srgbClr val="172751"/>
                </a:solidFill>
                <a:latin typeface="Tw Cen MT"/>
                <a:cs typeface="Tw Cen MT"/>
              </a:rPr>
              <a:t>map</a:t>
            </a:r>
            <a:r>
              <a:rPr sz="1600" i="1" spc="-25" dirty="0">
                <a:solidFill>
                  <a:srgbClr val="172751"/>
                </a:solidFill>
                <a:latin typeface="Tw Cen MT"/>
                <a:cs typeface="Tw Cen MT"/>
              </a:rPr>
              <a:t> </a:t>
            </a:r>
            <a:r>
              <a:rPr sz="1600" spc="-20" dirty="0">
                <a:solidFill>
                  <a:srgbClr val="172751"/>
                </a:solidFill>
                <a:latin typeface="Tw Cen MT"/>
                <a:cs typeface="Tw Cen MT"/>
              </a:rPr>
              <a:t>shows </a:t>
            </a:r>
            <a:r>
              <a:rPr sz="1600" dirty="0">
                <a:solidFill>
                  <a:srgbClr val="172751"/>
                </a:solidFill>
                <a:latin typeface="Tw Cen MT"/>
                <a:cs typeface="Tw Cen MT"/>
              </a:rPr>
              <a:t>county</a:t>
            </a:r>
            <a:r>
              <a:rPr sz="1600" spc="-65" dirty="0">
                <a:solidFill>
                  <a:srgbClr val="172751"/>
                </a:solidFill>
                <a:latin typeface="Tw Cen MT"/>
                <a:cs typeface="Tw Cen MT"/>
              </a:rPr>
              <a:t> </a:t>
            </a:r>
            <a:r>
              <a:rPr sz="1600" dirty="0">
                <a:solidFill>
                  <a:srgbClr val="172751"/>
                </a:solidFill>
                <a:latin typeface="Tw Cen MT"/>
                <a:cs typeface="Tw Cen MT"/>
              </a:rPr>
              <a:t>health</a:t>
            </a:r>
            <a:r>
              <a:rPr sz="1600" spc="-55" dirty="0">
                <a:solidFill>
                  <a:srgbClr val="172751"/>
                </a:solidFill>
                <a:latin typeface="Tw Cen MT"/>
                <a:cs typeface="Tw Cen MT"/>
              </a:rPr>
              <a:t> </a:t>
            </a:r>
            <a:r>
              <a:rPr sz="1600" dirty="0">
                <a:solidFill>
                  <a:srgbClr val="172751"/>
                </a:solidFill>
                <a:latin typeface="Tw Cen MT"/>
                <a:cs typeface="Tw Cen MT"/>
              </a:rPr>
              <a:t>rankings</a:t>
            </a:r>
            <a:r>
              <a:rPr sz="1600" spc="-20" dirty="0">
                <a:solidFill>
                  <a:srgbClr val="172751"/>
                </a:solidFill>
                <a:latin typeface="Tw Cen MT"/>
                <a:cs typeface="Tw Cen MT"/>
              </a:rPr>
              <a:t> </a:t>
            </a:r>
            <a:r>
              <a:rPr sz="1600" spc="-25" dirty="0">
                <a:solidFill>
                  <a:srgbClr val="172751"/>
                </a:solidFill>
                <a:latin typeface="Tw Cen MT"/>
                <a:cs typeface="Tw Cen MT"/>
              </a:rPr>
              <a:t>for </a:t>
            </a:r>
            <a:r>
              <a:rPr sz="1600" u="sng" dirty="0">
                <a:solidFill>
                  <a:srgbClr val="172751"/>
                </a:solidFill>
                <a:uFill>
                  <a:solidFill>
                    <a:srgbClr val="172751"/>
                  </a:solidFill>
                </a:uFill>
                <a:latin typeface="Tw Cen MT"/>
                <a:cs typeface="Tw Cen MT"/>
              </a:rPr>
              <a:t>health</a:t>
            </a:r>
            <a:r>
              <a:rPr sz="1600" u="sng" spc="-30" dirty="0">
                <a:solidFill>
                  <a:srgbClr val="172751"/>
                </a:solidFill>
                <a:uFill>
                  <a:solidFill>
                    <a:srgbClr val="172751"/>
                  </a:solidFill>
                </a:uFill>
                <a:latin typeface="Tw Cen MT"/>
                <a:cs typeface="Tw Cen MT"/>
              </a:rPr>
              <a:t> </a:t>
            </a:r>
            <a:r>
              <a:rPr lang="en-US" sz="1600" u="sng" spc="-30" dirty="0">
                <a:solidFill>
                  <a:srgbClr val="172751"/>
                </a:solidFill>
                <a:uFill>
                  <a:solidFill>
                    <a:srgbClr val="172751"/>
                  </a:solidFill>
                </a:uFill>
                <a:latin typeface="Tw Cen MT"/>
                <a:cs typeface="Tw Cen MT"/>
              </a:rPr>
              <a:t>factors</a:t>
            </a:r>
            <a:r>
              <a:rPr sz="1600" u="sng" spc="-35" dirty="0">
                <a:solidFill>
                  <a:srgbClr val="172751"/>
                </a:solidFill>
                <a:uFill>
                  <a:solidFill>
                    <a:srgbClr val="172751"/>
                  </a:solidFill>
                </a:uFill>
                <a:latin typeface="Tw Cen MT"/>
                <a:cs typeface="Tw Cen MT"/>
              </a:rPr>
              <a:t> </a:t>
            </a:r>
            <a:r>
              <a:rPr sz="1600" dirty="0">
                <a:solidFill>
                  <a:srgbClr val="172751"/>
                </a:solidFill>
                <a:latin typeface="Tw Cen MT"/>
                <a:cs typeface="Tw Cen MT"/>
              </a:rPr>
              <a:t>in</a:t>
            </a:r>
            <a:r>
              <a:rPr sz="1600" spc="-35" dirty="0">
                <a:solidFill>
                  <a:srgbClr val="172751"/>
                </a:solidFill>
                <a:latin typeface="Tw Cen MT"/>
                <a:cs typeface="Tw Cen MT"/>
              </a:rPr>
              <a:t> </a:t>
            </a:r>
            <a:r>
              <a:rPr sz="1600" spc="-20" dirty="0">
                <a:solidFill>
                  <a:srgbClr val="172751"/>
                </a:solidFill>
                <a:latin typeface="Tw Cen MT"/>
                <a:cs typeface="Tw Cen MT"/>
              </a:rPr>
              <a:t>202</a:t>
            </a:r>
            <a:r>
              <a:rPr lang="en-US" sz="1600" spc="-20" dirty="0">
                <a:solidFill>
                  <a:srgbClr val="172751"/>
                </a:solidFill>
                <a:latin typeface="Tw Cen MT"/>
                <a:cs typeface="Tw Cen MT"/>
              </a:rPr>
              <a:t>4</a:t>
            </a:r>
            <a:r>
              <a:rPr sz="1600" spc="-20" dirty="0">
                <a:solidFill>
                  <a:srgbClr val="172751"/>
                </a:solidFill>
                <a:latin typeface="Tw Cen MT"/>
                <a:cs typeface="Tw Cen MT"/>
              </a:rPr>
              <a:t> </a:t>
            </a:r>
            <a:r>
              <a:rPr sz="1600" dirty="0">
                <a:solidFill>
                  <a:srgbClr val="172751"/>
                </a:solidFill>
                <a:latin typeface="Tw Cen MT"/>
                <a:cs typeface="Tw Cen MT"/>
              </a:rPr>
              <a:t>(the</a:t>
            </a:r>
            <a:r>
              <a:rPr sz="1600" spc="-35" dirty="0">
                <a:solidFill>
                  <a:srgbClr val="172751"/>
                </a:solidFill>
                <a:latin typeface="Tw Cen MT"/>
                <a:cs typeface="Tw Cen MT"/>
              </a:rPr>
              <a:t> </a:t>
            </a:r>
            <a:r>
              <a:rPr sz="1600" spc="-10" dirty="0">
                <a:solidFill>
                  <a:srgbClr val="172751"/>
                </a:solidFill>
                <a:latin typeface="Tw Cen MT"/>
                <a:cs typeface="Tw Cen MT"/>
              </a:rPr>
              <a:t>lower</a:t>
            </a:r>
            <a:r>
              <a:rPr sz="1600" spc="-40" dirty="0">
                <a:solidFill>
                  <a:srgbClr val="172751"/>
                </a:solidFill>
                <a:latin typeface="Tw Cen MT"/>
                <a:cs typeface="Tw Cen MT"/>
              </a:rPr>
              <a:t> </a:t>
            </a:r>
            <a:r>
              <a:rPr sz="1600" dirty="0">
                <a:solidFill>
                  <a:srgbClr val="172751"/>
                </a:solidFill>
                <a:latin typeface="Tw Cen MT"/>
                <a:cs typeface="Tw Cen MT"/>
              </a:rPr>
              <a:t>the</a:t>
            </a:r>
            <a:r>
              <a:rPr sz="1600" spc="-35" dirty="0">
                <a:solidFill>
                  <a:srgbClr val="172751"/>
                </a:solidFill>
                <a:latin typeface="Tw Cen MT"/>
                <a:cs typeface="Tw Cen MT"/>
              </a:rPr>
              <a:t> </a:t>
            </a:r>
            <a:r>
              <a:rPr sz="1600" spc="-10" dirty="0">
                <a:solidFill>
                  <a:srgbClr val="172751"/>
                </a:solidFill>
                <a:latin typeface="Tw Cen MT"/>
                <a:cs typeface="Tw Cen MT"/>
              </a:rPr>
              <a:t>better).</a:t>
            </a:r>
            <a:endParaRPr lang="en-US" sz="1600" spc="-10" dirty="0">
              <a:solidFill>
                <a:srgbClr val="172751"/>
              </a:solidFill>
              <a:latin typeface="Tw Cen MT"/>
              <a:cs typeface="Tw Cen MT"/>
            </a:endParaRPr>
          </a:p>
          <a:p>
            <a:pPr marL="12700" marR="5080">
              <a:spcBef>
                <a:spcPts val="95"/>
              </a:spcBef>
            </a:pPr>
            <a:endParaRPr lang="en-US" sz="1600" spc="-10" dirty="0">
              <a:solidFill>
                <a:srgbClr val="172751"/>
              </a:solidFill>
              <a:latin typeface="Tw Cen MT"/>
              <a:cs typeface="Tw Cen MT"/>
            </a:endParaRPr>
          </a:p>
          <a:p>
            <a:pPr marL="12700" marR="5080">
              <a:spcBef>
                <a:spcPts val="95"/>
              </a:spcBef>
            </a:pPr>
            <a:r>
              <a:rPr lang="en-US" sz="1600" spc="-10" dirty="0">
                <a:solidFill>
                  <a:srgbClr val="172751"/>
                </a:solidFill>
                <a:latin typeface="Tw Cen MT"/>
                <a:cs typeface="Tw Cen MT"/>
              </a:rPr>
              <a:t>Health factors represent the things that influence how well and how long we live. These are things that we can improve to live a longer and healthier lives, and indicators of the future health of a community. </a:t>
            </a:r>
          </a:p>
          <a:p>
            <a:pPr marL="12700" marR="5080">
              <a:spcBef>
                <a:spcPts val="95"/>
              </a:spcBef>
            </a:pPr>
            <a:endParaRPr lang="en-US" sz="1600" spc="-10" dirty="0">
              <a:solidFill>
                <a:srgbClr val="172751"/>
              </a:solidFill>
              <a:latin typeface="Tw Cen MT"/>
              <a:cs typeface="Tw Cen MT"/>
            </a:endParaRPr>
          </a:p>
          <a:p>
            <a:pPr marL="12700" marR="5080">
              <a:spcBef>
                <a:spcPts val="95"/>
              </a:spcBef>
            </a:pPr>
            <a:r>
              <a:rPr lang="en-US" sz="1600" spc="-10" dirty="0">
                <a:solidFill>
                  <a:srgbClr val="172751"/>
                </a:solidFill>
                <a:latin typeface="Tw Cen MT"/>
                <a:cs typeface="Tw Cen MT"/>
              </a:rPr>
              <a:t>Beckham County ranks 32</a:t>
            </a:r>
            <a:r>
              <a:rPr lang="en-US" sz="1600" spc="-10" baseline="30000" dirty="0">
                <a:solidFill>
                  <a:srgbClr val="172751"/>
                </a:solidFill>
                <a:latin typeface="Tw Cen MT"/>
                <a:cs typeface="Tw Cen MT"/>
              </a:rPr>
              <a:t>nd</a:t>
            </a:r>
            <a:r>
              <a:rPr lang="en-US" sz="1600" spc="-10" dirty="0">
                <a:solidFill>
                  <a:srgbClr val="172751"/>
                </a:solidFill>
                <a:latin typeface="Tw Cen MT"/>
                <a:cs typeface="Tw Cen MT"/>
              </a:rPr>
              <a:t> out of the 77 counties in Oklahoma for Health Factors. </a:t>
            </a:r>
            <a:endParaRPr lang="en-US" sz="1600" dirty="0">
              <a:latin typeface="Tw Cen MT"/>
              <a:cs typeface="Tw Cen MT"/>
            </a:endParaRPr>
          </a:p>
          <a:p>
            <a:pPr marL="12700" marR="5080">
              <a:spcBef>
                <a:spcPts val="95"/>
              </a:spcBef>
            </a:pPr>
            <a:endParaRPr sz="1600" dirty="0">
              <a:latin typeface="Tw Cen MT"/>
              <a:cs typeface="Tw Cen MT"/>
            </a:endParaRPr>
          </a:p>
        </p:txBody>
      </p:sp>
      <p:sp>
        <p:nvSpPr>
          <p:cNvPr id="7" name="Star: 5 Points 6">
            <a:extLst>
              <a:ext uri="{FF2B5EF4-FFF2-40B4-BE49-F238E27FC236}">
                <a16:creationId xmlns:a16="http://schemas.microsoft.com/office/drawing/2014/main" id="{A392CC21-1E19-ED8A-2A88-25EA55444B63}"/>
              </a:ext>
            </a:extLst>
          </p:cNvPr>
          <p:cNvSpPr/>
          <p:nvPr/>
        </p:nvSpPr>
        <p:spPr>
          <a:xfrm>
            <a:off x="7562850" y="3486150"/>
            <a:ext cx="219075" cy="238125"/>
          </a:xfrm>
          <a:prstGeom prst="star5">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34">
            <a:extLst>
              <a:ext uri="{FF2B5EF4-FFF2-40B4-BE49-F238E27FC236}">
                <a16:creationId xmlns:a16="http://schemas.microsoft.com/office/drawing/2014/main" id="{FFF24034-1847-59A7-D676-F2838B874A4A}"/>
              </a:ext>
            </a:extLst>
          </p:cNvPr>
          <p:cNvSpPr txBox="1"/>
          <p:nvPr/>
        </p:nvSpPr>
        <p:spPr>
          <a:xfrm>
            <a:off x="154938" y="6657840"/>
            <a:ext cx="4888401" cy="159595"/>
          </a:xfrm>
          <a:prstGeom prst="rect">
            <a:avLst/>
          </a:prstGeom>
        </p:spPr>
        <p:txBody>
          <a:bodyPr vert="horz" wrap="square" lIns="0" tIns="0" rIns="0" bIns="0" rtlCol="0">
            <a:spAutoFit/>
          </a:bodyPr>
          <a:lstStyle/>
          <a:p>
            <a:pPr marL="12700">
              <a:lnSpc>
                <a:spcPts val="1265"/>
              </a:lnSpc>
            </a:pPr>
            <a:r>
              <a:rPr lang="en-US" sz="1050" dirty="0">
                <a:latin typeface="Tw Cen MT"/>
                <a:cs typeface="Tw Cen MT"/>
              </a:rPr>
              <a:t>Source: </a:t>
            </a:r>
            <a:r>
              <a:rPr sz="1050" dirty="0">
                <a:latin typeface="Tw Cen MT"/>
                <a:cs typeface="Tw Cen MT"/>
              </a:rPr>
              <a:t>County</a:t>
            </a:r>
            <a:r>
              <a:rPr sz="1050" spc="-30" dirty="0">
                <a:latin typeface="Tw Cen MT"/>
                <a:cs typeface="Tw Cen MT"/>
              </a:rPr>
              <a:t> </a:t>
            </a:r>
            <a:r>
              <a:rPr sz="1050" dirty="0">
                <a:latin typeface="Tw Cen MT"/>
                <a:cs typeface="Tw Cen MT"/>
              </a:rPr>
              <a:t>Health</a:t>
            </a:r>
            <a:r>
              <a:rPr sz="1050" spc="-35" dirty="0">
                <a:latin typeface="Tw Cen MT"/>
                <a:cs typeface="Tw Cen MT"/>
              </a:rPr>
              <a:t> </a:t>
            </a:r>
            <a:r>
              <a:rPr sz="1050" dirty="0">
                <a:latin typeface="Tw Cen MT"/>
                <a:cs typeface="Tw Cen MT"/>
              </a:rPr>
              <a:t>Rankings,</a:t>
            </a:r>
            <a:r>
              <a:rPr sz="1050" spc="-25" dirty="0">
                <a:latin typeface="Tw Cen MT"/>
                <a:cs typeface="Tw Cen MT"/>
              </a:rPr>
              <a:t> </a:t>
            </a:r>
            <a:r>
              <a:rPr sz="1050" dirty="0">
                <a:latin typeface="Tw Cen MT"/>
                <a:cs typeface="Tw Cen MT"/>
              </a:rPr>
              <a:t>University</a:t>
            </a:r>
            <a:r>
              <a:rPr sz="1050" spc="-20" dirty="0">
                <a:latin typeface="Tw Cen MT"/>
                <a:cs typeface="Tw Cen MT"/>
              </a:rPr>
              <a:t> </a:t>
            </a:r>
            <a:r>
              <a:rPr sz="1050" dirty="0">
                <a:latin typeface="Tw Cen MT"/>
                <a:cs typeface="Tw Cen MT"/>
              </a:rPr>
              <a:t>of</a:t>
            </a:r>
            <a:r>
              <a:rPr sz="1050" spc="-30" dirty="0">
                <a:latin typeface="Tw Cen MT"/>
                <a:cs typeface="Tw Cen MT"/>
              </a:rPr>
              <a:t> </a:t>
            </a:r>
            <a:r>
              <a:rPr sz="1050" dirty="0">
                <a:latin typeface="Tw Cen MT"/>
                <a:cs typeface="Tw Cen MT"/>
              </a:rPr>
              <a:t>Wisconsin</a:t>
            </a:r>
            <a:r>
              <a:rPr sz="1050" spc="-55" dirty="0">
                <a:latin typeface="Tw Cen MT"/>
                <a:cs typeface="Tw Cen MT"/>
              </a:rPr>
              <a:t> </a:t>
            </a:r>
            <a:r>
              <a:rPr sz="1050" dirty="0">
                <a:latin typeface="Tw Cen MT"/>
                <a:cs typeface="Tw Cen MT"/>
              </a:rPr>
              <a:t>Population</a:t>
            </a:r>
            <a:r>
              <a:rPr sz="1050" spc="-30" dirty="0">
                <a:latin typeface="Tw Cen MT"/>
                <a:cs typeface="Tw Cen MT"/>
              </a:rPr>
              <a:t> </a:t>
            </a:r>
            <a:r>
              <a:rPr sz="1050" dirty="0">
                <a:latin typeface="Tw Cen MT"/>
                <a:cs typeface="Tw Cen MT"/>
              </a:rPr>
              <a:t>Health</a:t>
            </a:r>
            <a:r>
              <a:rPr sz="1050" spc="-30" dirty="0">
                <a:latin typeface="Tw Cen MT"/>
                <a:cs typeface="Tw Cen MT"/>
              </a:rPr>
              <a:t> </a:t>
            </a:r>
            <a:r>
              <a:rPr sz="1050" spc="-10" dirty="0">
                <a:latin typeface="Tw Cen MT"/>
                <a:cs typeface="Tw Cen MT"/>
              </a:rPr>
              <a:t>Institute</a:t>
            </a:r>
            <a:endParaRPr sz="1050" dirty="0">
              <a:latin typeface="Tw Cen MT"/>
              <a:cs typeface="Tw Cen MT"/>
            </a:endParaRPr>
          </a:p>
        </p:txBody>
      </p:sp>
    </p:spTree>
    <p:extLst>
      <p:ext uri="{BB962C8B-B14F-4D97-AF65-F5344CB8AC3E}">
        <p14:creationId xmlns:p14="http://schemas.microsoft.com/office/powerpoint/2010/main" val="229445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8AF00-5762-223C-2CE3-45D9AF053DA6}"/>
              </a:ext>
            </a:extLst>
          </p:cNvPr>
          <p:cNvSpPr>
            <a:spLocks noGrp="1"/>
          </p:cNvSpPr>
          <p:nvPr>
            <p:ph type="title"/>
          </p:nvPr>
        </p:nvSpPr>
        <p:spPr/>
        <p:txBody>
          <a:bodyPr/>
          <a:lstStyle/>
          <a:p>
            <a:r>
              <a:rPr lang="en-US" dirty="0"/>
              <a:t>overview</a:t>
            </a:r>
          </a:p>
        </p:txBody>
      </p:sp>
      <p:sp>
        <p:nvSpPr>
          <p:cNvPr id="6" name="TextBox 5">
            <a:extLst>
              <a:ext uri="{FF2B5EF4-FFF2-40B4-BE49-F238E27FC236}">
                <a16:creationId xmlns:a16="http://schemas.microsoft.com/office/drawing/2014/main" id="{58DEA110-D058-F6A0-7BE9-F2F8A096BE18}"/>
              </a:ext>
            </a:extLst>
          </p:cNvPr>
          <p:cNvSpPr txBox="1"/>
          <p:nvPr/>
        </p:nvSpPr>
        <p:spPr>
          <a:xfrm>
            <a:off x="304800" y="1078150"/>
            <a:ext cx="11765280" cy="2862322"/>
          </a:xfrm>
          <a:prstGeom prst="rect">
            <a:avLst/>
          </a:prstGeom>
          <a:noFill/>
        </p:spPr>
        <p:txBody>
          <a:bodyPr wrap="square" rtlCol="0">
            <a:spAutoFit/>
          </a:bodyPr>
          <a:lstStyle/>
          <a:p>
            <a:r>
              <a:rPr lang="en-US" dirty="0">
                <a:solidFill>
                  <a:schemeClr val="tx2"/>
                </a:solidFill>
              </a:rPr>
              <a:t>In the spring of 2025, Great Plains Regional Medical Center (GPRMC) conducted a Community Health Needs Assessment (CHNA) for the residents of Beckham County, Oklahoma. </a:t>
            </a:r>
          </a:p>
          <a:p>
            <a:endParaRPr lang="en-US" dirty="0">
              <a:solidFill>
                <a:schemeClr val="tx2"/>
              </a:solidFill>
            </a:endParaRPr>
          </a:p>
          <a:p>
            <a:r>
              <a:rPr lang="en-US" dirty="0">
                <a:solidFill>
                  <a:schemeClr val="tx2"/>
                </a:solidFill>
              </a:rPr>
              <a:t>The CHNA was conducted with assistance from Eide Bailly LLP, an accounting and consulting firm specializing in financial, operational, and strategic consulting with healthcare organizations. </a:t>
            </a:r>
          </a:p>
          <a:p>
            <a:endParaRPr lang="en-US" dirty="0">
              <a:solidFill>
                <a:schemeClr val="tx2"/>
              </a:solidFill>
            </a:endParaRPr>
          </a:p>
          <a:p>
            <a:r>
              <a:rPr lang="en-US" dirty="0">
                <a:solidFill>
                  <a:schemeClr val="tx2"/>
                </a:solidFill>
              </a:rPr>
              <a:t>A CHNA is a tool used to help communities assess their strengths as well as their opportunities when it comes to the health of the community. It is also the foundation for improving and promoting the health of the community. The process helps to identify factors that affect a community’s health and determines the availability of resources within the community to adequately address these factors and any additional health needs. </a:t>
            </a:r>
          </a:p>
        </p:txBody>
      </p:sp>
      <p:sp>
        <p:nvSpPr>
          <p:cNvPr id="7" name="Footer Placeholder 6">
            <a:extLst>
              <a:ext uri="{FF2B5EF4-FFF2-40B4-BE49-F238E27FC236}">
                <a16:creationId xmlns:a16="http://schemas.microsoft.com/office/drawing/2014/main" id="{C4ED7972-2784-2E5E-1652-E7048B5F30FC}"/>
              </a:ext>
            </a:extLst>
          </p:cNvPr>
          <p:cNvSpPr>
            <a:spLocks noGrp="1"/>
          </p:cNvSpPr>
          <p:nvPr>
            <p:ph type="ftr" sz="quarter" idx="3"/>
          </p:nvPr>
        </p:nvSpPr>
        <p:spPr/>
        <p:txBody>
          <a:bodyPr/>
          <a:lstStyle/>
          <a:p>
            <a:r>
              <a:rPr lang="en-US"/>
              <a:t>Great Plains Regional Medical Center 2025 CHNA</a:t>
            </a:r>
            <a:endParaRPr lang="en-US" dirty="0"/>
          </a:p>
        </p:txBody>
      </p:sp>
      <p:sp>
        <p:nvSpPr>
          <p:cNvPr id="8" name="Slide Number Placeholder 7">
            <a:extLst>
              <a:ext uri="{FF2B5EF4-FFF2-40B4-BE49-F238E27FC236}">
                <a16:creationId xmlns:a16="http://schemas.microsoft.com/office/drawing/2014/main" id="{9EE746FC-6746-5FA1-B52F-A60267FD731A}"/>
              </a:ext>
            </a:extLst>
          </p:cNvPr>
          <p:cNvSpPr>
            <a:spLocks noGrp="1"/>
          </p:cNvSpPr>
          <p:nvPr>
            <p:ph type="sldNum" sz="quarter" idx="4"/>
          </p:nvPr>
        </p:nvSpPr>
        <p:spPr/>
        <p:txBody>
          <a:bodyPr/>
          <a:lstStyle/>
          <a:p>
            <a:fld id="{18CF7050-A8E5-428C-81D9-F84418705036}" type="slidenum">
              <a:rPr lang="en-US" smtClean="0"/>
              <a:pPr/>
              <a:t>2</a:t>
            </a:fld>
            <a:endParaRPr lang="en-US" dirty="0"/>
          </a:p>
        </p:txBody>
      </p:sp>
    </p:spTree>
    <p:extLst>
      <p:ext uri="{BB962C8B-B14F-4D97-AF65-F5344CB8AC3E}">
        <p14:creationId xmlns:p14="http://schemas.microsoft.com/office/powerpoint/2010/main" val="862785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8ED4FB-AFC3-EF5F-515C-B117AF5839D8}"/>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0C5B67-2F84-4A79-E091-0A5CFB415621}"/>
              </a:ext>
            </a:extLst>
          </p:cNvPr>
          <p:cNvSpPr>
            <a:spLocks noGrp="1"/>
          </p:cNvSpPr>
          <p:nvPr>
            <p:ph type="title"/>
          </p:nvPr>
        </p:nvSpPr>
        <p:spPr/>
        <p:txBody>
          <a:bodyPr/>
          <a:lstStyle/>
          <a:p>
            <a:r>
              <a:rPr lang="en-US" dirty="0"/>
              <a:t>County health rankings</a:t>
            </a:r>
          </a:p>
        </p:txBody>
      </p:sp>
      <p:sp>
        <p:nvSpPr>
          <p:cNvPr id="3" name="Footer Placeholder 2">
            <a:extLst>
              <a:ext uri="{FF2B5EF4-FFF2-40B4-BE49-F238E27FC236}">
                <a16:creationId xmlns:a16="http://schemas.microsoft.com/office/drawing/2014/main" id="{0B0037FF-265C-03DC-A637-3F741AAFC83C}"/>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42A7A679-32AF-7D95-E355-E8DCD2827C04}"/>
              </a:ext>
            </a:extLst>
          </p:cNvPr>
          <p:cNvSpPr>
            <a:spLocks noGrp="1"/>
          </p:cNvSpPr>
          <p:nvPr>
            <p:ph type="sldNum" sz="quarter" idx="4"/>
          </p:nvPr>
        </p:nvSpPr>
        <p:spPr/>
        <p:txBody>
          <a:bodyPr/>
          <a:lstStyle/>
          <a:p>
            <a:fld id="{18CF7050-A8E5-428C-81D9-F84418705036}" type="slidenum">
              <a:rPr lang="en-US" smtClean="0"/>
              <a:pPr/>
              <a:t>20</a:t>
            </a:fld>
            <a:endParaRPr lang="en-US" dirty="0"/>
          </a:p>
        </p:txBody>
      </p:sp>
      <p:graphicFrame>
        <p:nvGraphicFramePr>
          <p:cNvPr id="5" name="Table 4">
            <a:extLst>
              <a:ext uri="{FF2B5EF4-FFF2-40B4-BE49-F238E27FC236}">
                <a16:creationId xmlns:a16="http://schemas.microsoft.com/office/drawing/2014/main" id="{CD9C232C-694F-361F-0678-42F09817F36F}"/>
              </a:ext>
            </a:extLst>
          </p:cNvPr>
          <p:cNvGraphicFramePr>
            <a:graphicFrameLocks noGrp="1"/>
          </p:cNvGraphicFramePr>
          <p:nvPr>
            <p:extLst>
              <p:ext uri="{D42A27DB-BD31-4B8C-83A1-F6EECF244321}">
                <p14:modId xmlns:p14="http://schemas.microsoft.com/office/powerpoint/2010/main" val="1412435016"/>
              </p:ext>
            </p:extLst>
          </p:nvPr>
        </p:nvGraphicFramePr>
        <p:xfrm>
          <a:off x="334051" y="1047688"/>
          <a:ext cx="5118757" cy="5664048"/>
        </p:xfrm>
        <a:graphic>
          <a:graphicData uri="http://schemas.openxmlformats.org/drawingml/2006/table">
            <a:tbl>
              <a:tblPr/>
              <a:tblGrid>
                <a:gridCol w="2090868">
                  <a:extLst>
                    <a:ext uri="{9D8B030D-6E8A-4147-A177-3AD203B41FA5}">
                      <a16:colId xmlns:a16="http://schemas.microsoft.com/office/drawing/2014/main" val="2049559232"/>
                    </a:ext>
                  </a:extLst>
                </a:gridCol>
                <a:gridCol w="766652">
                  <a:extLst>
                    <a:ext uri="{9D8B030D-6E8A-4147-A177-3AD203B41FA5}">
                      <a16:colId xmlns:a16="http://schemas.microsoft.com/office/drawing/2014/main" val="1575095503"/>
                    </a:ext>
                  </a:extLst>
                </a:gridCol>
                <a:gridCol w="650493">
                  <a:extLst>
                    <a:ext uri="{9D8B030D-6E8A-4147-A177-3AD203B41FA5}">
                      <a16:colId xmlns:a16="http://schemas.microsoft.com/office/drawing/2014/main" val="4267426791"/>
                    </a:ext>
                  </a:extLst>
                </a:gridCol>
                <a:gridCol w="844092">
                  <a:extLst>
                    <a:ext uri="{9D8B030D-6E8A-4147-A177-3AD203B41FA5}">
                      <a16:colId xmlns:a16="http://schemas.microsoft.com/office/drawing/2014/main" val="1432006858"/>
                    </a:ext>
                  </a:extLst>
                </a:gridCol>
                <a:gridCol w="766652">
                  <a:extLst>
                    <a:ext uri="{9D8B030D-6E8A-4147-A177-3AD203B41FA5}">
                      <a16:colId xmlns:a16="http://schemas.microsoft.com/office/drawing/2014/main" val="2689149495"/>
                    </a:ext>
                  </a:extLst>
                </a:gridCol>
              </a:tblGrid>
              <a:tr h="159998">
                <a:tc gridSpan="5">
                  <a:txBody>
                    <a:bodyPr/>
                    <a:lstStyle/>
                    <a:p>
                      <a:pPr algn="ctr" rtl="0" fontAlgn="ctr"/>
                      <a:r>
                        <a:rPr lang="en-US" sz="1200" b="1" i="0" u="none" strike="noStrike">
                          <a:solidFill>
                            <a:srgbClr val="000000"/>
                          </a:solidFill>
                          <a:effectLst/>
                          <a:latin typeface="+mj-lt"/>
                        </a:rPr>
                        <a:t>Health Indicators and Outcomes for Beckham County </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73047554"/>
                  </a:ext>
                </a:extLst>
              </a:tr>
              <a:tr h="133915">
                <a:tc gridSpan="5">
                  <a:txBody>
                    <a:bodyPr/>
                    <a:lstStyle/>
                    <a:p>
                      <a:pPr algn="ctr" rtl="0" fontAlgn="ctr"/>
                      <a:r>
                        <a:rPr lang="en-US" sz="1000" b="1" i="0" u="none" strike="noStrike">
                          <a:solidFill>
                            <a:srgbClr val="000000"/>
                          </a:solidFill>
                          <a:effectLst/>
                          <a:latin typeface="+mj-lt"/>
                        </a:rPr>
                        <a:t>Health Factors </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786025"/>
                  </a:ext>
                </a:extLst>
              </a:tr>
              <a:tr h="141706">
                <a:tc>
                  <a:txBody>
                    <a:bodyPr/>
                    <a:lstStyle/>
                    <a:p>
                      <a:pPr algn="l" rtl="0" fontAlgn="ctr"/>
                      <a:r>
                        <a:rPr lang="en-US" sz="1000" b="1" i="0" u="none" strike="noStrike">
                          <a:solidFill>
                            <a:srgbClr val="000000"/>
                          </a:solidFill>
                          <a:effectLst/>
                          <a:latin typeface="+mj-lt"/>
                        </a:rPr>
                        <a:t>Category (Rank)</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000" b="1" i="0" u="none" strike="noStrike">
                          <a:solidFill>
                            <a:srgbClr val="000000"/>
                          </a:solidFill>
                          <a:effectLst/>
                          <a:latin typeface="+mj-lt"/>
                        </a:rPr>
                        <a:t>Beckham County</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000" b="1" i="0" u="none" strike="noStrike">
                          <a:solidFill>
                            <a:srgbClr val="000000"/>
                          </a:solidFill>
                          <a:effectLst/>
                          <a:latin typeface="+mj-lt"/>
                        </a:rPr>
                        <a:t>Error Margin</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000" b="1" i="0" u="none" strike="noStrike">
                          <a:solidFill>
                            <a:srgbClr val="000000"/>
                          </a:solidFill>
                          <a:effectLst/>
                          <a:latin typeface="+mj-lt"/>
                        </a:rPr>
                        <a:t>Oklahoma</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000" b="1" i="0" u="none" strike="noStrike">
                          <a:solidFill>
                            <a:srgbClr val="000000"/>
                          </a:solidFill>
                          <a:effectLst/>
                          <a:latin typeface="+mj-lt"/>
                        </a:rPr>
                        <a:t>United States</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5203101"/>
                  </a:ext>
                </a:extLst>
              </a:tr>
              <a:tr h="133915">
                <a:tc>
                  <a:txBody>
                    <a:bodyPr/>
                    <a:lstStyle/>
                    <a:p>
                      <a:pPr algn="l" rtl="0" fontAlgn="ctr"/>
                      <a:r>
                        <a:rPr lang="en-US" sz="1000" b="1" i="0" u="none" strike="noStrike">
                          <a:solidFill>
                            <a:srgbClr val="000000"/>
                          </a:solidFill>
                          <a:effectLst/>
                          <a:latin typeface="+mj-lt"/>
                        </a:rPr>
                        <a:t>Health Behaviors </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3311728"/>
                  </a:ext>
                </a:extLst>
              </a:tr>
              <a:tr h="133915">
                <a:tc>
                  <a:txBody>
                    <a:bodyPr/>
                    <a:lstStyle/>
                    <a:p>
                      <a:pPr algn="l" rtl="0" fontAlgn="ctr"/>
                      <a:r>
                        <a:rPr lang="en-US" sz="1000" b="0" i="0" u="none" strike="noStrike">
                          <a:solidFill>
                            <a:srgbClr val="000000"/>
                          </a:solidFill>
                          <a:effectLst/>
                          <a:latin typeface="+mj-lt"/>
                        </a:rPr>
                        <a:t>Adult Smoking</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21%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17-25</a:t>
                      </a:r>
                      <a:r>
                        <a:rPr lang="en-US" sz="1000" b="0" i="0" u="sng" strike="noStrike">
                          <a:solidFill>
                            <a:srgbClr val="000000"/>
                          </a:solidFill>
                          <a:effectLst/>
                          <a:latin typeface="+mj-lt"/>
                        </a:rPr>
                        <a:t>%</a:t>
                      </a:r>
                      <a:endParaRPr lang="en-US" sz="1000" b="0" i="0" u="none" strike="noStrike">
                        <a:solidFill>
                          <a:srgbClr val="000000"/>
                        </a:solidFill>
                        <a:effectLst/>
                        <a:latin typeface="+mj-lt"/>
                      </a:endParaRP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18%</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15%</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extLst>
                  <a:ext uri="{0D108BD9-81ED-4DB2-BD59-A6C34878D82A}">
                    <a16:rowId xmlns:a16="http://schemas.microsoft.com/office/drawing/2014/main" val="473715030"/>
                  </a:ext>
                </a:extLst>
              </a:tr>
              <a:tr h="133915">
                <a:tc>
                  <a:txBody>
                    <a:bodyPr/>
                    <a:lstStyle/>
                    <a:p>
                      <a:pPr algn="l" rtl="0" fontAlgn="ctr"/>
                      <a:r>
                        <a:rPr lang="en-US" sz="1000" b="0" i="0" u="none" strike="noStrike">
                          <a:solidFill>
                            <a:srgbClr val="000000"/>
                          </a:solidFill>
                          <a:effectLst/>
                          <a:latin typeface="+mj-lt"/>
                        </a:rPr>
                        <a:t>Adult Obesity</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43%</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35-52%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40%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34%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D66"/>
                    </a:solidFill>
                  </a:tcPr>
                </a:tc>
                <a:extLst>
                  <a:ext uri="{0D108BD9-81ED-4DB2-BD59-A6C34878D82A}">
                    <a16:rowId xmlns:a16="http://schemas.microsoft.com/office/drawing/2014/main" val="704573432"/>
                  </a:ext>
                </a:extLst>
              </a:tr>
              <a:tr h="133915">
                <a:tc>
                  <a:txBody>
                    <a:bodyPr/>
                    <a:lstStyle/>
                    <a:p>
                      <a:pPr algn="l" rtl="0" fontAlgn="ctr"/>
                      <a:r>
                        <a:rPr lang="en-US" sz="1000" b="0" i="0" u="none" strike="noStrike">
                          <a:solidFill>
                            <a:srgbClr val="000000"/>
                          </a:solidFill>
                          <a:effectLst/>
                          <a:latin typeface="+mj-lt"/>
                        </a:rPr>
                        <a:t>Food Environment Index</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7.0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5.6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7.7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897825104"/>
                  </a:ext>
                </a:extLst>
              </a:tr>
              <a:tr h="133915">
                <a:tc>
                  <a:txBody>
                    <a:bodyPr/>
                    <a:lstStyle/>
                    <a:p>
                      <a:pPr algn="l" rtl="0" fontAlgn="ctr"/>
                      <a:r>
                        <a:rPr lang="en-US" sz="1000" b="0" i="0" u="none" strike="noStrike">
                          <a:solidFill>
                            <a:srgbClr val="000000"/>
                          </a:solidFill>
                          <a:effectLst/>
                          <a:latin typeface="+mj-lt"/>
                        </a:rPr>
                        <a:t>Physical Inactivity</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32%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27-37%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27%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23%</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D66"/>
                    </a:solidFill>
                  </a:tcPr>
                </a:tc>
                <a:extLst>
                  <a:ext uri="{0D108BD9-81ED-4DB2-BD59-A6C34878D82A}">
                    <a16:rowId xmlns:a16="http://schemas.microsoft.com/office/drawing/2014/main" val="2372100413"/>
                  </a:ext>
                </a:extLst>
              </a:tr>
              <a:tr h="133915">
                <a:tc>
                  <a:txBody>
                    <a:bodyPr/>
                    <a:lstStyle/>
                    <a:p>
                      <a:pPr algn="l" rtl="0" fontAlgn="ctr"/>
                      <a:r>
                        <a:rPr lang="en-US" sz="1000" b="0" i="0" u="none" strike="noStrike">
                          <a:solidFill>
                            <a:srgbClr val="000000"/>
                          </a:solidFill>
                          <a:effectLst/>
                          <a:latin typeface="+mj-lt"/>
                        </a:rPr>
                        <a:t>Access to Exercise Opportunities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80%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71%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84%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491610334"/>
                  </a:ext>
                </a:extLst>
              </a:tr>
              <a:tr h="133915">
                <a:tc>
                  <a:txBody>
                    <a:bodyPr/>
                    <a:lstStyle/>
                    <a:p>
                      <a:pPr algn="l" rtl="0" fontAlgn="ctr"/>
                      <a:r>
                        <a:rPr lang="en-US" sz="1000" b="0" i="0" u="none" strike="noStrike" dirty="0">
                          <a:solidFill>
                            <a:srgbClr val="000000"/>
                          </a:solidFill>
                          <a:effectLst/>
                          <a:latin typeface="+mj-lt"/>
                        </a:rPr>
                        <a:t>Excessive Drinking</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14%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11-18%</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14%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18%</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D27C"/>
                    </a:solidFill>
                  </a:tcPr>
                </a:tc>
                <a:extLst>
                  <a:ext uri="{0D108BD9-81ED-4DB2-BD59-A6C34878D82A}">
                    <a16:rowId xmlns:a16="http://schemas.microsoft.com/office/drawing/2014/main" val="3166554902"/>
                  </a:ext>
                </a:extLst>
              </a:tr>
              <a:tr h="133915">
                <a:tc>
                  <a:txBody>
                    <a:bodyPr/>
                    <a:lstStyle/>
                    <a:p>
                      <a:pPr algn="l" rtl="0" fontAlgn="ctr"/>
                      <a:r>
                        <a:rPr lang="en-US" sz="1000" b="0" i="0" u="none" strike="noStrike">
                          <a:solidFill>
                            <a:srgbClr val="000000"/>
                          </a:solidFill>
                          <a:effectLst/>
                          <a:latin typeface="+mj-lt"/>
                        </a:rPr>
                        <a:t>Alcohol-Impaired Driving Deaths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12-33%</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39557989"/>
                  </a:ext>
                </a:extLst>
              </a:tr>
              <a:tr h="133915">
                <a:tc>
                  <a:txBody>
                    <a:bodyPr/>
                    <a:lstStyle/>
                    <a:p>
                      <a:pPr algn="l" rtl="0" fontAlgn="ctr"/>
                      <a:r>
                        <a:rPr lang="en-US" sz="1000" b="0" i="0" u="none" strike="noStrike">
                          <a:solidFill>
                            <a:srgbClr val="000000"/>
                          </a:solidFill>
                          <a:effectLst/>
                          <a:latin typeface="+mj-lt"/>
                        </a:rPr>
                        <a:t>Sexually Transmitted Infections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399.2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520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496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63874982"/>
                  </a:ext>
                </a:extLst>
              </a:tr>
              <a:tr h="133915">
                <a:tc>
                  <a:txBody>
                    <a:bodyPr/>
                    <a:lstStyle/>
                    <a:p>
                      <a:pPr algn="l" rtl="0" fontAlgn="ctr"/>
                      <a:r>
                        <a:rPr lang="en-US" sz="1000" b="0" i="0" u="none" strike="noStrike">
                          <a:solidFill>
                            <a:srgbClr val="000000"/>
                          </a:solidFill>
                          <a:effectLst/>
                          <a:latin typeface="+mj-lt"/>
                        </a:rPr>
                        <a:t>Teen Births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36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31-42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27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17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extLst>
                  <a:ext uri="{0D108BD9-81ED-4DB2-BD59-A6C34878D82A}">
                    <a16:rowId xmlns:a16="http://schemas.microsoft.com/office/drawing/2014/main" val="1375363338"/>
                  </a:ext>
                </a:extLst>
              </a:tr>
              <a:tr h="133915">
                <a:tc>
                  <a:txBody>
                    <a:bodyPr/>
                    <a:lstStyle/>
                    <a:p>
                      <a:pPr algn="l" rtl="0" fontAlgn="ctr"/>
                      <a:r>
                        <a:rPr lang="en-US" sz="1000" b="1" i="0" u="none" strike="noStrike">
                          <a:solidFill>
                            <a:srgbClr val="000000"/>
                          </a:solidFill>
                          <a:effectLst/>
                          <a:latin typeface="+mj-lt"/>
                        </a:rPr>
                        <a:t>Clinical Care </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47187364"/>
                  </a:ext>
                </a:extLst>
              </a:tr>
              <a:tr h="133915">
                <a:tc>
                  <a:txBody>
                    <a:bodyPr/>
                    <a:lstStyle/>
                    <a:p>
                      <a:pPr algn="l" rtl="0" fontAlgn="ctr"/>
                      <a:r>
                        <a:rPr lang="en-US" sz="1000" b="0" i="0" u="none" strike="noStrike">
                          <a:solidFill>
                            <a:srgbClr val="000000"/>
                          </a:solidFill>
                          <a:effectLst/>
                          <a:latin typeface="+mj-lt"/>
                        </a:rPr>
                        <a:t>Uninsured</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19%</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16-21%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10%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extLst>
                  <a:ext uri="{0D108BD9-81ED-4DB2-BD59-A6C34878D82A}">
                    <a16:rowId xmlns:a16="http://schemas.microsoft.com/office/drawing/2014/main" val="4094411615"/>
                  </a:ext>
                </a:extLst>
              </a:tr>
              <a:tr h="133915">
                <a:tc>
                  <a:txBody>
                    <a:bodyPr/>
                    <a:lstStyle/>
                    <a:p>
                      <a:pPr algn="l" rtl="0" fontAlgn="ctr"/>
                      <a:r>
                        <a:rPr lang="en-US" sz="1000" b="0" i="0" u="none" strike="noStrike">
                          <a:solidFill>
                            <a:srgbClr val="000000"/>
                          </a:solidFill>
                          <a:effectLst/>
                          <a:latin typeface="+mj-lt"/>
                        </a:rPr>
                        <a:t>Primary Care Physicians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2,000:1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1,690:1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1,330:1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571358113"/>
                  </a:ext>
                </a:extLst>
              </a:tr>
              <a:tr h="133915">
                <a:tc>
                  <a:txBody>
                    <a:bodyPr/>
                    <a:lstStyle/>
                    <a:p>
                      <a:pPr algn="l" rtl="0" fontAlgn="ctr"/>
                      <a:r>
                        <a:rPr lang="en-US" sz="1000" b="0" i="0" u="none" strike="noStrike">
                          <a:solidFill>
                            <a:srgbClr val="000000"/>
                          </a:solidFill>
                          <a:effectLst/>
                          <a:latin typeface="+mj-lt"/>
                        </a:rPr>
                        <a:t>Dentists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2,000:1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1,560:1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1,360:1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67087859"/>
                  </a:ext>
                </a:extLst>
              </a:tr>
              <a:tr h="133915">
                <a:tc>
                  <a:txBody>
                    <a:bodyPr/>
                    <a:lstStyle/>
                    <a:p>
                      <a:pPr algn="l" rtl="0" fontAlgn="ctr"/>
                      <a:r>
                        <a:rPr lang="en-US" sz="1000" b="0" i="0" u="none" strike="noStrike">
                          <a:solidFill>
                            <a:srgbClr val="000000"/>
                          </a:solidFill>
                          <a:effectLst/>
                          <a:latin typeface="+mj-lt"/>
                        </a:rPr>
                        <a:t>Mental Health Providers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310:1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230:1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320:1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660333984"/>
                  </a:ext>
                </a:extLst>
              </a:tr>
              <a:tr h="133915">
                <a:tc>
                  <a:txBody>
                    <a:bodyPr/>
                    <a:lstStyle/>
                    <a:p>
                      <a:pPr algn="l" rtl="0" fontAlgn="ctr"/>
                      <a:r>
                        <a:rPr lang="en-US" sz="1000" b="0" i="0" u="none" strike="noStrike">
                          <a:solidFill>
                            <a:srgbClr val="000000"/>
                          </a:solidFill>
                          <a:effectLst/>
                          <a:latin typeface="+mj-lt"/>
                        </a:rPr>
                        <a:t>Preventable Hospital Stays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 2,387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                3,069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              2,681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D27C"/>
                    </a:solidFill>
                  </a:tcPr>
                </a:tc>
                <a:extLst>
                  <a:ext uri="{0D108BD9-81ED-4DB2-BD59-A6C34878D82A}">
                    <a16:rowId xmlns:a16="http://schemas.microsoft.com/office/drawing/2014/main" val="4075113027"/>
                  </a:ext>
                </a:extLst>
              </a:tr>
              <a:tr h="133915">
                <a:tc>
                  <a:txBody>
                    <a:bodyPr/>
                    <a:lstStyle/>
                    <a:p>
                      <a:pPr algn="l" rtl="0" fontAlgn="ctr"/>
                      <a:r>
                        <a:rPr lang="en-US" sz="1000" b="0" i="0" u="none" strike="noStrike">
                          <a:solidFill>
                            <a:srgbClr val="000000"/>
                          </a:solidFill>
                          <a:effectLst/>
                          <a:latin typeface="+mj-lt"/>
                        </a:rPr>
                        <a:t>Mammography Screening</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34%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40%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43%</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D66"/>
                    </a:solidFill>
                  </a:tcPr>
                </a:tc>
                <a:extLst>
                  <a:ext uri="{0D108BD9-81ED-4DB2-BD59-A6C34878D82A}">
                    <a16:rowId xmlns:a16="http://schemas.microsoft.com/office/drawing/2014/main" val="709008216"/>
                  </a:ext>
                </a:extLst>
              </a:tr>
              <a:tr h="133915">
                <a:tc>
                  <a:txBody>
                    <a:bodyPr/>
                    <a:lstStyle/>
                    <a:p>
                      <a:pPr algn="l" rtl="0" fontAlgn="ctr"/>
                      <a:r>
                        <a:rPr lang="en-US" sz="1000" b="0" i="0" u="none" strike="noStrike">
                          <a:solidFill>
                            <a:srgbClr val="000000"/>
                          </a:solidFill>
                          <a:effectLst/>
                          <a:latin typeface="+mj-lt"/>
                        </a:rPr>
                        <a:t>Flu Vaccinations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37%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42%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46%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2961857"/>
                  </a:ext>
                </a:extLst>
              </a:tr>
              <a:tr h="133915">
                <a:tc>
                  <a:txBody>
                    <a:bodyPr/>
                    <a:lstStyle/>
                    <a:p>
                      <a:pPr algn="l" rtl="0" fontAlgn="ctr"/>
                      <a:r>
                        <a:rPr lang="en-US" sz="1000" b="1" i="0" u="none" strike="noStrike">
                          <a:solidFill>
                            <a:srgbClr val="000000"/>
                          </a:solidFill>
                          <a:effectLst/>
                          <a:latin typeface="+mj-lt"/>
                        </a:rPr>
                        <a:t>Social &amp; Economic Factors </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5045337"/>
                  </a:ext>
                </a:extLst>
              </a:tr>
              <a:tr h="133915">
                <a:tc>
                  <a:txBody>
                    <a:bodyPr/>
                    <a:lstStyle/>
                    <a:p>
                      <a:pPr algn="l" rtl="0" fontAlgn="ctr"/>
                      <a:r>
                        <a:rPr lang="en-US" sz="1000" b="0" i="0" u="none" strike="noStrike">
                          <a:solidFill>
                            <a:srgbClr val="000000"/>
                          </a:solidFill>
                          <a:effectLst/>
                          <a:latin typeface="+mj-lt"/>
                        </a:rPr>
                        <a:t>High School Graduation</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85%</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83-87%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89%</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tc>
                  <a:txBody>
                    <a:bodyPr/>
                    <a:lstStyle/>
                    <a:p>
                      <a:pPr algn="r" rtl="0" fontAlgn="ctr"/>
                      <a:r>
                        <a:rPr lang="en-US" sz="1000" b="0" i="0" u="none" strike="noStrike">
                          <a:solidFill>
                            <a:srgbClr val="000000"/>
                          </a:solidFill>
                          <a:effectLst/>
                          <a:latin typeface="+mj-lt"/>
                        </a:rPr>
                        <a:t>89%</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D66"/>
                    </a:solidFill>
                  </a:tcPr>
                </a:tc>
                <a:extLst>
                  <a:ext uri="{0D108BD9-81ED-4DB2-BD59-A6C34878D82A}">
                    <a16:rowId xmlns:a16="http://schemas.microsoft.com/office/drawing/2014/main" val="1955785599"/>
                  </a:ext>
                </a:extLst>
              </a:tr>
              <a:tr h="133915">
                <a:tc>
                  <a:txBody>
                    <a:bodyPr/>
                    <a:lstStyle/>
                    <a:p>
                      <a:pPr algn="l" rtl="0" fontAlgn="ctr"/>
                      <a:r>
                        <a:rPr lang="en-US" sz="1000" b="0" i="0" u="none" strike="noStrike">
                          <a:solidFill>
                            <a:srgbClr val="000000"/>
                          </a:solidFill>
                          <a:effectLst/>
                          <a:latin typeface="+mj-lt"/>
                        </a:rPr>
                        <a:t>Some College</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44%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36-52%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60%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D66"/>
                    </a:solidFill>
                  </a:tcPr>
                </a:tc>
                <a:tc>
                  <a:txBody>
                    <a:bodyPr/>
                    <a:lstStyle/>
                    <a:p>
                      <a:pPr algn="r" rtl="0" fontAlgn="ctr"/>
                      <a:r>
                        <a:rPr lang="en-US" sz="1000" b="0" i="0" u="none" strike="noStrike">
                          <a:solidFill>
                            <a:srgbClr val="000000"/>
                          </a:solidFill>
                          <a:effectLst/>
                          <a:latin typeface="+mj-lt"/>
                        </a:rPr>
                        <a:t>68%</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FFD66"/>
                    </a:solidFill>
                  </a:tcPr>
                </a:tc>
                <a:extLst>
                  <a:ext uri="{0D108BD9-81ED-4DB2-BD59-A6C34878D82A}">
                    <a16:rowId xmlns:a16="http://schemas.microsoft.com/office/drawing/2014/main" val="4171488535"/>
                  </a:ext>
                </a:extLst>
              </a:tr>
              <a:tr h="133915">
                <a:tc>
                  <a:txBody>
                    <a:bodyPr/>
                    <a:lstStyle/>
                    <a:p>
                      <a:pPr algn="l" rtl="0" fontAlgn="ctr"/>
                      <a:r>
                        <a:rPr lang="en-US" sz="1000" b="0" i="0" u="none" strike="noStrike">
                          <a:solidFill>
                            <a:srgbClr val="000000"/>
                          </a:solidFill>
                          <a:effectLst/>
                          <a:latin typeface="+mj-lt"/>
                        </a:rPr>
                        <a:t>Unemployment</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2.6%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3.0%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00D27C"/>
                    </a:solidFill>
                  </a:tcPr>
                </a:tc>
                <a:tc>
                  <a:txBody>
                    <a:bodyPr/>
                    <a:lstStyle/>
                    <a:p>
                      <a:pPr algn="r" rtl="0" fontAlgn="ctr"/>
                      <a:r>
                        <a:rPr lang="en-US" sz="1000" b="0" i="0" u="none" strike="noStrike">
                          <a:solidFill>
                            <a:srgbClr val="000000"/>
                          </a:solidFill>
                          <a:effectLst/>
                          <a:latin typeface="+mj-lt"/>
                        </a:rPr>
                        <a:t>3.7%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00D27C"/>
                    </a:solidFill>
                  </a:tcPr>
                </a:tc>
                <a:extLst>
                  <a:ext uri="{0D108BD9-81ED-4DB2-BD59-A6C34878D82A}">
                    <a16:rowId xmlns:a16="http://schemas.microsoft.com/office/drawing/2014/main" val="3941077563"/>
                  </a:ext>
                </a:extLst>
              </a:tr>
              <a:tr h="133915">
                <a:tc>
                  <a:txBody>
                    <a:bodyPr/>
                    <a:lstStyle/>
                    <a:p>
                      <a:pPr algn="l" rtl="0" fontAlgn="ctr"/>
                      <a:r>
                        <a:rPr lang="en-US" sz="1000" b="0" i="0" u="none" strike="noStrike">
                          <a:solidFill>
                            <a:srgbClr val="000000"/>
                          </a:solidFill>
                          <a:effectLst/>
                          <a:latin typeface="+mj-lt"/>
                        </a:rPr>
                        <a:t>Children in Poverty</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16-32%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4108702778"/>
                  </a:ext>
                </a:extLst>
              </a:tr>
              <a:tr h="133915">
                <a:tc>
                  <a:txBody>
                    <a:bodyPr/>
                    <a:lstStyle/>
                    <a:p>
                      <a:pPr algn="l" rtl="0" fontAlgn="ctr"/>
                      <a:r>
                        <a:rPr lang="en-US" sz="1000" b="0" i="0" u="none" strike="noStrike" dirty="0">
                          <a:solidFill>
                            <a:srgbClr val="000000"/>
                          </a:solidFill>
                          <a:effectLst/>
                          <a:latin typeface="+mj-lt"/>
                        </a:rPr>
                        <a:t>Income Inequality</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5.2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3.4-7.0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4.6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4.9</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679618239"/>
                  </a:ext>
                </a:extLst>
              </a:tr>
              <a:tr h="133915">
                <a:tc>
                  <a:txBody>
                    <a:bodyPr/>
                    <a:lstStyle/>
                    <a:p>
                      <a:pPr algn="l" rtl="0" fontAlgn="ctr"/>
                      <a:r>
                        <a:rPr lang="en-US" sz="1000" b="0" i="0" u="none" strike="noStrike">
                          <a:solidFill>
                            <a:srgbClr val="000000"/>
                          </a:solidFill>
                          <a:effectLst/>
                          <a:latin typeface="+mj-lt"/>
                        </a:rPr>
                        <a:t>Children in Single-Parent Household</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14-33%</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25%</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098325020"/>
                  </a:ext>
                </a:extLst>
              </a:tr>
              <a:tr h="133915">
                <a:tc>
                  <a:txBody>
                    <a:bodyPr/>
                    <a:lstStyle/>
                    <a:p>
                      <a:pPr algn="l" rtl="0" fontAlgn="ctr"/>
                      <a:r>
                        <a:rPr lang="en-US" sz="1000" b="0" i="0" u="none" strike="noStrike">
                          <a:solidFill>
                            <a:srgbClr val="000000"/>
                          </a:solidFill>
                          <a:effectLst/>
                          <a:latin typeface="+mj-lt"/>
                        </a:rPr>
                        <a:t>Social Associations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15.9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11.3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9.1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699930837"/>
                  </a:ext>
                </a:extLst>
              </a:tr>
              <a:tr h="133915">
                <a:tc>
                  <a:txBody>
                    <a:bodyPr/>
                    <a:lstStyle/>
                    <a:p>
                      <a:pPr algn="l" rtl="0" fontAlgn="ctr"/>
                      <a:r>
                        <a:rPr lang="en-US" sz="1000" b="0" i="0" u="none" strike="noStrike">
                          <a:solidFill>
                            <a:srgbClr val="000000"/>
                          </a:solidFill>
                          <a:effectLst/>
                          <a:latin typeface="+mj-lt"/>
                        </a:rPr>
                        <a:t>Injury Deaths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                 120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 100-141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                      98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tc>
                  <a:txBody>
                    <a:bodyPr/>
                    <a:lstStyle/>
                    <a:p>
                      <a:pPr algn="r" rtl="0" fontAlgn="ctr"/>
                      <a:r>
                        <a:rPr lang="en-US" sz="1000" b="0" i="0" u="none" strike="noStrike">
                          <a:solidFill>
                            <a:srgbClr val="000000"/>
                          </a:solidFill>
                          <a:effectLst/>
                          <a:latin typeface="+mj-lt"/>
                        </a:rPr>
                        <a:t>                    80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D66"/>
                    </a:solidFill>
                  </a:tcPr>
                </a:tc>
                <a:extLst>
                  <a:ext uri="{0D108BD9-81ED-4DB2-BD59-A6C34878D82A}">
                    <a16:rowId xmlns:a16="http://schemas.microsoft.com/office/drawing/2014/main" val="1621307006"/>
                  </a:ext>
                </a:extLst>
              </a:tr>
              <a:tr h="133915">
                <a:tc>
                  <a:txBody>
                    <a:bodyPr/>
                    <a:lstStyle/>
                    <a:p>
                      <a:pPr algn="l" rtl="0" fontAlgn="ctr"/>
                      <a:r>
                        <a:rPr lang="en-US" sz="1000" b="1" i="0" u="none" strike="noStrike">
                          <a:solidFill>
                            <a:srgbClr val="000000"/>
                          </a:solidFill>
                          <a:effectLst/>
                          <a:latin typeface="+mj-lt"/>
                        </a:rPr>
                        <a:t>Physical Environment </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rtl="0" fontAlgn="ctr"/>
                      <a:r>
                        <a:rPr lang="en-US" sz="1000" b="0" i="0" u="none" strike="noStrike">
                          <a:solidFill>
                            <a:srgbClr val="000000"/>
                          </a:solidFill>
                          <a:effectLst/>
                          <a:latin typeface="+mj-lt"/>
                        </a:rPr>
                        <a:t> </a:t>
                      </a:r>
                    </a:p>
                  </a:txBody>
                  <a:tcPr marL="4088" marR="4088" marT="4088"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729551"/>
                  </a:ext>
                </a:extLst>
              </a:tr>
              <a:tr h="133915">
                <a:tc>
                  <a:txBody>
                    <a:bodyPr/>
                    <a:lstStyle/>
                    <a:p>
                      <a:pPr algn="l" rtl="0" fontAlgn="ctr"/>
                      <a:r>
                        <a:rPr lang="en-US" sz="1000" b="0" i="0" u="none" strike="noStrike">
                          <a:solidFill>
                            <a:srgbClr val="000000"/>
                          </a:solidFill>
                          <a:effectLst/>
                          <a:latin typeface="+mj-lt"/>
                        </a:rPr>
                        <a:t>Air-Pollution- Particulate Matter</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US" sz="1000" b="0" i="0" u="none" strike="noStrike">
                          <a:solidFill>
                            <a:srgbClr val="000000"/>
                          </a:solidFill>
                          <a:effectLst/>
                          <a:latin typeface="+mj-lt"/>
                        </a:rPr>
                        <a:t> 7.5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US" sz="1000" b="0" i="0" u="none" strike="noStrike">
                          <a:solidFill>
                            <a:srgbClr val="000000"/>
                          </a:solidFill>
                          <a:effectLst/>
                          <a:latin typeface="+mj-lt"/>
                        </a:rPr>
                        <a:t>                     8.7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r" rtl="0" fontAlgn="ctr"/>
                      <a:r>
                        <a:rPr lang="en-US" sz="1000" b="0" i="0" u="none" strike="noStrike">
                          <a:solidFill>
                            <a:srgbClr val="000000"/>
                          </a:solidFill>
                          <a:effectLst/>
                          <a:latin typeface="+mj-lt"/>
                        </a:rPr>
                        <a:t>                   7.4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19083947"/>
                  </a:ext>
                </a:extLst>
              </a:tr>
              <a:tr h="133915">
                <a:tc>
                  <a:txBody>
                    <a:bodyPr/>
                    <a:lstStyle/>
                    <a:p>
                      <a:pPr algn="l" rtl="0" fontAlgn="ctr"/>
                      <a:r>
                        <a:rPr lang="en-US" sz="1000" b="0" i="0" u="none" strike="noStrike">
                          <a:solidFill>
                            <a:srgbClr val="000000"/>
                          </a:solidFill>
                          <a:effectLst/>
                          <a:latin typeface="+mj-lt"/>
                        </a:rPr>
                        <a:t>Drinking Water Violations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No</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 </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3196981928"/>
                  </a:ext>
                </a:extLst>
              </a:tr>
              <a:tr h="133915">
                <a:tc>
                  <a:txBody>
                    <a:bodyPr/>
                    <a:lstStyle/>
                    <a:p>
                      <a:pPr algn="l" rtl="0" fontAlgn="ctr"/>
                      <a:r>
                        <a:rPr lang="en-US" sz="1000" b="0" i="0" u="none" strike="noStrike">
                          <a:solidFill>
                            <a:srgbClr val="000000"/>
                          </a:solidFill>
                          <a:effectLst/>
                          <a:latin typeface="+mj-lt"/>
                        </a:rPr>
                        <a:t>Severe Housing Problems</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8-15%</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13%</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17%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2377210304"/>
                  </a:ext>
                </a:extLst>
              </a:tr>
              <a:tr h="133915">
                <a:tc>
                  <a:txBody>
                    <a:bodyPr/>
                    <a:lstStyle/>
                    <a:p>
                      <a:pPr algn="l" rtl="0" fontAlgn="ctr"/>
                      <a:r>
                        <a:rPr lang="en-US" sz="1000" b="0" i="0" u="none" strike="noStrike">
                          <a:solidFill>
                            <a:srgbClr val="000000"/>
                          </a:solidFill>
                          <a:effectLst/>
                          <a:latin typeface="+mj-lt"/>
                        </a:rPr>
                        <a:t>Driving Alone to Work</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76%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71-81%</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80%</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r" rtl="0" fontAlgn="ctr"/>
                      <a:r>
                        <a:rPr lang="en-US" sz="1000" b="0" i="0" u="none" strike="noStrike">
                          <a:solidFill>
                            <a:srgbClr val="000000"/>
                          </a:solidFill>
                          <a:effectLst/>
                          <a:latin typeface="+mj-lt"/>
                        </a:rPr>
                        <a:t>72%</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146548081"/>
                  </a:ext>
                </a:extLst>
              </a:tr>
              <a:tr h="133915">
                <a:tc>
                  <a:txBody>
                    <a:bodyPr/>
                    <a:lstStyle/>
                    <a:p>
                      <a:pPr algn="l" rtl="0" fontAlgn="ctr"/>
                      <a:r>
                        <a:rPr lang="en-US" sz="1000" b="0" i="0" u="none" strike="noStrike">
                          <a:solidFill>
                            <a:srgbClr val="000000"/>
                          </a:solidFill>
                          <a:effectLst/>
                          <a:latin typeface="+mj-lt"/>
                        </a:rPr>
                        <a:t>Long Commute- Driving Alone</a:t>
                      </a:r>
                    </a:p>
                  </a:txBody>
                  <a:tcPr marL="4088" marR="4088" marT="4088"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17%</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10-24%</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rtl="0" fontAlgn="ctr"/>
                      <a:r>
                        <a:rPr lang="en-US" sz="1000" b="0" i="0" u="none" strike="noStrike">
                          <a:solidFill>
                            <a:srgbClr val="000000"/>
                          </a:solidFill>
                          <a:effectLst/>
                          <a:latin typeface="+mj-lt"/>
                        </a:rPr>
                        <a:t>28%</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rtl="0" fontAlgn="ctr"/>
                      <a:r>
                        <a:rPr lang="en-US" sz="1000" b="0" i="0" u="none" strike="noStrike" dirty="0">
                          <a:solidFill>
                            <a:srgbClr val="000000"/>
                          </a:solidFill>
                          <a:effectLst/>
                          <a:latin typeface="+mj-lt"/>
                        </a:rPr>
                        <a:t>36%</a:t>
                      </a:r>
                    </a:p>
                  </a:txBody>
                  <a:tcPr marL="4088" marR="4088" marT="4088"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8417478"/>
                  </a:ext>
                </a:extLst>
              </a:tr>
            </a:tbl>
          </a:graphicData>
        </a:graphic>
      </p:graphicFrame>
      <p:sp>
        <p:nvSpPr>
          <p:cNvPr id="6" name="object 8">
            <a:extLst>
              <a:ext uri="{FF2B5EF4-FFF2-40B4-BE49-F238E27FC236}">
                <a16:creationId xmlns:a16="http://schemas.microsoft.com/office/drawing/2014/main" id="{85BF784B-C35F-08AE-7179-39A5679533B5}"/>
              </a:ext>
            </a:extLst>
          </p:cNvPr>
          <p:cNvSpPr txBox="1"/>
          <p:nvPr/>
        </p:nvSpPr>
        <p:spPr>
          <a:xfrm>
            <a:off x="6212262" y="1425803"/>
            <a:ext cx="5118757" cy="517449"/>
          </a:xfrm>
          <a:prstGeom prst="rect">
            <a:avLst/>
          </a:prstGeom>
        </p:spPr>
        <p:txBody>
          <a:bodyPr vert="horz" wrap="square" lIns="0" tIns="12065" rIns="0" bIns="0" rtlCol="0">
            <a:spAutoFit/>
          </a:bodyPr>
          <a:lstStyle/>
          <a:p>
            <a:pPr marL="12700" marR="5080">
              <a:spcBef>
                <a:spcPts val="95"/>
              </a:spcBef>
            </a:pPr>
            <a:endParaRPr lang="en-US" sz="1600" dirty="0">
              <a:solidFill>
                <a:schemeClr val="tx2"/>
              </a:solidFill>
              <a:latin typeface="Tw Cen MT"/>
              <a:cs typeface="Tw Cen MT"/>
            </a:endParaRPr>
          </a:p>
          <a:p>
            <a:pPr marL="12700" marR="5080">
              <a:spcBef>
                <a:spcPts val="95"/>
              </a:spcBef>
            </a:pPr>
            <a:endParaRPr sz="1600" dirty="0">
              <a:solidFill>
                <a:schemeClr val="tx2"/>
              </a:solidFill>
              <a:latin typeface="Tw Cen MT"/>
              <a:cs typeface="Tw Cen MT"/>
            </a:endParaRPr>
          </a:p>
        </p:txBody>
      </p:sp>
      <p:sp>
        <p:nvSpPr>
          <p:cNvPr id="8" name="object 34">
            <a:extLst>
              <a:ext uri="{FF2B5EF4-FFF2-40B4-BE49-F238E27FC236}">
                <a16:creationId xmlns:a16="http://schemas.microsoft.com/office/drawing/2014/main" id="{0F57DC30-5519-494E-1D65-9B88C59CBDCF}"/>
              </a:ext>
            </a:extLst>
          </p:cNvPr>
          <p:cNvSpPr txBox="1"/>
          <p:nvPr/>
        </p:nvSpPr>
        <p:spPr>
          <a:xfrm>
            <a:off x="315197" y="6720840"/>
            <a:ext cx="4888401" cy="159595"/>
          </a:xfrm>
          <a:prstGeom prst="rect">
            <a:avLst/>
          </a:prstGeom>
        </p:spPr>
        <p:txBody>
          <a:bodyPr vert="horz" wrap="square" lIns="0" tIns="0" rIns="0" bIns="0" rtlCol="0">
            <a:spAutoFit/>
          </a:bodyPr>
          <a:lstStyle/>
          <a:p>
            <a:pPr marL="12700">
              <a:lnSpc>
                <a:spcPts val="1265"/>
              </a:lnSpc>
            </a:pPr>
            <a:r>
              <a:rPr lang="en-US" sz="1050" dirty="0">
                <a:latin typeface="Tw Cen MT"/>
                <a:cs typeface="Tw Cen MT"/>
              </a:rPr>
              <a:t>Source: </a:t>
            </a:r>
            <a:r>
              <a:rPr sz="1050" dirty="0">
                <a:latin typeface="Tw Cen MT"/>
                <a:cs typeface="Tw Cen MT"/>
              </a:rPr>
              <a:t>County</a:t>
            </a:r>
            <a:r>
              <a:rPr sz="1050" spc="-30" dirty="0">
                <a:latin typeface="Tw Cen MT"/>
                <a:cs typeface="Tw Cen MT"/>
              </a:rPr>
              <a:t> </a:t>
            </a:r>
            <a:r>
              <a:rPr sz="1050" dirty="0">
                <a:latin typeface="Tw Cen MT"/>
                <a:cs typeface="Tw Cen MT"/>
              </a:rPr>
              <a:t>Health</a:t>
            </a:r>
            <a:r>
              <a:rPr sz="1050" spc="-35" dirty="0">
                <a:latin typeface="Tw Cen MT"/>
                <a:cs typeface="Tw Cen MT"/>
              </a:rPr>
              <a:t> </a:t>
            </a:r>
            <a:r>
              <a:rPr sz="1050" dirty="0">
                <a:latin typeface="Tw Cen MT"/>
                <a:cs typeface="Tw Cen MT"/>
              </a:rPr>
              <a:t>Rankings,</a:t>
            </a:r>
            <a:r>
              <a:rPr sz="1050" spc="-25" dirty="0">
                <a:latin typeface="Tw Cen MT"/>
                <a:cs typeface="Tw Cen MT"/>
              </a:rPr>
              <a:t> </a:t>
            </a:r>
            <a:r>
              <a:rPr sz="1050" dirty="0">
                <a:latin typeface="Tw Cen MT"/>
                <a:cs typeface="Tw Cen MT"/>
              </a:rPr>
              <a:t>University</a:t>
            </a:r>
            <a:r>
              <a:rPr sz="1050" spc="-20" dirty="0">
                <a:latin typeface="Tw Cen MT"/>
                <a:cs typeface="Tw Cen MT"/>
              </a:rPr>
              <a:t> </a:t>
            </a:r>
            <a:r>
              <a:rPr sz="1050" dirty="0">
                <a:latin typeface="Tw Cen MT"/>
                <a:cs typeface="Tw Cen MT"/>
              </a:rPr>
              <a:t>of</a:t>
            </a:r>
            <a:r>
              <a:rPr sz="1050" spc="-30" dirty="0">
                <a:latin typeface="Tw Cen MT"/>
                <a:cs typeface="Tw Cen MT"/>
              </a:rPr>
              <a:t> </a:t>
            </a:r>
            <a:r>
              <a:rPr sz="1050" dirty="0">
                <a:latin typeface="Tw Cen MT"/>
                <a:cs typeface="Tw Cen MT"/>
              </a:rPr>
              <a:t>Wisconsin</a:t>
            </a:r>
            <a:r>
              <a:rPr sz="1050" spc="-55" dirty="0">
                <a:latin typeface="Tw Cen MT"/>
                <a:cs typeface="Tw Cen MT"/>
              </a:rPr>
              <a:t> </a:t>
            </a:r>
            <a:r>
              <a:rPr sz="1050" dirty="0">
                <a:latin typeface="Tw Cen MT"/>
                <a:cs typeface="Tw Cen MT"/>
              </a:rPr>
              <a:t>Population</a:t>
            </a:r>
            <a:r>
              <a:rPr sz="1050" spc="-30" dirty="0">
                <a:latin typeface="Tw Cen MT"/>
                <a:cs typeface="Tw Cen MT"/>
              </a:rPr>
              <a:t> </a:t>
            </a:r>
            <a:r>
              <a:rPr sz="1050" dirty="0">
                <a:latin typeface="Tw Cen MT"/>
                <a:cs typeface="Tw Cen MT"/>
              </a:rPr>
              <a:t>Health</a:t>
            </a:r>
            <a:r>
              <a:rPr sz="1050" spc="-30" dirty="0">
                <a:latin typeface="Tw Cen MT"/>
                <a:cs typeface="Tw Cen MT"/>
              </a:rPr>
              <a:t> </a:t>
            </a:r>
            <a:r>
              <a:rPr sz="1050" spc="-10" dirty="0">
                <a:latin typeface="Tw Cen MT"/>
                <a:cs typeface="Tw Cen MT"/>
              </a:rPr>
              <a:t>Institute</a:t>
            </a:r>
            <a:endParaRPr sz="1050" dirty="0">
              <a:latin typeface="Tw Cen MT"/>
              <a:cs typeface="Tw Cen MT"/>
            </a:endParaRPr>
          </a:p>
        </p:txBody>
      </p:sp>
      <p:sp>
        <p:nvSpPr>
          <p:cNvPr id="11" name="object 8">
            <a:extLst>
              <a:ext uri="{FF2B5EF4-FFF2-40B4-BE49-F238E27FC236}">
                <a16:creationId xmlns:a16="http://schemas.microsoft.com/office/drawing/2014/main" id="{AC22A797-EBFD-747E-904C-D5C0F7B5DE00}"/>
              </a:ext>
            </a:extLst>
          </p:cNvPr>
          <p:cNvSpPr txBox="1"/>
          <p:nvPr/>
        </p:nvSpPr>
        <p:spPr>
          <a:xfrm>
            <a:off x="5800630" y="1114718"/>
            <a:ext cx="6086570" cy="5906104"/>
          </a:xfrm>
          <a:prstGeom prst="rect">
            <a:avLst/>
          </a:prstGeom>
        </p:spPr>
        <p:txBody>
          <a:bodyPr vert="horz" wrap="square" lIns="0" tIns="12065" rIns="0" bIns="0" rtlCol="0">
            <a:spAutoFit/>
          </a:bodyPr>
          <a:lstStyle/>
          <a:p>
            <a:pPr marL="12700" marR="5080">
              <a:spcBef>
                <a:spcPts val="95"/>
              </a:spcBef>
            </a:pPr>
            <a:r>
              <a:rPr lang="en-US" sz="1600" dirty="0">
                <a:solidFill>
                  <a:schemeClr val="tx2"/>
                </a:solidFill>
                <a:latin typeface="Tw Cen MT"/>
                <a:cs typeface="Tw Cen MT"/>
              </a:rPr>
              <a:t>The table to the left details the specific metrics and measures used by the County Health Rankings to determine the overall Health Outcomes and Health Factors rankings by county. </a:t>
            </a:r>
          </a:p>
          <a:p>
            <a:pPr marL="12700" marR="5080">
              <a:spcBef>
                <a:spcPts val="95"/>
              </a:spcBef>
            </a:pPr>
            <a:endParaRPr lang="en-US" sz="1600" dirty="0">
              <a:solidFill>
                <a:schemeClr val="tx2"/>
              </a:solidFill>
              <a:latin typeface="Tw Cen MT"/>
              <a:cs typeface="Tw Cen MT"/>
            </a:endParaRPr>
          </a:p>
          <a:p>
            <a:pPr marL="12700" marR="5080">
              <a:spcBef>
                <a:spcPts val="95"/>
              </a:spcBef>
            </a:pPr>
            <a:r>
              <a:rPr lang="en-US" sz="1600" dirty="0">
                <a:solidFill>
                  <a:schemeClr val="tx2"/>
                </a:solidFill>
                <a:latin typeface="Tw Cen MT"/>
                <a:cs typeface="Tw Cen MT"/>
              </a:rPr>
              <a:t>Beckham County is performing statistically better (green rows) than the state of Oklahoma and the country for:</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Excessive Drinking</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Preventable Hospital Stays</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Unemployment</a:t>
            </a:r>
          </a:p>
          <a:p>
            <a:pPr marL="12700" marR="5080">
              <a:spcBef>
                <a:spcPts val="95"/>
              </a:spcBef>
            </a:pPr>
            <a:endParaRPr lang="en-US" sz="1600" dirty="0">
              <a:solidFill>
                <a:schemeClr val="tx2"/>
              </a:solidFill>
              <a:latin typeface="Tw Cen MT"/>
              <a:cs typeface="Tw Cen MT"/>
            </a:endParaRPr>
          </a:p>
          <a:p>
            <a:pPr marL="12700" marR="5080">
              <a:spcBef>
                <a:spcPts val="95"/>
              </a:spcBef>
            </a:pPr>
            <a:r>
              <a:rPr lang="en-US" sz="1600" dirty="0">
                <a:solidFill>
                  <a:schemeClr val="tx2"/>
                </a:solidFill>
                <a:latin typeface="Tw Cen MT"/>
                <a:cs typeface="Tw Cen MT"/>
              </a:rPr>
              <a:t>Beckham County is performing statistically worse (yellow rows) than the state of Oklahoma and country for:</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Adult Smoking </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Adult Obesity</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Physical Inactivity</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Teen Births</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Uninsured</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Mammography Screening</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High School Graduation</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Some College</a:t>
            </a:r>
          </a:p>
          <a:p>
            <a:pPr marL="395288" marR="5080" indent="-225425">
              <a:spcBef>
                <a:spcPts val="95"/>
              </a:spcBef>
              <a:buFont typeface="Arial" panose="020B0604020202020204" pitchFamily="34" charset="0"/>
              <a:buChar char="•"/>
            </a:pPr>
            <a:r>
              <a:rPr lang="en-US" sz="1600" dirty="0">
                <a:solidFill>
                  <a:schemeClr val="tx2"/>
                </a:solidFill>
                <a:latin typeface="Tw Cen MT"/>
                <a:cs typeface="Tw Cen MT"/>
              </a:rPr>
              <a:t>Injury Deaths</a:t>
            </a:r>
          </a:p>
          <a:p>
            <a:pPr marL="12700" marR="5080">
              <a:spcBef>
                <a:spcPts val="95"/>
              </a:spcBef>
            </a:pPr>
            <a:endParaRPr lang="en-US" sz="1600" dirty="0">
              <a:solidFill>
                <a:schemeClr val="tx2"/>
              </a:solidFill>
              <a:latin typeface="Tw Cen MT"/>
              <a:cs typeface="Tw Cen MT"/>
            </a:endParaRPr>
          </a:p>
          <a:p>
            <a:pPr marL="12700" marR="5080">
              <a:spcBef>
                <a:spcPts val="95"/>
              </a:spcBef>
            </a:pPr>
            <a:endParaRPr sz="1600" dirty="0">
              <a:solidFill>
                <a:schemeClr val="tx2"/>
              </a:solidFill>
              <a:latin typeface="Tw Cen MT"/>
              <a:cs typeface="Tw Cen MT"/>
            </a:endParaRPr>
          </a:p>
        </p:txBody>
      </p:sp>
    </p:spTree>
    <p:extLst>
      <p:ext uri="{BB962C8B-B14F-4D97-AF65-F5344CB8AC3E}">
        <p14:creationId xmlns:p14="http://schemas.microsoft.com/office/powerpoint/2010/main" val="168487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E2048-362F-5663-7DA9-F8F600C6EAD2}"/>
              </a:ext>
            </a:extLst>
          </p:cNvPr>
          <p:cNvSpPr>
            <a:spLocks noGrp="1"/>
          </p:cNvSpPr>
          <p:nvPr>
            <p:ph type="title"/>
          </p:nvPr>
        </p:nvSpPr>
        <p:spPr/>
        <p:txBody>
          <a:bodyPr/>
          <a:lstStyle/>
          <a:p>
            <a:r>
              <a:rPr lang="en-US" dirty="0"/>
              <a:t>1x1 community interviews</a:t>
            </a:r>
          </a:p>
        </p:txBody>
      </p:sp>
      <p:sp>
        <p:nvSpPr>
          <p:cNvPr id="3" name="Footer Placeholder 2">
            <a:extLst>
              <a:ext uri="{FF2B5EF4-FFF2-40B4-BE49-F238E27FC236}">
                <a16:creationId xmlns:a16="http://schemas.microsoft.com/office/drawing/2014/main" id="{50EEF89A-7C69-B942-606D-FAEA46032A2C}"/>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AD4AABEE-5FD1-1981-B35F-C61497289BF2}"/>
              </a:ext>
            </a:extLst>
          </p:cNvPr>
          <p:cNvSpPr>
            <a:spLocks noGrp="1"/>
          </p:cNvSpPr>
          <p:nvPr>
            <p:ph type="sldNum" sz="quarter" idx="4"/>
          </p:nvPr>
        </p:nvSpPr>
        <p:spPr/>
        <p:txBody>
          <a:bodyPr/>
          <a:lstStyle/>
          <a:p>
            <a:fld id="{18CF7050-A8E5-428C-81D9-F84418705036}" type="slidenum">
              <a:rPr lang="en-US" smtClean="0"/>
              <a:pPr/>
              <a:t>21</a:t>
            </a:fld>
            <a:endParaRPr lang="en-US" dirty="0"/>
          </a:p>
        </p:txBody>
      </p:sp>
      <p:sp>
        <p:nvSpPr>
          <p:cNvPr id="5" name="object 3">
            <a:extLst>
              <a:ext uri="{FF2B5EF4-FFF2-40B4-BE49-F238E27FC236}">
                <a16:creationId xmlns:a16="http://schemas.microsoft.com/office/drawing/2014/main" id="{6E1D1123-A9CB-85CA-48C4-F13751E67DC7}"/>
              </a:ext>
            </a:extLst>
          </p:cNvPr>
          <p:cNvSpPr txBox="1"/>
          <p:nvPr/>
        </p:nvSpPr>
        <p:spPr>
          <a:xfrm>
            <a:off x="381100" y="1165605"/>
            <a:ext cx="11582399" cy="1256113"/>
          </a:xfrm>
          <a:prstGeom prst="rect">
            <a:avLst/>
          </a:prstGeom>
        </p:spPr>
        <p:txBody>
          <a:bodyPr vert="horz" wrap="square" lIns="0" tIns="12065" rIns="0" bIns="0" rtlCol="0">
            <a:spAutoFit/>
          </a:bodyPr>
          <a:lstStyle/>
          <a:p>
            <a:pPr marL="12700" marR="5080">
              <a:lnSpc>
                <a:spcPct val="100000"/>
              </a:lnSpc>
              <a:spcBef>
                <a:spcPts val="95"/>
              </a:spcBef>
            </a:pPr>
            <a:r>
              <a:rPr lang="en-US" sz="1600" spc="-20" dirty="0">
                <a:solidFill>
                  <a:srgbClr val="182751"/>
                </a:solidFill>
                <a:latin typeface="Tw Cen MT"/>
                <a:cs typeface="Tw Cen MT"/>
              </a:rPr>
              <a:t>Great Plains Regional Medical Center held 6 1x1 interviews </a:t>
            </a:r>
            <a:r>
              <a:rPr sz="1600" dirty="0">
                <a:solidFill>
                  <a:srgbClr val="182751"/>
                </a:solidFill>
                <a:latin typeface="Tw Cen MT"/>
                <a:cs typeface="Tw Cen MT"/>
              </a:rPr>
              <a:t>with</a:t>
            </a:r>
            <a:r>
              <a:rPr sz="1600" spc="-65" dirty="0">
                <a:solidFill>
                  <a:srgbClr val="182751"/>
                </a:solidFill>
                <a:latin typeface="Tw Cen MT"/>
                <a:cs typeface="Tw Cen MT"/>
              </a:rPr>
              <a:t> </a:t>
            </a:r>
            <a:r>
              <a:rPr sz="1600" dirty="0">
                <a:solidFill>
                  <a:srgbClr val="182751"/>
                </a:solidFill>
                <a:latin typeface="Tw Cen MT"/>
                <a:cs typeface="Tw Cen MT"/>
              </a:rPr>
              <a:t>community</a:t>
            </a:r>
            <a:r>
              <a:rPr sz="1600" spc="-60" dirty="0">
                <a:solidFill>
                  <a:srgbClr val="182751"/>
                </a:solidFill>
                <a:latin typeface="Tw Cen MT"/>
                <a:cs typeface="Tw Cen MT"/>
              </a:rPr>
              <a:t> </a:t>
            </a:r>
            <a:r>
              <a:rPr sz="1600" dirty="0">
                <a:solidFill>
                  <a:srgbClr val="182751"/>
                </a:solidFill>
                <a:latin typeface="Tw Cen MT"/>
                <a:cs typeface="Tw Cen MT"/>
              </a:rPr>
              <a:t>stakeholders</a:t>
            </a:r>
            <a:r>
              <a:rPr sz="1600" spc="-15" dirty="0">
                <a:solidFill>
                  <a:srgbClr val="182751"/>
                </a:solidFill>
                <a:latin typeface="Tw Cen MT"/>
                <a:cs typeface="Tw Cen MT"/>
              </a:rPr>
              <a:t> </a:t>
            </a:r>
            <a:r>
              <a:rPr sz="1600" dirty="0">
                <a:solidFill>
                  <a:srgbClr val="182751"/>
                </a:solidFill>
                <a:latin typeface="Tw Cen MT"/>
                <a:cs typeface="Tw Cen MT"/>
              </a:rPr>
              <a:t>to</a:t>
            </a:r>
            <a:r>
              <a:rPr sz="1600" spc="-65" dirty="0">
                <a:solidFill>
                  <a:srgbClr val="182751"/>
                </a:solidFill>
                <a:latin typeface="Tw Cen MT"/>
                <a:cs typeface="Tw Cen MT"/>
              </a:rPr>
              <a:t> </a:t>
            </a:r>
            <a:r>
              <a:rPr sz="1600" dirty="0">
                <a:solidFill>
                  <a:srgbClr val="182751"/>
                </a:solidFill>
                <a:latin typeface="Tw Cen MT"/>
                <a:cs typeface="Tw Cen MT"/>
              </a:rPr>
              <a:t>facilitate</a:t>
            </a:r>
            <a:r>
              <a:rPr sz="1600" spc="-15" dirty="0">
                <a:solidFill>
                  <a:srgbClr val="182751"/>
                </a:solidFill>
                <a:latin typeface="Tw Cen MT"/>
                <a:cs typeface="Tw Cen MT"/>
              </a:rPr>
              <a:t> </a:t>
            </a:r>
            <a:r>
              <a:rPr sz="1600" dirty="0">
                <a:solidFill>
                  <a:srgbClr val="182751"/>
                </a:solidFill>
                <a:latin typeface="Tw Cen MT"/>
                <a:cs typeface="Tw Cen MT"/>
              </a:rPr>
              <a:t>discussion</a:t>
            </a:r>
            <a:r>
              <a:rPr lang="en-US" sz="1600" dirty="0">
                <a:solidFill>
                  <a:srgbClr val="182751"/>
                </a:solidFill>
                <a:latin typeface="Tw Cen MT"/>
                <a:cs typeface="Tw Cen MT"/>
              </a:rPr>
              <a:t>s</a:t>
            </a:r>
            <a:r>
              <a:rPr sz="1600" spc="-30" dirty="0">
                <a:solidFill>
                  <a:srgbClr val="182751"/>
                </a:solidFill>
                <a:latin typeface="Tw Cen MT"/>
                <a:cs typeface="Tw Cen MT"/>
              </a:rPr>
              <a:t> </a:t>
            </a:r>
            <a:r>
              <a:rPr sz="1600" dirty="0">
                <a:solidFill>
                  <a:srgbClr val="182751"/>
                </a:solidFill>
                <a:latin typeface="Tw Cen MT"/>
                <a:cs typeface="Tw Cen MT"/>
              </a:rPr>
              <a:t>and</a:t>
            </a:r>
            <a:r>
              <a:rPr sz="1600" spc="-45" dirty="0">
                <a:solidFill>
                  <a:srgbClr val="182751"/>
                </a:solidFill>
                <a:latin typeface="Tw Cen MT"/>
                <a:cs typeface="Tw Cen MT"/>
              </a:rPr>
              <a:t> </a:t>
            </a:r>
            <a:r>
              <a:rPr sz="1600" dirty="0">
                <a:solidFill>
                  <a:srgbClr val="182751"/>
                </a:solidFill>
                <a:latin typeface="Tw Cen MT"/>
                <a:cs typeface="Tw Cen MT"/>
              </a:rPr>
              <a:t>get</a:t>
            </a:r>
            <a:r>
              <a:rPr sz="1600" spc="-50" dirty="0">
                <a:solidFill>
                  <a:srgbClr val="182751"/>
                </a:solidFill>
                <a:latin typeface="Tw Cen MT"/>
                <a:cs typeface="Tw Cen MT"/>
              </a:rPr>
              <a:t> </a:t>
            </a:r>
            <a:r>
              <a:rPr sz="1600" dirty="0">
                <a:solidFill>
                  <a:srgbClr val="182751"/>
                </a:solidFill>
                <a:latin typeface="Tw Cen MT"/>
                <a:cs typeface="Tw Cen MT"/>
              </a:rPr>
              <a:t>input</a:t>
            </a:r>
            <a:r>
              <a:rPr sz="1600" spc="-55" dirty="0">
                <a:solidFill>
                  <a:srgbClr val="182751"/>
                </a:solidFill>
                <a:latin typeface="Tw Cen MT"/>
                <a:cs typeface="Tw Cen MT"/>
              </a:rPr>
              <a:t> </a:t>
            </a:r>
            <a:r>
              <a:rPr sz="1600" spc="-10" dirty="0">
                <a:solidFill>
                  <a:srgbClr val="182751"/>
                </a:solidFill>
                <a:latin typeface="Tw Cen MT"/>
                <a:cs typeface="Tw Cen MT"/>
              </a:rPr>
              <a:t>around </a:t>
            </a:r>
            <a:r>
              <a:rPr sz="1600" dirty="0">
                <a:solidFill>
                  <a:srgbClr val="182751"/>
                </a:solidFill>
                <a:latin typeface="Tw Cen MT"/>
                <a:cs typeface="Tw Cen MT"/>
              </a:rPr>
              <a:t>the</a:t>
            </a:r>
            <a:r>
              <a:rPr sz="1600" spc="-35" dirty="0">
                <a:solidFill>
                  <a:srgbClr val="182751"/>
                </a:solidFill>
                <a:latin typeface="Tw Cen MT"/>
                <a:cs typeface="Tw Cen MT"/>
              </a:rPr>
              <a:t> </a:t>
            </a:r>
            <a:r>
              <a:rPr sz="1600" dirty="0">
                <a:solidFill>
                  <a:srgbClr val="182751"/>
                </a:solidFill>
                <a:latin typeface="Tw Cen MT"/>
                <a:cs typeface="Tw Cen MT"/>
              </a:rPr>
              <a:t>health</a:t>
            </a:r>
            <a:r>
              <a:rPr sz="1600" spc="-25" dirty="0">
                <a:solidFill>
                  <a:srgbClr val="182751"/>
                </a:solidFill>
                <a:latin typeface="Tw Cen MT"/>
                <a:cs typeface="Tw Cen MT"/>
              </a:rPr>
              <a:t> </a:t>
            </a:r>
            <a:r>
              <a:rPr sz="1600" dirty="0">
                <a:solidFill>
                  <a:srgbClr val="182751"/>
                </a:solidFill>
                <a:latin typeface="Tw Cen MT"/>
                <a:cs typeface="Tw Cen MT"/>
              </a:rPr>
              <a:t>needs</a:t>
            </a:r>
            <a:r>
              <a:rPr sz="1600" spc="-25" dirty="0">
                <a:solidFill>
                  <a:srgbClr val="182751"/>
                </a:solidFill>
                <a:latin typeface="Tw Cen MT"/>
                <a:cs typeface="Tw Cen MT"/>
              </a:rPr>
              <a:t> </a:t>
            </a:r>
            <a:r>
              <a:rPr sz="1600" dirty="0">
                <a:solidFill>
                  <a:srgbClr val="182751"/>
                </a:solidFill>
                <a:latin typeface="Tw Cen MT"/>
                <a:cs typeface="Tw Cen MT"/>
              </a:rPr>
              <a:t>and</a:t>
            </a:r>
            <a:r>
              <a:rPr sz="1600" spc="-15" dirty="0">
                <a:solidFill>
                  <a:srgbClr val="182751"/>
                </a:solidFill>
                <a:latin typeface="Tw Cen MT"/>
                <a:cs typeface="Tw Cen MT"/>
              </a:rPr>
              <a:t> </a:t>
            </a:r>
            <a:r>
              <a:rPr sz="1600" dirty="0">
                <a:solidFill>
                  <a:srgbClr val="182751"/>
                </a:solidFill>
                <a:latin typeface="Tw Cen MT"/>
                <a:cs typeface="Tw Cen MT"/>
              </a:rPr>
              <a:t>resources</a:t>
            </a:r>
            <a:r>
              <a:rPr sz="1600" spc="-15" dirty="0">
                <a:solidFill>
                  <a:srgbClr val="182751"/>
                </a:solidFill>
                <a:latin typeface="Tw Cen MT"/>
                <a:cs typeface="Tw Cen MT"/>
              </a:rPr>
              <a:t> </a:t>
            </a:r>
            <a:r>
              <a:rPr sz="1600" dirty="0">
                <a:solidFill>
                  <a:srgbClr val="182751"/>
                </a:solidFill>
                <a:latin typeface="Tw Cen MT"/>
                <a:cs typeface="Tw Cen MT"/>
              </a:rPr>
              <a:t>in</a:t>
            </a:r>
            <a:r>
              <a:rPr sz="1600" spc="-35" dirty="0">
                <a:solidFill>
                  <a:srgbClr val="182751"/>
                </a:solidFill>
                <a:latin typeface="Tw Cen MT"/>
                <a:cs typeface="Tw Cen MT"/>
              </a:rPr>
              <a:t> </a:t>
            </a:r>
            <a:r>
              <a:rPr sz="1600" dirty="0">
                <a:solidFill>
                  <a:srgbClr val="182751"/>
                </a:solidFill>
                <a:latin typeface="Tw Cen MT"/>
                <a:cs typeface="Tw Cen MT"/>
              </a:rPr>
              <a:t>the</a:t>
            </a:r>
            <a:r>
              <a:rPr sz="1600" spc="-35" dirty="0">
                <a:solidFill>
                  <a:srgbClr val="182751"/>
                </a:solidFill>
                <a:latin typeface="Tw Cen MT"/>
                <a:cs typeface="Tw Cen MT"/>
              </a:rPr>
              <a:t> </a:t>
            </a:r>
            <a:r>
              <a:rPr sz="1600" spc="-10" dirty="0">
                <a:solidFill>
                  <a:srgbClr val="182751"/>
                </a:solidFill>
                <a:latin typeface="Tw Cen MT"/>
                <a:cs typeface="Tw Cen MT"/>
              </a:rPr>
              <a:t>community.</a:t>
            </a:r>
            <a:r>
              <a:rPr sz="1600" spc="-45" dirty="0">
                <a:solidFill>
                  <a:srgbClr val="182751"/>
                </a:solidFill>
                <a:latin typeface="Tw Cen MT"/>
                <a:cs typeface="Tw Cen MT"/>
              </a:rPr>
              <a:t> </a:t>
            </a:r>
            <a:r>
              <a:rPr sz="1600" dirty="0">
                <a:solidFill>
                  <a:srgbClr val="182751"/>
                </a:solidFill>
                <a:latin typeface="Tw Cen MT"/>
                <a:cs typeface="Tw Cen MT"/>
              </a:rPr>
              <a:t>These</a:t>
            </a:r>
            <a:r>
              <a:rPr sz="1600" spc="-30" dirty="0">
                <a:solidFill>
                  <a:srgbClr val="182751"/>
                </a:solidFill>
                <a:latin typeface="Tw Cen MT"/>
                <a:cs typeface="Tw Cen MT"/>
              </a:rPr>
              <a:t> </a:t>
            </a:r>
            <a:r>
              <a:rPr sz="1600" dirty="0">
                <a:solidFill>
                  <a:srgbClr val="182751"/>
                </a:solidFill>
                <a:latin typeface="Tw Cen MT"/>
                <a:cs typeface="Tw Cen MT"/>
              </a:rPr>
              <a:t>were</a:t>
            </a:r>
            <a:r>
              <a:rPr sz="1600" spc="-35" dirty="0">
                <a:solidFill>
                  <a:srgbClr val="182751"/>
                </a:solidFill>
                <a:latin typeface="Tw Cen MT"/>
                <a:cs typeface="Tw Cen MT"/>
              </a:rPr>
              <a:t> </a:t>
            </a:r>
            <a:r>
              <a:rPr sz="1600" dirty="0">
                <a:solidFill>
                  <a:srgbClr val="182751"/>
                </a:solidFill>
                <a:latin typeface="Tw Cen MT"/>
                <a:cs typeface="Tw Cen MT"/>
              </a:rPr>
              <a:t>held</a:t>
            </a:r>
            <a:r>
              <a:rPr sz="1600" spc="-35" dirty="0">
                <a:solidFill>
                  <a:srgbClr val="182751"/>
                </a:solidFill>
                <a:latin typeface="Tw Cen MT"/>
                <a:cs typeface="Tw Cen MT"/>
              </a:rPr>
              <a:t> </a:t>
            </a:r>
            <a:r>
              <a:rPr lang="en-US" sz="1600" spc="-35" dirty="0">
                <a:solidFill>
                  <a:srgbClr val="182751"/>
                </a:solidFill>
                <a:latin typeface="Tw Cen MT"/>
                <a:cs typeface="Tw Cen MT"/>
              </a:rPr>
              <a:t>in April 2025</a:t>
            </a:r>
            <a:r>
              <a:rPr lang="en-US" sz="1600" dirty="0">
                <a:solidFill>
                  <a:srgbClr val="182751"/>
                </a:solidFill>
                <a:latin typeface="Tw Cen MT"/>
                <a:cs typeface="Tw Cen MT"/>
              </a:rPr>
              <a:t>. The invitees were selected from a broad range of individuals in the community including populations from medically underserved and low-income communities. </a:t>
            </a:r>
          </a:p>
          <a:p>
            <a:pPr marL="12700" marR="5080">
              <a:lnSpc>
                <a:spcPct val="100000"/>
              </a:lnSpc>
              <a:spcBef>
                <a:spcPts val="95"/>
              </a:spcBef>
            </a:pPr>
            <a:endParaRPr sz="1600" dirty="0">
              <a:solidFill>
                <a:srgbClr val="182751"/>
              </a:solidFill>
              <a:latin typeface="Tw Cen MT"/>
              <a:cs typeface="Tw Cen MT"/>
            </a:endParaRPr>
          </a:p>
          <a:p>
            <a:pPr marL="12700">
              <a:lnSpc>
                <a:spcPct val="100000"/>
              </a:lnSpc>
              <a:spcBef>
                <a:spcPts val="5"/>
              </a:spcBef>
            </a:pPr>
            <a:r>
              <a:rPr lang="en-US" sz="1600" spc="-10" dirty="0">
                <a:solidFill>
                  <a:srgbClr val="182751"/>
                </a:solidFill>
                <a:latin typeface="Tw Cen MT"/>
                <a:cs typeface="Tw Cen MT"/>
              </a:rPr>
              <a:t>Communities </a:t>
            </a:r>
            <a:r>
              <a:rPr sz="1600" dirty="0">
                <a:solidFill>
                  <a:srgbClr val="182751"/>
                </a:solidFill>
                <a:latin typeface="Tw Cen MT"/>
                <a:cs typeface="Tw Cen MT"/>
              </a:rPr>
              <a:t>represented</a:t>
            </a:r>
            <a:r>
              <a:rPr sz="1600" spc="-10" dirty="0">
                <a:solidFill>
                  <a:srgbClr val="182751"/>
                </a:solidFill>
                <a:latin typeface="Tw Cen MT"/>
                <a:cs typeface="Tw Cen MT"/>
              </a:rPr>
              <a:t> </a:t>
            </a:r>
            <a:r>
              <a:rPr sz="1600" dirty="0">
                <a:solidFill>
                  <a:srgbClr val="182751"/>
                </a:solidFill>
                <a:latin typeface="Tw Cen MT"/>
                <a:cs typeface="Tw Cen MT"/>
              </a:rPr>
              <a:t>are</a:t>
            </a:r>
            <a:r>
              <a:rPr sz="1600" spc="-35" dirty="0">
                <a:solidFill>
                  <a:srgbClr val="182751"/>
                </a:solidFill>
                <a:latin typeface="Tw Cen MT"/>
                <a:cs typeface="Tw Cen MT"/>
              </a:rPr>
              <a:t> </a:t>
            </a:r>
            <a:r>
              <a:rPr sz="1600" dirty="0">
                <a:solidFill>
                  <a:srgbClr val="182751"/>
                </a:solidFill>
                <a:latin typeface="Tw Cen MT"/>
                <a:cs typeface="Tw Cen MT"/>
              </a:rPr>
              <a:t>as</a:t>
            </a:r>
            <a:r>
              <a:rPr sz="1600" spc="-35" dirty="0">
                <a:solidFill>
                  <a:srgbClr val="182751"/>
                </a:solidFill>
                <a:latin typeface="Tw Cen MT"/>
                <a:cs typeface="Tw Cen MT"/>
              </a:rPr>
              <a:t> </a:t>
            </a:r>
            <a:r>
              <a:rPr sz="1600" spc="-10" dirty="0">
                <a:solidFill>
                  <a:srgbClr val="182751"/>
                </a:solidFill>
                <a:latin typeface="Tw Cen MT"/>
                <a:cs typeface="Tw Cen MT"/>
              </a:rPr>
              <a:t>follows</a:t>
            </a:r>
            <a:r>
              <a:rPr lang="en-US" sz="1600" spc="-10" dirty="0">
                <a:solidFill>
                  <a:srgbClr val="182751"/>
                </a:solidFill>
                <a:latin typeface="Tw Cen MT"/>
                <a:cs typeface="Tw Cen MT"/>
              </a:rPr>
              <a:t>, noting that individuals may represent multiple community groups</a:t>
            </a:r>
            <a:r>
              <a:rPr sz="1600" spc="-10" dirty="0">
                <a:solidFill>
                  <a:srgbClr val="182751"/>
                </a:solidFill>
                <a:latin typeface="Tw Cen MT"/>
                <a:cs typeface="Tw Cen MT"/>
              </a:rPr>
              <a:t>:</a:t>
            </a:r>
            <a:endParaRPr lang="en-US" sz="1600" spc="-10" dirty="0">
              <a:solidFill>
                <a:srgbClr val="182751"/>
              </a:solidFill>
              <a:latin typeface="Tw Cen MT"/>
              <a:cs typeface="Tw Cen MT"/>
            </a:endParaRPr>
          </a:p>
        </p:txBody>
      </p:sp>
      <p:graphicFrame>
        <p:nvGraphicFramePr>
          <p:cNvPr id="7" name="Table 6">
            <a:extLst>
              <a:ext uri="{FF2B5EF4-FFF2-40B4-BE49-F238E27FC236}">
                <a16:creationId xmlns:a16="http://schemas.microsoft.com/office/drawing/2014/main" id="{D0714272-A01A-8E71-66B8-0D4E50526C8C}"/>
              </a:ext>
            </a:extLst>
          </p:cNvPr>
          <p:cNvGraphicFramePr>
            <a:graphicFrameLocks noGrp="1"/>
          </p:cNvGraphicFramePr>
          <p:nvPr>
            <p:extLst>
              <p:ext uri="{D42A27DB-BD31-4B8C-83A1-F6EECF244321}">
                <p14:modId xmlns:p14="http://schemas.microsoft.com/office/powerpoint/2010/main" val="1068239627"/>
              </p:ext>
            </p:extLst>
          </p:nvPr>
        </p:nvGraphicFramePr>
        <p:xfrm>
          <a:off x="3133558" y="2998773"/>
          <a:ext cx="5398620" cy="2496666"/>
        </p:xfrm>
        <a:graphic>
          <a:graphicData uri="http://schemas.openxmlformats.org/drawingml/2006/table">
            <a:tbl>
              <a:tblPr firstRow="1" firstCol="1" bandRow="1"/>
              <a:tblGrid>
                <a:gridCol w="2699310">
                  <a:extLst>
                    <a:ext uri="{9D8B030D-6E8A-4147-A177-3AD203B41FA5}">
                      <a16:colId xmlns:a16="http://schemas.microsoft.com/office/drawing/2014/main" val="1402552586"/>
                    </a:ext>
                  </a:extLst>
                </a:gridCol>
                <a:gridCol w="2699310">
                  <a:extLst>
                    <a:ext uri="{9D8B030D-6E8A-4147-A177-3AD203B41FA5}">
                      <a16:colId xmlns:a16="http://schemas.microsoft.com/office/drawing/2014/main" val="3996342738"/>
                    </a:ext>
                  </a:extLst>
                </a:gridCol>
              </a:tblGrid>
              <a:tr h="556906">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Beckham County Health Department</a:t>
                      </a: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solidFill>
                      <a:srgbClr val="EDEDED"/>
                    </a:solidFill>
                  </a:tcPr>
                </a:tc>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Oklahoma State Senator</a:t>
                      </a: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solidFill>
                      <a:srgbClr val="EDEDED"/>
                    </a:solidFill>
                  </a:tcPr>
                </a:tc>
                <a:extLst>
                  <a:ext uri="{0D108BD9-81ED-4DB2-BD59-A6C34878D82A}">
                    <a16:rowId xmlns:a16="http://schemas.microsoft.com/office/drawing/2014/main" val="726710059"/>
                  </a:ext>
                </a:extLst>
              </a:tr>
              <a:tr h="484940">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Great Plains Regional Medical Center Foundation Board Member</a:t>
                      </a: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Western Technology Center</a:t>
                      </a:r>
                    </a:p>
                  </a:txBody>
                  <a:tcPr marL="68580" marR="68580" marT="0"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4409622"/>
                  </a:ext>
                </a:extLst>
              </a:tr>
              <a:tr h="484940">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Business Owner</a:t>
                      </a:r>
                    </a:p>
                  </a:txBody>
                  <a:tcPr marL="68580" marR="68580" marT="0" marB="0" anchor="ctr">
                    <a:lnL>
                      <a:noFill/>
                    </a:lnL>
                    <a:lnR>
                      <a:noFill/>
                    </a:lnR>
                    <a:lnT>
                      <a:noFill/>
                    </a:lnT>
                    <a:lnB w="6350" cap="flat" cmpd="sng" algn="ctr">
                      <a:noFill/>
                      <a:prstDash val="solid"/>
                      <a:round/>
                      <a:headEnd type="none" w="med" len="med"/>
                      <a:tailEnd type="none" w="med" len="med"/>
                    </a:lnB>
                    <a:solidFill>
                      <a:srgbClr val="EDEDED"/>
                    </a:solidFill>
                  </a:tcPr>
                </a:tc>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Retired Community Member</a:t>
                      </a:r>
                    </a:p>
                  </a:txBody>
                  <a:tcPr marL="68580" marR="68580" marT="0" marB="0" anchor="ctr">
                    <a:lnL>
                      <a:noFill/>
                    </a:lnL>
                    <a:lnR>
                      <a:noFill/>
                    </a:lnR>
                    <a:lnT>
                      <a:noFill/>
                    </a:lnT>
                    <a:lnB w="6350"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696715659"/>
                  </a:ext>
                </a:extLst>
              </a:tr>
              <a:tr h="484940">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Former Healthcare Provider</a:t>
                      </a:r>
                    </a:p>
                  </a:txBody>
                  <a:tcPr marL="68580" marR="68580" marT="0" marB="0" anchor="ctr">
                    <a:lnL>
                      <a:noFill/>
                    </a:lnL>
                    <a:lnR>
                      <a:noFill/>
                    </a:lnR>
                    <a:lnT>
                      <a:noFill/>
                    </a:lnT>
                    <a:lnB w="6350" cap="flat" cmpd="sng" algn="ctr">
                      <a:no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Hospital Volunteer</a:t>
                      </a:r>
                    </a:p>
                  </a:txBody>
                  <a:tcPr marL="68580" marR="68580" marT="0" marB="0" anchor="ctr">
                    <a:lnL>
                      <a:noFill/>
                    </a:lnL>
                    <a:lnR>
                      <a:noFill/>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1247455708"/>
                  </a:ext>
                </a:extLst>
              </a:tr>
              <a:tr h="484940">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Western Oklahoma Family Care Center</a:t>
                      </a: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0"/>
                        </a:spcAft>
                      </a:pPr>
                      <a:r>
                        <a:rPr lang="en-US" sz="1400" dirty="0">
                          <a:solidFill>
                            <a:srgbClr val="172751"/>
                          </a:solidFill>
                          <a:effectLst/>
                          <a:latin typeface="Tw Cen MT" panose="020B0602020104020603" pitchFamily="34" charset="0"/>
                          <a:ea typeface="Calibri" panose="020F0502020204030204" pitchFamily="34" charset="0"/>
                          <a:cs typeface="Times New Roman" panose="02020603050405020304" pitchFamily="18" charset="0"/>
                        </a:rPr>
                        <a:t>Community Member</a:t>
                      </a:r>
                    </a:p>
                  </a:txBody>
                  <a:tcPr marL="68580" marR="68580" marT="0" marB="0" anchor="ctr">
                    <a:lnL>
                      <a:noFill/>
                    </a:lnL>
                    <a:lnR>
                      <a:noFill/>
                    </a:lnR>
                    <a:lnT>
                      <a:noFill/>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9106790"/>
                  </a:ext>
                </a:extLst>
              </a:tr>
            </a:tbl>
          </a:graphicData>
        </a:graphic>
      </p:graphicFrame>
    </p:spTree>
    <p:extLst>
      <p:ext uri="{BB962C8B-B14F-4D97-AF65-F5344CB8AC3E}">
        <p14:creationId xmlns:p14="http://schemas.microsoft.com/office/powerpoint/2010/main" val="3739138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BA56-E14C-2B5C-E9E4-14E4B52D9183}"/>
              </a:ext>
            </a:extLst>
          </p:cNvPr>
          <p:cNvSpPr>
            <a:spLocks noGrp="1"/>
          </p:cNvSpPr>
          <p:nvPr>
            <p:ph type="title"/>
          </p:nvPr>
        </p:nvSpPr>
        <p:spPr/>
        <p:txBody>
          <a:bodyPr/>
          <a:lstStyle/>
          <a:p>
            <a:r>
              <a:rPr lang="en-US" dirty="0"/>
              <a:t>1x1 community interviews</a:t>
            </a:r>
          </a:p>
        </p:txBody>
      </p:sp>
      <p:sp>
        <p:nvSpPr>
          <p:cNvPr id="3" name="Footer Placeholder 2">
            <a:extLst>
              <a:ext uri="{FF2B5EF4-FFF2-40B4-BE49-F238E27FC236}">
                <a16:creationId xmlns:a16="http://schemas.microsoft.com/office/drawing/2014/main" id="{6AC415C5-8622-D136-EDEF-B5E2697C77C2}"/>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2CE1E642-B2DA-EC27-45CC-3A5F60765059}"/>
              </a:ext>
            </a:extLst>
          </p:cNvPr>
          <p:cNvSpPr>
            <a:spLocks noGrp="1"/>
          </p:cNvSpPr>
          <p:nvPr>
            <p:ph type="sldNum" sz="quarter" idx="4"/>
          </p:nvPr>
        </p:nvSpPr>
        <p:spPr/>
        <p:txBody>
          <a:bodyPr/>
          <a:lstStyle/>
          <a:p>
            <a:fld id="{18CF7050-A8E5-428C-81D9-F84418705036}" type="slidenum">
              <a:rPr lang="en-US" smtClean="0"/>
              <a:pPr/>
              <a:t>22</a:t>
            </a:fld>
            <a:endParaRPr lang="en-US" dirty="0"/>
          </a:p>
        </p:txBody>
      </p:sp>
      <p:sp>
        <p:nvSpPr>
          <p:cNvPr id="5" name="Rectangle 4">
            <a:extLst>
              <a:ext uri="{FF2B5EF4-FFF2-40B4-BE49-F238E27FC236}">
                <a16:creationId xmlns:a16="http://schemas.microsoft.com/office/drawing/2014/main" id="{5FF70039-C854-E840-CCCC-BC6B1227DD00}"/>
              </a:ext>
            </a:extLst>
          </p:cNvPr>
          <p:cNvSpPr/>
          <p:nvPr/>
        </p:nvSpPr>
        <p:spPr>
          <a:xfrm>
            <a:off x="215152" y="1118795"/>
            <a:ext cx="11761694" cy="37329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dirty="0">
              <a:solidFill>
                <a:schemeClr val="tx2"/>
              </a:solidFill>
            </a:endParaRPr>
          </a:p>
          <a:p>
            <a:r>
              <a:rPr lang="en-US" dirty="0">
                <a:solidFill>
                  <a:schemeClr val="tx2"/>
                </a:solidFill>
              </a:rPr>
              <a:t>The 1x1 community interviews utilized the same 6 questions to ensure consistent data collection. </a:t>
            </a:r>
          </a:p>
          <a:p>
            <a:endParaRPr lang="en-US" dirty="0">
              <a:solidFill>
                <a:schemeClr val="tx2"/>
              </a:solidFill>
            </a:endParaRPr>
          </a:p>
          <a:p>
            <a:pPr marL="342900" indent="-342900">
              <a:buFont typeface="+mj-lt"/>
              <a:buAutoNum type="arabicPeriod"/>
            </a:pPr>
            <a:r>
              <a:rPr lang="en-US" dirty="0">
                <a:solidFill>
                  <a:schemeClr val="tx2"/>
                </a:solidFill>
              </a:rPr>
              <a:t>What do you like best about living in this community?</a:t>
            </a:r>
          </a:p>
          <a:p>
            <a:pPr marL="342900" indent="-342900">
              <a:buFont typeface="+mj-lt"/>
              <a:buAutoNum type="arabicPeriod"/>
            </a:pPr>
            <a:r>
              <a:rPr lang="en-US" dirty="0">
                <a:solidFill>
                  <a:schemeClr val="tx2"/>
                </a:solidFill>
              </a:rPr>
              <a:t>What are your biggest concerns living in the community?</a:t>
            </a:r>
          </a:p>
          <a:p>
            <a:pPr marL="342900" indent="-342900">
              <a:buFont typeface="+mj-lt"/>
              <a:buAutoNum type="arabicPeriod"/>
            </a:pPr>
            <a:r>
              <a:rPr lang="en-US" dirty="0">
                <a:solidFill>
                  <a:schemeClr val="tx2"/>
                </a:solidFill>
              </a:rPr>
              <a:t>What are the most serious health issues facing this community?</a:t>
            </a:r>
          </a:p>
          <a:p>
            <a:pPr marL="342900" indent="-342900">
              <a:buFont typeface="+mj-lt"/>
              <a:buAutoNum type="arabicPeriod"/>
            </a:pPr>
            <a:r>
              <a:rPr lang="en-US" dirty="0">
                <a:solidFill>
                  <a:schemeClr val="tx2"/>
                </a:solidFill>
              </a:rPr>
              <a:t>What issues are facing the medically underserved/low-income community?</a:t>
            </a:r>
          </a:p>
          <a:p>
            <a:pPr marL="342900" indent="-342900">
              <a:buFont typeface="+mj-lt"/>
              <a:buAutoNum type="arabicPeriod"/>
            </a:pPr>
            <a:r>
              <a:rPr lang="en-US" dirty="0">
                <a:solidFill>
                  <a:schemeClr val="tx2"/>
                </a:solidFill>
              </a:rPr>
              <a:t>What is your vision for a health community?</a:t>
            </a:r>
          </a:p>
          <a:p>
            <a:pPr marL="342900" indent="-342900">
              <a:buFont typeface="+mj-lt"/>
              <a:buAutoNum type="arabicPeriod"/>
            </a:pPr>
            <a:r>
              <a:rPr lang="en-US" dirty="0">
                <a:solidFill>
                  <a:schemeClr val="tx2"/>
                </a:solidFill>
              </a:rPr>
              <a:t>What are the most beneficial health resources or services in the community?</a:t>
            </a:r>
          </a:p>
          <a:p>
            <a:endParaRPr lang="en-US" dirty="0">
              <a:solidFill>
                <a:schemeClr val="tx2"/>
              </a:solidFill>
            </a:endParaRPr>
          </a:p>
          <a:p>
            <a:r>
              <a:rPr lang="en-US" sz="1800" dirty="0">
                <a:solidFill>
                  <a:schemeClr val="tx2"/>
                </a:solidFill>
                <a:cs typeface="Tw Cen MT"/>
              </a:rPr>
              <a:t>The following slides highlight the themes across the individual question responses, identifying both strengths and opportunities within the community. The themes were developed by categorizing the question responses into common groupings for analysis and comparison.</a:t>
            </a:r>
          </a:p>
          <a:p>
            <a:endParaRPr lang="en-US" dirty="0">
              <a:solidFill>
                <a:schemeClr val="tx2"/>
              </a:solidFill>
            </a:endParaRPr>
          </a:p>
        </p:txBody>
      </p:sp>
    </p:spTree>
    <p:extLst>
      <p:ext uri="{BB962C8B-B14F-4D97-AF65-F5344CB8AC3E}">
        <p14:creationId xmlns:p14="http://schemas.microsoft.com/office/powerpoint/2010/main" val="3551313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0D920-572B-8B8D-6929-4B1662DD41C8}"/>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9D3413-72EF-3587-7FBF-02744D488378}"/>
              </a:ext>
            </a:extLst>
          </p:cNvPr>
          <p:cNvSpPr>
            <a:spLocks noGrp="1"/>
          </p:cNvSpPr>
          <p:nvPr>
            <p:ph type="title"/>
          </p:nvPr>
        </p:nvSpPr>
        <p:spPr/>
        <p:txBody>
          <a:bodyPr/>
          <a:lstStyle/>
          <a:p>
            <a:r>
              <a:rPr lang="en-US" dirty="0"/>
              <a:t>1x1 community interviews</a:t>
            </a:r>
          </a:p>
        </p:txBody>
      </p:sp>
      <p:sp>
        <p:nvSpPr>
          <p:cNvPr id="4" name="Slide Number Placeholder 3">
            <a:extLst>
              <a:ext uri="{FF2B5EF4-FFF2-40B4-BE49-F238E27FC236}">
                <a16:creationId xmlns:a16="http://schemas.microsoft.com/office/drawing/2014/main" id="{D598C84C-B37C-5BF6-4187-96F0EC812310}"/>
              </a:ext>
            </a:extLst>
          </p:cNvPr>
          <p:cNvSpPr>
            <a:spLocks noGrp="1"/>
          </p:cNvSpPr>
          <p:nvPr>
            <p:ph type="sldNum" sz="quarter" idx="4"/>
          </p:nvPr>
        </p:nvSpPr>
        <p:spPr/>
        <p:txBody>
          <a:bodyPr/>
          <a:lstStyle/>
          <a:p>
            <a:fld id="{18CF7050-A8E5-428C-81D9-F84418705036}" type="slidenum">
              <a:rPr lang="en-US" smtClean="0"/>
              <a:pPr/>
              <a:t>23</a:t>
            </a:fld>
            <a:endParaRPr lang="en-US" dirty="0"/>
          </a:p>
        </p:txBody>
      </p:sp>
      <p:graphicFrame>
        <p:nvGraphicFramePr>
          <p:cNvPr id="5" name="Table 4">
            <a:extLst>
              <a:ext uri="{FF2B5EF4-FFF2-40B4-BE49-F238E27FC236}">
                <a16:creationId xmlns:a16="http://schemas.microsoft.com/office/drawing/2014/main" id="{873BD271-75FA-5381-EB6D-E0EEDA5DFB34}"/>
              </a:ext>
            </a:extLst>
          </p:cNvPr>
          <p:cNvGraphicFramePr>
            <a:graphicFrameLocks noGrp="1"/>
          </p:cNvGraphicFramePr>
          <p:nvPr>
            <p:extLst>
              <p:ext uri="{D42A27DB-BD31-4B8C-83A1-F6EECF244321}">
                <p14:modId xmlns:p14="http://schemas.microsoft.com/office/powerpoint/2010/main" val="2435529563"/>
              </p:ext>
            </p:extLst>
          </p:nvPr>
        </p:nvGraphicFramePr>
        <p:xfrm>
          <a:off x="1334862" y="1313769"/>
          <a:ext cx="3479800" cy="4737756"/>
        </p:xfrm>
        <a:graphic>
          <a:graphicData uri="http://schemas.openxmlformats.org/drawingml/2006/table">
            <a:tbl>
              <a:tblPr/>
              <a:tblGrid>
                <a:gridCol w="2362200">
                  <a:extLst>
                    <a:ext uri="{9D8B030D-6E8A-4147-A177-3AD203B41FA5}">
                      <a16:colId xmlns:a16="http://schemas.microsoft.com/office/drawing/2014/main" val="4229206113"/>
                    </a:ext>
                  </a:extLst>
                </a:gridCol>
                <a:gridCol w="1117600">
                  <a:extLst>
                    <a:ext uri="{9D8B030D-6E8A-4147-A177-3AD203B41FA5}">
                      <a16:colId xmlns:a16="http://schemas.microsoft.com/office/drawing/2014/main" val="2517403089"/>
                    </a:ext>
                  </a:extLst>
                </a:gridCol>
              </a:tblGrid>
              <a:tr h="356256">
                <a:tc>
                  <a:txBody>
                    <a:bodyPr/>
                    <a:lstStyle/>
                    <a:p>
                      <a:pPr algn="ctr" rtl="0" fontAlgn="ctr"/>
                      <a:r>
                        <a:rPr lang="en-US" sz="1200" b="1" i="0" u="none" strike="noStrike">
                          <a:solidFill>
                            <a:srgbClr val="000000"/>
                          </a:solidFill>
                          <a:effectLst/>
                          <a:latin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200" b="1" i="0" u="none" strike="noStrike" dirty="0">
                          <a:solidFill>
                            <a:srgbClr val="000000"/>
                          </a:solidFill>
                          <a:effectLst/>
                          <a:latin typeface="Calibri" panose="020F0502020204030204" pitchFamily="34" charset="0"/>
                        </a:rPr>
                        <a:t>Strengths</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6623477"/>
                  </a:ext>
                </a:extLst>
              </a:tr>
              <a:tr h="173985">
                <a:tc>
                  <a:txBody>
                    <a:bodyPr/>
                    <a:lstStyle/>
                    <a:p>
                      <a:pPr algn="l" rtl="0" fontAlgn="ctr"/>
                      <a:r>
                        <a:rPr lang="en-US" sz="1200" b="0" i="0" u="none" strike="noStrike">
                          <a:solidFill>
                            <a:srgbClr val="000000"/>
                          </a:solidFill>
                          <a:effectLst/>
                          <a:latin typeface="Calibri" panose="020F0502020204030204" pitchFamily="34" charset="0"/>
                        </a:rPr>
                        <a:t>Community Support</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5</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88032368"/>
                  </a:ext>
                </a:extLst>
              </a:tr>
              <a:tr h="173985">
                <a:tc>
                  <a:txBody>
                    <a:bodyPr/>
                    <a:lstStyle/>
                    <a:p>
                      <a:pPr algn="l" rtl="0" fontAlgn="ctr"/>
                      <a:r>
                        <a:rPr lang="en-US" sz="1200" b="0" i="0" u="none" strike="noStrike">
                          <a:solidFill>
                            <a:srgbClr val="000000"/>
                          </a:solidFill>
                          <a:effectLst/>
                          <a:latin typeface="Calibri" panose="020F0502020204030204" pitchFamily="34" charset="0"/>
                        </a:rPr>
                        <a:t>Community Resources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3</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398154679"/>
                  </a:ext>
                </a:extLst>
              </a:tr>
              <a:tr h="173985">
                <a:tc>
                  <a:txBody>
                    <a:bodyPr/>
                    <a:lstStyle/>
                    <a:p>
                      <a:pPr algn="l" rtl="0" fontAlgn="ctr"/>
                      <a:r>
                        <a:rPr lang="en-US" sz="1200" b="0" i="0" u="none" strike="noStrike">
                          <a:solidFill>
                            <a:srgbClr val="000000"/>
                          </a:solidFill>
                          <a:effectLst/>
                          <a:latin typeface="Calibri" panose="020F0502020204030204" pitchFamily="34" charset="0"/>
                        </a:rPr>
                        <a:t>Crime Rate</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noFill/>
                  </a:tcPr>
                </a:tc>
                <a:extLst>
                  <a:ext uri="{0D108BD9-81ED-4DB2-BD59-A6C34878D82A}">
                    <a16:rowId xmlns:a16="http://schemas.microsoft.com/office/drawing/2014/main" val="2789391329"/>
                  </a:ext>
                </a:extLst>
              </a:tr>
              <a:tr h="173985">
                <a:tc>
                  <a:txBody>
                    <a:bodyPr/>
                    <a:lstStyle/>
                    <a:p>
                      <a:pPr algn="l" rtl="0" fontAlgn="ctr"/>
                      <a:r>
                        <a:rPr lang="en-US" sz="1200" b="0" i="0" u="none" strike="noStrike">
                          <a:solidFill>
                            <a:srgbClr val="000000"/>
                          </a:solidFill>
                          <a:effectLst/>
                          <a:latin typeface="Calibri" panose="020F0502020204030204" pitchFamily="34" charset="0"/>
                        </a:rPr>
                        <a:t>Schools/Education</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176476416"/>
                  </a:ext>
                </a:extLst>
              </a:tr>
              <a:tr h="173985">
                <a:tc>
                  <a:txBody>
                    <a:bodyPr/>
                    <a:lstStyle/>
                    <a:p>
                      <a:pPr algn="l" rtl="0" fontAlgn="ctr"/>
                      <a:r>
                        <a:rPr lang="en-US" sz="1200" b="0" i="0" u="none" strike="noStrike">
                          <a:solidFill>
                            <a:srgbClr val="000000"/>
                          </a:solidFill>
                          <a:effectLst/>
                          <a:latin typeface="Calibri" panose="020F0502020204030204" pitchFamily="34" charset="0"/>
                        </a:rPr>
                        <a:t>Youth Activities</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noFill/>
                  </a:tcPr>
                </a:tc>
                <a:extLst>
                  <a:ext uri="{0D108BD9-81ED-4DB2-BD59-A6C34878D82A}">
                    <a16:rowId xmlns:a16="http://schemas.microsoft.com/office/drawing/2014/main" val="2230843084"/>
                  </a:ext>
                </a:extLst>
              </a:tr>
              <a:tr h="173985">
                <a:tc>
                  <a:txBody>
                    <a:bodyPr/>
                    <a:lstStyle/>
                    <a:p>
                      <a:pPr algn="l" rtl="0" fontAlgn="ctr"/>
                      <a:r>
                        <a:rPr lang="en-US" sz="1200" b="0" i="0" u="none" strike="noStrike">
                          <a:solidFill>
                            <a:srgbClr val="000000"/>
                          </a:solidFill>
                          <a:effectLst/>
                          <a:latin typeface="Calibri" panose="020F0502020204030204" pitchFamily="34" charset="0"/>
                        </a:rPr>
                        <a:t>Infrastructure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347629297"/>
                  </a:ext>
                </a:extLst>
              </a:tr>
              <a:tr h="173985">
                <a:tc>
                  <a:txBody>
                    <a:bodyPr/>
                    <a:lstStyle/>
                    <a:p>
                      <a:pPr algn="l" rtl="0" fontAlgn="ctr"/>
                      <a:r>
                        <a:rPr lang="en-US" sz="1200" b="0" i="0" u="none" strike="noStrike">
                          <a:solidFill>
                            <a:srgbClr val="000000"/>
                          </a:solidFill>
                          <a:effectLst/>
                          <a:latin typeface="Calibri" panose="020F0502020204030204" pitchFamily="34" charset="0"/>
                        </a:rPr>
                        <a:t>Access to Specialty Care</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4057077027"/>
                  </a:ext>
                </a:extLst>
              </a:tr>
              <a:tr h="173985">
                <a:tc>
                  <a:txBody>
                    <a:bodyPr/>
                    <a:lstStyle/>
                    <a:p>
                      <a:pPr algn="l" rtl="0" fontAlgn="ctr"/>
                      <a:r>
                        <a:rPr lang="en-US" sz="1200" b="0" i="0" u="none" strike="noStrike">
                          <a:solidFill>
                            <a:srgbClr val="000000"/>
                          </a:solidFill>
                          <a:effectLst/>
                          <a:latin typeface="Calibri" panose="020F0502020204030204" pitchFamily="34" charset="0"/>
                        </a:rPr>
                        <a:t>Personalized Healthcare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800753528"/>
                  </a:ext>
                </a:extLst>
              </a:tr>
              <a:tr h="173985">
                <a:tc>
                  <a:txBody>
                    <a:bodyPr/>
                    <a:lstStyle/>
                    <a:p>
                      <a:pPr algn="l" rtl="0" fontAlgn="ctr"/>
                      <a:r>
                        <a:rPr lang="en-US" sz="1200" b="0" i="0" u="none" strike="noStrike">
                          <a:solidFill>
                            <a:srgbClr val="000000"/>
                          </a:solidFill>
                          <a:effectLst/>
                          <a:latin typeface="Calibri" panose="020F0502020204030204" pitchFamily="34" charset="0"/>
                        </a:rPr>
                        <a:t>Economic Diversity</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2540726935"/>
                  </a:ext>
                </a:extLst>
              </a:tr>
              <a:tr h="173985">
                <a:tc>
                  <a:txBody>
                    <a:bodyPr/>
                    <a:lstStyle/>
                    <a:p>
                      <a:pPr algn="l" rtl="0" fontAlgn="ctr"/>
                      <a:r>
                        <a:rPr lang="en-US" sz="1200" b="0" i="0" u="none" strike="noStrike">
                          <a:solidFill>
                            <a:srgbClr val="000000"/>
                          </a:solidFill>
                          <a:effectLst/>
                          <a:latin typeface="Calibri" panose="020F0502020204030204" pitchFamily="34" charset="0"/>
                        </a:rPr>
                        <a:t>Healthcare Services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501278995"/>
                  </a:ext>
                </a:extLst>
              </a:tr>
              <a:tr h="173985">
                <a:tc>
                  <a:txBody>
                    <a:bodyPr/>
                    <a:lstStyle/>
                    <a:p>
                      <a:pPr algn="l" rtl="0" fontAlgn="ctr"/>
                      <a:r>
                        <a:rPr lang="en-US" sz="1200" b="0" i="0" u="none" strike="noStrike">
                          <a:solidFill>
                            <a:srgbClr val="000000"/>
                          </a:solidFill>
                          <a:effectLst/>
                          <a:latin typeface="Calibri" panose="020F0502020204030204" pitchFamily="34" charset="0"/>
                        </a:rPr>
                        <a:t>EMS</a:t>
                      </a:r>
                    </a:p>
                  </a:txBody>
                  <a:tcPr marL="7620" marR="7620" marT="7620" marB="0" anchor="ctr">
                    <a:lnL>
                      <a:noFill/>
                    </a:lnL>
                    <a:lnR>
                      <a:noFill/>
                    </a:lnR>
                    <a:lnT>
                      <a:noFill/>
                    </a:lnT>
                    <a:lnB>
                      <a:noFill/>
                    </a:lnB>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3393691493"/>
                  </a:ext>
                </a:extLst>
              </a:tr>
              <a:tr h="173985">
                <a:tc>
                  <a:txBody>
                    <a:bodyPr/>
                    <a:lstStyle/>
                    <a:p>
                      <a:pPr algn="l" rtl="0" fontAlgn="ctr"/>
                      <a:r>
                        <a:rPr lang="en-US" sz="1200" b="0" i="0" u="none" strike="noStrike">
                          <a:solidFill>
                            <a:srgbClr val="000000"/>
                          </a:solidFill>
                          <a:effectLst/>
                          <a:latin typeface="Calibri" panose="020F0502020204030204" pitchFamily="34" charset="0"/>
                        </a:rPr>
                        <a:t>Parks &amp; Recreational Areas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703136436"/>
                  </a:ext>
                </a:extLst>
              </a:tr>
              <a:tr h="173985">
                <a:tc>
                  <a:txBody>
                    <a:bodyPr/>
                    <a:lstStyle/>
                    <a:p>
                      <a:pPr algn="l" rtl="0" fontAlgn="ctr"/>
                      <a:r>
                        <a:rPr lang="en-US" sz="1200" b="0" i="0" u="none" strike="noStrike">
                          <a:solidFill>
                            <a:srgbClr val="000000"/>
                          </a:solidFill>
                          <a:effectLst/>
                          <a:latin typeface="Calibri" panose="020F0502020204030204" pitchFamily="34" charset="0"/>
                        </a:rPr>
                        <a:t>Values</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675616"/>
                  </a:ext>
                </a:extLst>
              </a:tr>
              <a:tr h="173985">
                <a:tc>
                  <a:txBody>
                    <a:bodyPr/>
                    <a:lstStyle/>
                    <a:p>
                      <a:pPr algn="l" rtl="0" fontAlgn="ctr"/>
                      <a:r>
                        <a:rPr lang="en-US" sz="1200" b="0" i="0" u="none" strike="noStrike">
                          <a:solidFill>
                            <a:srgbClr val="000000"/>
                          </a:solidFill>
                          <a:effectLst/>
                          <a:latin typeface="Calibri" panose="020F0502020204030204" pitchFamily="34" charset="0"/>
                        </a:rPr>
                        <a:t>Progressive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766483485"/>
                  </a:ext>
                </a:extLst>
              </a:tr>
              <a:tr h="173985">
                <a:tc>
                  <a:txBody>
                    <a:bodyPr/>
                    <a:lstStyle/>
                    <a:p>
                      <a:pPr algn="l" rtl="0" fontAlgn="ctr"/>
                      <a:r>
                        <a:rPr lang="en-US" sz="1200" b="0" i="0" u="none" strike="noStrike">
                          <a:solidFill>
                            <a:srgbClr val="000000"/>
                          </a:solidFill>
                          <a:effectLst/>
                          <a:latin typeface="Calibri" panose="020F0502020204030204" pitchFamily="34" charset="0"/>
                        </a:rPr>
                        <a:t>Cost of Living</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1009803656"/>
                  </a:ext>
                </a:extLst>
              </a:tr>
              <a:tr h="173985">
                <a:tc>
                  <a:txBody>
                    <a:bodyPr/>
                    <a:lstStyle/>
                    <a:p>
                      <a:pPr algn="l" rtl="0" fontAlgn="ctr"/>
                      <a:r>
                        <a:rPr lang="en-US" sz="1200" b="0" i="0" u="none" strike="noStrike">
                          <a:solidFill>
                            <a:srgbClr val="000000"/>
                          </a:solidFill>
                          <a:effectLst/>
                          <a:latin typeface="Calibri" panose="020F0502020204030204" pitchFamily="34" charset="0"/>
                        </a:rPr>
                        <a:t>Access to Local Care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485849600"/>
                  </a:ext>
                </a:extLst>
              </a:tr>
              <a:tr h="173985">
                <a:tc>
                  <a:txBody>
                    <a:bodyPr/>
                    <a:lstStyle/>
                    <a:p>
                      <a:pPr algn="l" rtl="0" fontAlgn="ctr"/>
                      <a:r>
                        <a:rPr lang="en-US" sz="1200" b="0" i="0" u="none" strike="noStrike">
                          <a:solidFill>
                            <a:srgbClr val="000000"/>
                          </a:solidFill>
                          <a:effectLst/>
                          <a:latin typeface="Calibri" panose="020F0502020204030204" pitchFamily="34" charset="0"/>
                        </a:rPr>
                        <a:t>Community Programs</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3929072078"/>
                  </a:ext>
                </a:extLst>
              </a:tr>
              <a:tr h="173985">
                <a:tc>
                  <a:txBody>
                    <a:bodyPr/>
                    <a:lstStyle/>
                    <a:p>
                      <a:pPr algn="l" rtl="0" fontAlgn="ctr"/>
                      <a:r>
                        <a:rPr lang="en-US" sz="1200" b="0" i="0" u="none" strike="noStrike">
                          <a:solidFill>
                            <a:srgbClr val="000000"/>
                          </a:solidFill>
                          <a:effectLst/>
                          <a:latin typeface="Calibri" panose="020F0502020204030204" pitchFamily="34" charset="0"/>
                        </a:rPr>
                        <a:t>Fire Department</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776297156"/>
                  </a:ext>
                </a:extLst>
              </a:tr>
              <a:tr h="173985">
                <a:tc>
                  <a:txBody>
                    <a:bodyPr/>
                    <a:lstStyle/>
                    <a:p>
                      <a:pPr algn="l" rtl="0" fontAlgn="ctr"/>
                      <a:r>
                        <a:rPr lang="en-US" sz="1200" b="0" i="0" u="none" strike="noStrike">
                          <a:solidFill>
                            <a:srgbClr val="000000"/>
                          </a:solidFill>
                          <a:effectLst/>
                          <a:latin typeface="Calibri" panose="020F0502020204030204" pitchFamily="34" charset="0"/>
                        </a:rPr>
                        <a:t>Large City Amenities</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438751450"/>
                  </a:ext>
                </a:extLst>
              </a:tr>
              <a:tr h="173985">
                <a:tc>
                  <a:txBody>
                    <a:bodyPr/>
                    <a:lstStyle/>
                    <a:p>
                      <a:pPr algn="l" rtl="0" fontAlgn="ctr"/>
                      <a:r>
                        <a:rPr lang="en-US" sz="1200" b="0" i="0" u="none" strike="noStrike">
                          <a:solidFill>
                            <a:srgbClr val="000000"/>
                          </a:solidFill>
                          <a:effectLst/>
                          <a:latin typeface="Calibri" panose="020F0502020204030204" pitchFamily="34" charset="0"/>
                        </a:rPr>
                        <a:t>Great Place to Raise a Family</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787671417"/>
                  </a:ext>
                </a:extLst>
              </a:tr>
              <a:tr h="173985">
                <a:tc>
                  <a:txBody>
                    <a:bodyPr/>
                    <a:lstStyle/>
                    <a:p>
                      <a:pPr algn="l" rtl="0" fontAlgn="ctr"/>
                      <a:r>
                        <a:rPr lang="en-US" sz="1200" b="0" i="0" u="none" strike="noStrike">
                          <a:solidFill>
                            <a:srgbClr val="000000"/>
                          </a:solidFill>
                          <a:effectLst/>
                          <a:latin typeface="Calibri" panose="020F0502020204030204" pitchFamily="34" charset="0"/>
                        </a:rPr>
                        <a:t>Access to Large City</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2736325478"/>
                  </a:ext>
                </a:extLst>
              </a:tr>
              <a:tr h="173985">
                <a:tc>
                  <a:txBody>
                    <a:bodyPr/>
                    <a:lstStyle/>
                    <a:p>
                      <a:pPr algn="l" rtl="0" fontAlgn="ctr"/>
                      <a:r>
                        <a:rPr lang="en-US" sz="1200" b="0" i="0" u="none" strike="noStrike">
                          <a:solidFill>
                            <a:srgbClr val="000000"/>
                          </a:solidFill>
                          <a:effectLst/>
                          <a:latin typeface="Calibri" panose="020F0502020204030204" pitchFamily="34" charset="0"/>
                        </a:rPr>
                        <a:t>Great Plains Regional Medical Center</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50539370"/>
                  </a:ext>
                </a:extLst>
              </a:tr>
              <a:tr h="173985">
                <a:tc>
                  <a:txBody>
                    <a:bodyPr/>
                    <a:lstStyle/>
                    <a:p>
                      <a:pPr algn="l" rtl="0" fontAlgn="ctr"/>
                      <a:r>
                        <a:rPr lang="en-US" sz="1200" b="1" i="0" u="none" strike="noStrike">
                          <a:solidFill>
                            <a:srgbClr val="000000"/>
                          </a:solidFill>
                          <a:effectLst/>
                          <a:latin typeface="Calibri" panose="020F0502020204030204" pitchFamily="34" charset="0"/>
                        </a:rPr>
                        <a:t>Grand Total</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1" i="0" u="none" strike="noStrike" dirty="0">
                          <a:solidFill>
                            <a:srgbClr val="000000"/>
                          </a:solidFill>
                          <a:effectLst/>
                          <a:latin typeface="Calibri" panose="020F0502020204030204" pitchFamily="34" charset="0"/>
                        </a:rPr>
                        <a:t>31</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14398340"/>
                  </a:ext>
                </a:extLst>
              </a:tr>
            </a:tbl>
          </a:graphicData>
        </a:graphic>
      </p:graphicFrame>
      <p:graphicFrame>
        <p:nvGraphicFramePr>
          <p:cNvPr id="6" name="Table 5">
            <a:extLst>
              <a:ext uri="{FF2B5EF4-FFF2-40B4-BE49-F238E27FC236}">
                <a16:creationId xmlns:a16="http://schemas.microsoft.com/office/drawing/2014/main" id="{BCC3D89B-ACFD-3ABC-F16E-2100FA503FA8}"/>
              </a:ext>
            </a:extLst>
          </p:cNvPr>
          <p:cNvGraphicFramePr>
            <a:graphicFrameLocks noGrp="1"/>
          </p:cNvGraphicFramePr>
          <p:nvPr>
            <p:extLst>
              <p:ext uri="{D42A27DB-BD31-4B8C-83A1-F6EECF244321}">
                <p14:modId xmlns:p14="http://schemas.microsoft.com/office/powerpoint/2010/main" val="1078261253"/>
              </p:ext>
            </p:extLst>
          </p:nvPr>
        </p:nvGraphicFramePr>
        <p:xfrm>
          <a:off x="7839681" y="1270225"/>
          <a:ext cx="2901545" cy="5128756"/>
        </p:xfrm>
        <a:graphic>
          <a:graphicData uri="http://schemas.openxmlformats.org/drawingml/2006/table">
            <a:tbl>
              <a:tblPr/>
              <a:tblGrid>
                <a:gridCol w="1824178">
                  <a:extLst>
                    <a:ext uri="{9D8B030D-6E8A-4147-A177-3AD203B41FA5}">
                      <a16:colId xmlns:a16="http://schemas.microsoft.com/office/drawing/2014/main" val="2112762566"/>
                    </a:ext>
                  </a:extLst>
                </a:gridCol>
                <a:gridCol w="1077367">
                  <a:extLst>
                    <a:ext uri="{9D8B030D-6E8A-4147-A177-3AD203B41FA5}">
                      <a16:colId xmlns:a16="http://schemas.microsoft.com/office/drawing/2014/main" val="1264587179"/>
                    </a:ext>
                  </a:extLst>
                </a:gridCol>
              </a:tblGrid>
              <a:tr h="291722">
                <a:tc>
                  <a:txBody>
                    <a:bodyPr/>
                    <a:lstStyle/>
                    <a:p>
                      <a:pPr algn="ctr" rtl="0" fontAlgn="ctr"/>
                      <a:r>
                        <a:rPr lang="en-US" sz="1200" b="1" i="0" u="none" strike="noStrike">
                          <a:solidFill>
                            <a:srgbClr val="000000"/>
                          </a:solidFill>
                          <a:effectLst/>
                          <a:latin typeface="Calibri" panose="020F0502020204030204" pitchFamily="34" charset="0"/>
                        </a:rPr>
                        <a:t>Response</a:t>
                      </a:r>
                    </a:p>
                  </a:txBody>
                  <a:tcPr marL="7346" marR="7346" marT="73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200" b="1" i="0" u="none" strike="noStrike">
                          <a:solidFill>
                            <a:srgbClr val="000000"/>
                          </a:solidFill>
                          <a:effectLst/>
                          <a:latin typeface="Calibri" panose="020F0502020204030204" pitchFamily="34" charset="0"/>
                        </a:rPr>
                        <a:t>Weakness/ Opportunity</a:t>
                      </a:r>
                    </a:p>
                  </a:txBody>
                  <a:tcPr marL="7346" marR="7346" marT="734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4720828"/>
                  </a:ext>
                </a:extLst>
              </a:tr>
              <a:tr h="148733">
                <a:tc>
                  <a:txBody>
                    <a:bodyPr/>
                    <a:lstStyle/>
                    <a:p>
                      <a:pPr algn="l" rtl="0" fontAlgn="ctr"/>
                      <a:r>
                        <a:rPr lang="en-US" sz="1200" b="0" i="0" u="none" strike="noStrike">
                          <a:solidFill>
                            <a:srgbClr val="000000"/>
                          </a:solidFill>
                          <a:effectLst/>
                          <a:latin typeface="Calibri" panose="020F0502020204030204" pitchFamily="34" charset="0"/>
                        </a:rPr>
                        <a:t>Community Resources</a:t>
                      </a:r>
                    </a:p>
                  </a:txBody>
                  <a:tcPr marL="7346" marR="7346" marT="7346"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3</a:t>
                      </a:r>
                    </a:p>
                  </a:txBody>
                  <a:tcPr marL="7346" marR="7346" marT="7346"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25122570"/>
                  </a:ext>
                </a:extLst>
              </a:tr>
              <a:tr h="148733">
                <a:tc>
                  <a:txBody>
                    <a:bodyPr/>
                    <a:lstStyle/>
                    <a:p>
                      <a:pPr algn="l" rtl="0" fontAlgn="ctr"/>
                      <a:r>
                        <a:rPr lang="en-US" sz="1200" b="0" i="0" u="none" strike="noStrike">
                          <a:solidFill>
                            <a:srgbClr val="000000"/>
                          </a:solidFill>
                          <a:effectLst/>
                          <a:latin typeface="Calibri" panose="020F0502020204030204" pitchFamily="34" charset="0"/>
                        </a:rPr>
                        <a:t>Dependence on Oil &amp; Gas</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60689551"/>
                  </a:ext>
                </a:extLst>
              </a:tr>
              <a:tr h="148733">
                <a:tc>
                  <a:txBody>
                    <a:bodyPr/>
                    <a:lstStyle/>
                    <a:p>
                      <a:pPr algn="l" rtl="0" fontAlgn="ctr"/>
                      <a:r>
                        <a:rPr lang="en-US" sz="1200" b="0" i="0" u="none" strike="noStrike">
                          <a:solidFill>
                            <a:srgbClr val="000000"/>
                          </a:solidFill>
                          <a:effectLst/>
                          <a:latin typeface="Calibri" panose="020F0502020204030204" pitchFamily="34" charset="0"/>
                        </a:rPr>
                        <a:t>Homelessness</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346" marR="7346" marT="7346" marB="0" anchor="ctr">
                    <a:lnL>
                      <a:noFill/>
                    </a:lnL>
                    <a:lnR>
                      <a:noFill/>
                    </a:lnR>
                    <a:lnT>
                      <a:noFill/>
                    </a:lnT>
                    <a:lnB>
                      <a:noFill/>
                    </a:lnB>
                    <a:noFill/>
                  </a:tcPr>
                </a:tc>
                <a:extLst>
                  <a:ext uri="{0D108BD9-81ED-4DB2-BD59-A6C34878D82A}">
                    <a16:rowId xmlns:a16="http://schemas.microsoft.com/office/drawing/2014/main" val="1944507397"/>
                  </a:ext>
                </a:extLst>
              </a:tr>
              <a:tr h="148733">
                <a:tc>
                  <a:txBody>
                    <a:bodyPr/>
                    <a:lstStyle/>
                    <a:p>
                      <a:pPr algn="l" rtl="0" fontAlgn="ctr"/>
                      <a:r>
                        <a:rPr lang="en-US" sz="1200" b="0" i="0" u="none" strike="noStrike">
                          <a:solidFill>
                            <a:srgbClr val="000000"/>
                          </a:solidFill>
                          <a:effectLst/>
                          <a:latin typeface="Calibri" panose="020F0502020204030204" pitchFamily="34" charset="0"/>
                        </a:rPr>
                        <a:t>Transportation</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2704583300"/>
                  </a:ext>
                </a:extLst>
              </a:tr>
              <a:tr h="148733">
                <a:tc>
                  <a:txBody>
                    <a:bodyPr/>
                    <a:lstStyle/>
                    <a:p>
                      <a:pPr algn="l" rtl="0" fontAlgn="ctr"/>
                      <a:r>
                        <a:rPr lang="en-US" sz="1200" b="0" i="0" u="none" strike="noStrike">
                          <a:solidFill>
                            <a:srgbClr val="000000"/>
                          </a:solidFill>
                          <a:effectLst/>
                          <a:latin typeface="Calibri" panose="020F0502020204030204" pitchFamily="34" charset="0"/>
                        </a:rPr>
                        <a:t>Community Programs</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43195135"/>
                  </a:ext>
                </a:extLst>
              </a:tr>
              <a:tr h="148733">
                <a:tc>
                  <a:txBody>
                    <a:bodyPr/>
                    <a:lstStyle/>
                    <a:p>
                      <a:pPr algn="l" rtl="0" fontAlgn="ctr"/>
                      <a:r>
                        <a:rPr lang="en-US" sz="1200" b="0" i="0" u="none" strike="noStrike">
                          <a:solidFill>
                            <a:srgbClr val="000000"/>
                          </a:solidFill>
                          <a:effectLst/>
                          <a:latin typeface="Calibri" panose="020F0502020204030204" pitchFamily="34" charset="0"/>
                        </a:rPr>
                        <a:t>Prenatal Services</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3961173900"/>
                  </a:ext>
                </a:extLst>
              </a:tr>
              <a:tr h="148733">
                <a:tc>
                  <a:txBody>
                    <a:bodyPr/>
                    <a:lstStyle/>
                    <a:p>
                      <a:pPr algn="l" rtl="0" fontAlgn="ctr"/>
                      <a:r>
                        <a:rPr lang="en-US" sz="1200" b="0" i="0" u="none" strike="noStrike">
                          <a:solidFill>
                            <a:srgbClr val="000000"/>
                          </a:solidFill>
                          <a:effectLst/>
                          <a:latin typeface="Calibri" panose="020F0502020204030204" pitchFamily="34" charset="0"/>
                        </a:rPr>
                        <a:t>Infant Mortality</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2324147000"/>
                  </a:ext>
                </a:extLst>
              </a:tr>
              <a:tr h="148733">
                <a:tc>
                  <a:txBody>
                    <a:bodyPr/>
                    <a:lstStyle/>
                    <a:p>
                      <a:pPr algn="l" rtl="0" fontAlgn="ctr"/>
                      <a:r>
                        <a:rPr lang="en-US" sz="1200" b="0" i="0" u="none" strike="noStrike">
                          <a:solidFill>
                            <a:srgbClr val="000000"/>
                          </a:solidFill>
                          <a:effectLst/>
                          <a:latin typeface="Calibri" panose="020F0502020204030204" pitchFamily="34" charset="0"/>
                        </a:rPr>
                        <a:t>Access to OBGYN Care</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891077269"/>
                  </a:ext>
                </a:extLst>
              </a:tr>
              <a:tr h="148733">
                <a:tc>
                  <a:txBody>
                    <a:bodyPr/>
                    <a:lstStyle/>
                    <a:p>
                      <a:pPr algn="l" rtl="0" fontAlgn="ctr"/>
                      <a:r>
                        <a:rPr lang="en-US" sz="1200" b="0" i="0" u="none" strike="noStrike">
                          <a:solidFill>
                            <a:srgbClr val="000000"/>
                          </a:solidFill>
                          <a:effectLst/>
                          <a:latin typeface="Calibri" panose="020F0502020204030204" pitchFamily="34" charset="0"/>
                        </a:rPr>
                        <a:t>Afforable Housing</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1115744712"/>
                  </a:ext>
                </a:extLst>
              </a:tr>
              <a:tr h="148733">
                <a:tc>
                  <a:txBody>
                    <a:bodyPr/>
                    <a:lstStyle/>
                    <a:p>
                      <a:pPr algn="l" rtl="0" fontAlgn="ctr"/>
                      <a:r>
                        <a:rPr lang="en-US" sz="1200" b="0" i="0" u="none" strike="noStrike" dirty="0">
                          <a:solidFill>
                            <a:srgbClr val="000000"/>
                          </a:solidFill>
                          <a:effectLst/>
                          <a:latin typeface="Calibri" panose="020F0502020204030204" pitchFamily="34" charset="0"/>
                        </a:rPr>
                        <a:t>COVID Economic Impacts</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911342918"/>
                  </a:ext>
                </a:extLst>
              </a:tr>
              <a:tr h="148733">
                <a:tc>
                  <a:txBody>
                    <a:bodyPr/>
                    <a:lstStyle/>
                    <a:p>
                      <a:pPr algn="l" rtl="0" fontAlgn="ctr"/>
                      <a:r>
                        <a:rPr lang="en-US" sz="1200" b="0" i="0" u="none" strike="noStrike">
                          <a:solidFill>
                            <a:srgbClr val="000000"/>
                          </a:solidFill>
                          <a:effectLst/>
                          <a:latin typeface="Calibri" panose="020F0502020204030204" pitchFamily="34" charset="0"/>
                        </a:rPr>
                        <a:t>Access to Specialty Care</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3540626023"/>
                  </a:ext>
                </a:extLst>
              </a:tr>
              <a:tr h="148733">
                <a:tc>
                  <a:txBody>
                    <a:bodyPr/>
                    <a:lstStyle/>
                    <a:p>
                      <a:pPr algn="l" rtl="0" fontAlgn="ctr"/>
                      <a:r>
                        <a:rPr lang="en-US" sz="1200" b="0" i="0" u="none" strike="noStrike">
                          <a:solidFill>
                            <a:srgbClr val="000000"/>
                          </a:solidFill>
                          <a:effectLst/>
                          <a:latin typeface="Calibri" panose="020F0502020204030204" pitchFamily="34" charset="0"/>
                        </a:rPr>
                        <a:t>Access to Primary Care</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902522576"/>
                  </a:ext>
                </a:extLst>
              </a:tr>
              <a:tr h="148733">
                <a:tc>
                  <a:txBody>
                    <a:bodyPr/>
                    <a:lstStyle/>
                    <a:p>
                      <a:pPr algn="l" rtl="0" fontAlgn="ctr"/>
                      <a:r>
                        <a:rPr lang="en-US" sz="1200" b="0" i="0" u="none" strike="noStrike">
                          <a:solidFill>
                            <a:srgbClr val="000000"/>
                          </a:solidFill>
                          <a:effectLst/>
                          <a:latin typeface="Calibri" panose="020F0502020204030204" pitchFamily="34" charset="0"/>
                        </a:rPr>
                        <a:t>Physician Recruitment</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3781448074"/>
                  </a:ext>
                </a:extLst>
              </a:tr>
              <a:tr h="148733">
                <a:tc>
                  <a:txBody>
                    <a:bodyPr/>
                    <a:lstStyle/>
                    <a:p>
                      <a:pPr algn="l" rtl="0" fontAlgn="ctr"/>
                      <a:r>
                        <a:rPr lang="en-US" sz="1200" b="0" i="0" u="none" strike="noStrike">
                          <a:solidFill>
                            <a:srgbClr val="000000"/>
                          </a:solidFill>
                          <a:effectLst/>
                          <a:latin typeface="Calibri" panose="020F0502020204030204" pitchFamily="34" charset="0"/>
                        </a:rPr>
                        <a:t>Substance Abuse</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660003420"/>
                  </a:ext>
                </a:extLst>
              </a:tr>
              <a:tr h="148733">
                <a:tc>
                  <a:txBody>
                    <a:bodyPr/>
                    <a:lstStyle/>
                    <a:p>
                      <a:pPr algn="l" rtl="0" fontAlgn="ctr"/>
                      <a:r>
                        <a:rPr lang="en-US" sz="1200" b="0" i="0" u="none" strike="noStrike">
                          <a:solidFill>
                            <a:srgbClr val="000000"/>
                          </a:solidFill>
                          <a:effectLst/>
                          <a:latin typeface="Calibri" panose="020F0502020204030204" pitchFamily="34" charset="0"/>
                        </a:rPr>
                        <a:t>Safe Housing</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529265100"/>
                  </a:ext>
                </a:extLst>
              </a:tr>
              <a:tr h="148733">
                <a:tc>
                  <a:txBody>
                    <a:bodyPr/>
                    <a:lstStyle/>
                    <a:p>
                      <a:pPr algn="l" rtl="0" fontAlgn="ctr"/>
                      <a:r>
                        <a:rPr lang="en-US" sz="1200" b="0" i="0" u="none" strike="noStrike">
                          <a:solidFill>
                            <a:srgbClr val="000000"/>
                          </a:solidFill>
                          <a:effectLst/>
                          <a:latin typeface="Calibri" panose="020F0502020204030204" pitchFamily="34" charset="0"/>
                        </a:rPr>
                        <a:t>Underserved Populations</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2828643795"/>
                  </a:ext>
                </a:extLst>
              </a:tr>
              <a:tr h="148733">
                <a:tc>
                  <a:txBody>
                    <a:bodyPr/>
                    <a:lstStyle/>
                    <a:p>
                      <a:pPr algn="l" rtl="0" fontAlgn="ctr"/>
                      <a:r>
                        <a:rPr lang="en-US" sz="1200" b="0" i="0" u="none" strike="noStrike">
                          <a:solidFill>
                            <a:srgbClr val="000000"/>
                          </a:solidFill>
                          <a:effectLst/>
                          <a:latin typeface="Calibri" panose="020F0502020204030204" pitchFamily="34" charset="0"/>
                        </a:rPr>
                        <a:t>Workforce Shortages</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851179603"/>
                  </a:ext>
                </a:extLst>
              </a:tr>
              <a:tr h="148733">
                <a:tc>
                  <a:txBody>
                    <a:bodyPr/>
                    <a:lstStyle/>
                    <a:p>
                      <a:pPr algn="l" rtl="0" fontAlgn="ctr"/>
                      <a:r>
                        <a:rPr lang="en-US" sz="1200" b="0" i="0" u="none" strike="noStrike">
                          <a:solidFill>
                            <a:srgbClr val="000000"/>
                          </a:solidFill>
                          <a:effectLst/>
                          <a:latin typeface="Calibri" panose="020F0502020204030204" pitchFamily="34" charset="0"/>
                        </a:rPr>
                        <a:t>Diabetes</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3440438101"/>
                  </a:ext>
                </a:extLst>
              </a:tr>
              <a:tr h="148733">
                <a:tc>
                  <a:txBody>
                    <a:bodyPr/>
                    <a:lstStyle/>
                    <a:p>
                      <a:pPr algn="l" rtl="0" fontAlgn="ctr"/>
                      <a:r>
                        <a:rPr lang="en-US" sz="1200" b="0" i="0" u="none" strike="noStrike">
                          <a:solidFill>
                            <a:srgbClr val="000000"/>
                          </a:solidFill>
                          <a:effectLst/>
                          <a:latin typeface="Calibri" panose="020F0502020204030204" pitchFamily="34" charset="0"/>
                        </a:rPr>
                        <a:t>Water Supply</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2840105997"/>
                  </a:ext>
                </a:extLst>
              </a:tr>
              <a:tr h="148733">
                <a:tc>
                  <a:txBody>
                    <a:bodyPr/>
                    <a:lstStyle/>
                    <a:p>
                      <a:pPr algn="l" rtl="0" fontAlgn="ctr"/>
                      <a:r>
                        <a:rPr lang="en-US" sz="1200" b="0" i="0" u="none" strike="noStrike">
                          <a:solidFill>
                            <a:srgbClr val="000000"/>
                          </a:solidFill>
                          <a:effectLst/>
                          <a:latin typeface="Calibri" panose="020F0502020204030204" pitchFamily="34" charset="0"/>
                        </a:rPr>
                        <a:t>Economic Diversity</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475484920"/>
                  </a:ext>
                </a:extLst>
              </a:tr>
              <a:tr h="148733">
                <a:tc>
                  <a:txBody>
                    <a:bodyPr/>
                    <a:lstStyle/>
                    <a:p>
                      <a:pPr algn="l" rtl="0" fontAlgn="ctr"/>
                      <a:r>
                        <a:rPr lang="en-US" sz="1200" b="0" i="0" u="none" strike="noStrike">
                          <a:solidFill>
                            <a:srgbClr val="000000"/>
                          </a:solidFill>
                          <a:effectLst/>
                          <a:latin typeface="Calibri" panose="020F0502020204030204" pitchFamily="34" charset="0"/>
                        </a:rPr>
                        <a:t>Young Professional Retention</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1430605485"/>
                  </a:ext>
                </a:extLst>
              </a:tr>
              <a:tr h="148733">
                <a:tc>
                  <a:txBody>
                    <a:bodyPr/>
                    <a:lstStyle/>
                    <a:p>
                      <a:pPr algn="l" rtl="0" fontAlgn="ctr"/>
                      <a:r>
                        <a:rPr lang="en-US" sz="1200" b="0" i="0" u="none" strike="noStrike">
                          <a:solidFill>
                            <a:srgbClr val="000000"/>
                          </a:solidFill>
                          <a:effectLst/>
                          <a:latin typeface="Calibri" panose="020F0502020204030204" pitchFamily="34" charset="0"/>
                        </a:rPr>
                        <a:t>Health Education</a:t>
                      </a:r>
                    </a:p>
                  </a:txBody>
                  <a:tcPr marL="7346" marR="7346" marT="7346"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solidFill>
                      <a:srgbClr val="F2F2F2"/>
                    </a:solidFill>
                  </a:tcPr>
                </a:tc>
                <a:extLst>
                  <a:ext uri="{0D108BD9-81ED-4DB2-BD59-A6C34878D82A}">
                    <a16:rowId xmlns:a16="http://schemas.microsoft.com/office/drawing/2014/main" val="1615217365"/>
                  </a:ext>
                </a:extLst>
              </a:tr>
              <a:tr h="148733">
                <a:tc>
                  <a:txBody>
                    <a:bodyPr/>
                    <a:lstStyle/>
                    <a:p>
                      <a:pPr algn="l" rtl="0" fontAlgn="ctr"/>
                      <a:r>
                        <a:rPr lang="en-US" sz="1200" b="0" i="0" u="none" strike="noStrike">
                          <a:solidFill>
                            <a:srgbClr val="000000"/>
                          </a:solidFill>
                          <a:effectLst/>
                          <a:latin typeface="Calibri" panose="020F0502020204030204" pitchFamily="34" charset="0"/>
                        </a:rPr>
                        <a:t>Access to Healthy Food</a:t>
                      </a:r>
                    </a:p>
                  </a:txBody>
                  <a:tcPr marL="7346" marR="7346" marT="7346"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a:noFill/>
                    </a:lnB>
                    <a:noFill/>
                  </a:tcPr>
                </a:tc>
                <a:extLst>
                  <a:ext uri="{0D108BD9-81ED-4DB2-BD59-A6C34878D82A}">
                    <a16:rowId xmlns:a16="http://schemas.microsoft.com/office/drawing/2014/main" val="236953582"/>
                  </a:ext>
                </a:extLst>
              </a:tr>
              <a:tr h="148733">
                <a:tc>
                  <a:txBody>
                    <a:bodyPr/>
                    <a:lstStyle/>
                    <a:p>
                      <a:pPr algn="l" rtl="0" fontAlgn="ctr"/>
                      <a:r>
                        <a:rPr lang="en-US" sz="1200" b="0" i="0" u="none" strike="noStrike">
                          <a:solidFill>
                            <a:srgbClr val="000000"/>
                          </a:solidFill>
                          <a:effectLst/>
                          <a:latin typeface="Calibri" panose="020F0502020204030204" pitchFamily="34" charset="0"/>
                        </a:rPr>
                        <a:t>Healthcare Staff Retention</a:t>
                      </a:r>
                    </a:p>
                  </a:txBody>
                  <a:tcPr marL="7346" marR="7346" marT="7346"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346" marR="7346" marT="7346"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81810536"/>
                  </a:ext>
                </a:extLst>
              </a:tr>
              <a:tr h="148733">
                <a:tc>
                  <a:txBody>
                    <a:bodyPr/>
                    <a:lstStyle/>
                    <a:p>
                      <a:pPr algn="l" rtl="0" fontAlgn="ctr"/>
                      <a:r>
                        <a:rPr lang="en-US" sz="1200" b="1" i="0" u="none" strike="noStrike">
                          <a:solidFill>
                            <a:srgbClr val="000000"/>
                          </a:solidFill>
                          <a:effectLst/>
                          <a:latin typeface="Calibri" panose="020F0502020204030204" pitchFamily="34" charset="0"/>
                        </a:rPr>
                        <a:t>Grand Total</a:t>
                      </a:r>
                    </a:p>
                  </a:txBody>
                  <a:tcPr marL="7346" marR="7346" marT="734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1" i="0" u="none" strike="noStrike" dirty="0">
                          <a:solidFill>
                            <a:srgbClr val="000000"/>
                          </a:solidFill>
                          <a:effectLst/>
                          <a:latin typeface="Calibri" panose="020F0502020204030204" pitchFamily="34" charset="0"/>
                        </a:rPr>
                        <a:t>29</a:t>
                      </a:r>
                    </a:p>
                  </a:txBody>
                  <a:tcPr marL="7346" marR="7346" marT="7346"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8889881"/>
                  </a:ext>
                </a:extLst>
              </a:tr>
            </a:tbl>
          </a:graphicData>
        </a:graphic>
      </p:graphicFrame>
      <p:cxnSp>
        <p:nvCxnSpPr>
          <p:cNvPr id="8" name="Straight Connector 7">
            <a:extLst>
              <a:ext uri="{FF2B5EF4-FFF2-40B4-BE49-F238E27FC236}">
                <a16:creationId xmlns:a16="http://schemas.microsoft.com/office/drawing/2014/main" id="{3230FFB4-25B4-9F92-1A35-98A2CDB11F1D}"/>
              </a:ext>
            </a:extLst>
          </p:cNvPr>
          <p:cNvCxnSpPr>
            <a:cxnSpLocks/>
          </p:cNvCxnSpPr>
          <p:nvPr/>
        </p:nvCxnSpPr>
        <p:spPr>
          <a:xfrm>
            <a:off x="6096000" y="1312433"/>
            <a:ext cx="0" cy="5077609"/>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25D55B2-7563-0ACB-89A5-44147E41A8C8}"/>
              </a:ext>
            </a:extLst>
          </p:cNvPr>
          <p:cNvSpPr txBox="1"/>
          <p:nvPr/>
        </p:nvSpPr>
        <p:spPr>
          <a:xfrm>
            <a:off x="151372" y="930715"/>
            <a:ext cx="5846780" cy="369332"/>
          </a:xfrm>
          <a:prstGeom prst="rect">
            <a:avLst/>
          </a:prstGeom>
          <a:noFill/>
        </p:spPr>
        <p:txBody>
          <a:bodyPr wrap="square">
            <a:spAutoFit/>
          </a:bodyPr>
          <a:lstStyle/>
          <a:p>
            <a:pPr algn="ctr"/>
            <a:r>
              <a:rPr lang="en-US" dirty="0">
                <a:solidFill>
                  <a:schemeClr val="tx2"/>
                </a:solidFill>
              </a:rPr>
              <a:t>What do you like best about living in this community?</a:t>
            </a:r>
          </a:p>
        </p:txBody>
      </p:sp>
      <p:sp>
        <p:nvSpPr>
          <p:cNvPr id="10" name="TextBox 9">
            <a:extLst>
              <a:ext uri="{FF2B5EF4-FFF2-40B4-BE49-F238E27FC236}">
                <a16:creationId xmlns:a16="http://schemas.microsoft.com/office/drawing/2014/main" id="{20B099A7-333B-D4D9-679E-8AC1ADCBC2EC}"/>
              </a:ext>
            </a:extLst>
          </p:cNvPr>
          <p:cNvSpPr txBox="1"/>
          <p:nvPr/>
        </p:nvSpPr>
        <p:spPr>
          <a:xfrm>
            <a:off x="6095999" y="930715"/>
            <a:ext cx="6099586" cy="369332"/>
          </a:xfrm>
          <a:prstGeom prst="rect">
            <a:avLst/>
          </a:prstGeom>
          <a:noFill/>
        </p:spPr>
        <p:txBody>
          <a:bodyPr wrap="square">
            <a:spAutoFit/>
          </a:bodyPr>
          <a:lstStyle/>
          <a:p>
            <a:pPr algn="ctr"/>
            <a:r>
              <a:rPr lang="en-US" dirty="0">
                <a:solidFill>
                  <a:schemeClr val="tx2"/>
                </a:solidFill>
              </a:rPr>
              <a:t>What are your biggest concerns living in the community?</a:t>
            </a:r>
          </a:p>
        </p:txBody>
      </p:sp>
      <p:sp>
        <p:nvSpPr>
          <p:cNvPr id="11" name="Rectangle 10">
            <a:extLst>
              <a:ext uri="{FF2B5EF4-FFF2-40B4-BE49-F238E27FC236}">
                <a16:creationId xmlns:a16="http://schemas.microsoft.com/office/drawing/2014/main" id="{A7D15AF8-0B4B-D6A2-A580-D4647C416DAC}"/>
              </a:ext>
            </a:extLst>
          </p:cNvPr>
          <p:cNvSpPr/>
          <p:nvPr/>
        </p:nvSpPr>
        <p:spPr>
          <a:xfrm>
            <a:off x="4012602" y="1677166"/>
            <a:ext cx="473337" cy="22591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5ACF1B-2040-16F9-1C17-D7A294B81E4C}"/>
              </a:ext>
            </a:extLst>
          </p:cNvPr>
          <p:cNvSpPr/>
          <p:nvPr/>
        </p:nvSpPr>
        <p:spPr>
          <a:xfrm>
            <a:off x="9974003" y="1633622"/>
            <a:ext cx="473337" cy="22591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B6F8C4-CCA8-51BD-E6FA-B72C02587CF1}"/>
              </a:ext>
            </a:extLst>
          </p:cNvPr>
          <p:cNvSpPr txBox="1"/>
          <p:nvPr/>
        </p:nvSpPr>
        <p:spPr>
          <a:xfrm>
            <a:off x="269969" y="6225055"/>
            <a:ext cx="5826030" cy="492443"/>
          </a:xfrm>
          <a:prstGeom prst="rect">
            <a:avLst/>
          </a:prstGeom>
          <a:noFill/>
        </p:spPr>
        <p:txBody>
          <a:bodyPr wrap="square">
            <a:spAutoFit/>
          </a:bodyPr>
          <a:lstStyle/>
          <a:p>
            <a:pPr>
              <a:spcAft>
                <a:spcPts val="1200"/>
              </a:spcAft>
            </a:pPr>
            <a:r>
              <a:rPr lang="en-US" sz="1300" dirty="0">
                <a:solidFill>
                  <a:schemeClr val="tx2"/>
                </a:solidFill>
              </a:rPr>
              <a:t>“Community Support” was noted as the biggest strength within the community, being mentioned in five of the six interviews.</a:t>
            </a:r>
          </a:p>
        </p:txBody>
      </p:sp>
      <p:sp>
        <p:nvSpPr>
          <p:cNvPr id="14" name="TextBox 13">
            <a:extLst>
              <a:ext uri="{FF2B5EF4-FFF2-40B4-BE49-F238E27FC236}">
                <a16:creationId xmlns:a16="http://schemas.microsoft.com/office/drawing/2014/main" id="{401C51A5-AA85-6615-685E-B7B526BCAAF3}"/>
              </a:ext>
            </a:extLst>
          </p:cNvPr>
          <p:cNvSpPr txBox="1"/>
          <p:nvPr/>
        </p:nvSpPr>
        <p:spPr>
          <a:xfrm>
            <a:off x="6095998" y="6334261"/>
            <a:ext cx="6096001" cy="492443"/>
          </a:xfrm>
          <a:prstGeom prst="rect">
            <a:avLst/>
          </a:prstGeom>
          <a:noFill/>
        </p:spPr>
        <p:txBody>
          <a:bodyPr wrap="square">
            <a:spAutoFit/>
          </a:bodyPr>
          <a:lstStyle/>
          <a:p>
            <a:pPr>
              <a:spcAft>
                <a:spcPts val="1200"/>
              </a:spcAft>
            </a:pPr>
            <a:r>
              <a:rPr lang="en-US" sz="1300" dirty="0">
                <a:solidFill>
                  <a:schemeClr val="tx2"/>
                </a:solidFill>
              </a:rPr>
              <a:t>“Community Resources” was the most frequently identified concern, followed closely by Dependence on Oil &amp; Gas”, “Homelessness”, and Transportation” with two mentions each.</a:t>
            </a:r>
          </a:p>
        </p:txBody>
      </p:sp>
    </p:spTree>
    <p:extLst>
      <p:ext uri="{BB962C8B-B14F-4D97-AF65-F5344CB8AC3E}">
        <p14:creationId xmlns:p14="http://schemas.microsoft.com/office/powerpoint/2010/main" val="8329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32465-0021-F92A-95C6-DCF4597B40C3}"/>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318D9F0D-B1F1-1665-2432-2AEC3ECB3B51}"/>
              </a:ext>
            </a:extLst>
          </p:cNvPr>
          <p:cNvSpPr txBox="1"/>
          <p:nvPr/>
        </p:nvSpPr>
        <p:spPr>
          <a:xfrm>
            <a:off x="76201" y="6333915"/>
            <a:ext cx="6019799" cy="492443"/>
          </a:xfrm>
          <a:prstGeom prst="rect">
            <a:avLst/>
          </a:prstGeom>
          <a:noFill/>
        </p:spPr>
        <p:txBody>
          <a:bodyPr wrap="square">
            <a:spAutoFit/>
          </a:bodyPr>
          <a:lstStyle/>
          <a:p>
            <a:pPr>
              <a:spcAft>
                <a:spcPts val="1200"/>
              </a:spcAft>
            </a:pPr>
            <a:r>
              <a:rPr lang="en-US" sz="1300" dirty="0">
                <a:solidFill>
                  <a:schemeClr val="tx2"/>
                </a:solidFill>
              </a:rPr>
              <a:t>Multiple health issues were identified, those with two of more responses center on chronic disease prevention and basic-health promotion signaling a need within the community.</a:t>
            </a:r>
          </a:p>
        </p:txBody>
      </p:sp>
      <p:graphicFrame>
        <p:nvGraphicFramePr>
          <p:cNvPr id="14" name="Table 13">
            <a:extLst>
              <a:ext uri="{FF2B5EF4-FFF2-40B4-BE49-F238E27FC236}">
                <a16:creationId xmlns:a16="http://schemas.microsoft.com/office/drawing/2014/main" id="{1CBFB486-F9E0-C30D-BF25-86C4F01FC8D5}"/>
              </a:ext>
            </a:extLst>
          </p:cNvPr>
          <p:cNvGraphicFramePr>
            <a:graphicFrameLocks noGrp="1"/>
          </p:cNvGraphicFramePr>
          <p:nvPr>
            <p:extLst>
              <p:ext uri="{D42A27DB-BD31-4B8C-83A1-F6EECF244321}">
                <p14:modId xmlns:p14="http://schemas.microsoft.com/office/powerpoint/2010/main" val="418544204"/>
              </p:ext>
            </p:extLst>
          </p:nvPr>
        </p:nvGraphicFramePr>
        <p:xfrm>
          <a:off x="7722685" y="1275415"/>
          <a:ext cx="2846215" cy="4885242"/>
        </p:xfrm>
        <a:graphic>
          <a:graphicData uri="http://schemas.openxmlformats.org/drawingml/2006/table">
            <a:tbl>
              <a:tblPr/>
              <a:tblGrid>
                <a:gridCol w="1806933">
                  <a:extLst>
                    <a:ext uri="{9D8B030D-6E8A-4147-A177-3AD203B41FA5}">
                      <a16:colId xmlns:a16="http://schemas.microsoft.com/office/drawing/2014/main" val="3414874260"/>
                    </a:ext>
                  </a:extLst>
                </a:gridCol>
                <a:gridCol w="1039282">
                  <a:extLst>
                    <a:ext uri="{9D8B030D-6E8A-4147-A177-3AD203B41FA5}">
                      <a16:colId xmlns:a16="http://schemas.microsoft.com/office/drawing/2014/main" val="704641863"/>
                    </a:ext>
                  </a:extLst>
                </a:gridCol>
              </a:tblGrid>
              <a:tr h="246059">
                <a:tc>
                  <a:txBody>
                    <a:bodyPr/>
                    <a:lstStyle/>
                    <a:p>
                      <a:pPr algn="ctr" rtl="0" fontAlgn="ctr"/>
                      <a:r>
                        <a:rPr lang="en-US" sz="1100" b="1" i="0" u="none" strike="noStrike">
                          <a:solidFill>
                            <a:srgbClr val="000000"/>
                          </a:solidFill>
                          <a:effectLst/>
                          <a:latin typeface="Calibri" panose="020F0502020204030204" pitchFamily="34" charset="0"/>
                        </a:rPr>
                        <a:t>Response</a:t>
                      </a:r>
                    </a:p>
                  </a:txBody>
                  <a:tcPr marL="7086" marR="7086" marT="7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000000"/>
                          </a:solidFill>
                          <a:effectLst/>
                          <a:latin typeface="Calibri" panose="020F0502020204030204" pitchFamily="34" charset="0"/>
                        </a:rPr>
                        <a:t>Weakness/ Opportunity</a:t>
                      </a:r>
                    </a:p>
                  </a:txBody>
                  <a:tcPr marL="7086" marR="7086" marT="708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728208"/>
                  </a:ext>
                </a:extLst>
              </a:tr>
              <a:tr h="120168">
                <a:tc>
                  <a:txBody>
                    <a:bodyPr/>
                    <a:lstStyle/>
                    <a:p>
                      <a:pPr algn="l" rtl="0" fontAlgn="ctr"/>
                      <a:r>
                        <a:rPr lang="en-US" sz="1100" b="0" i="0" u="none" strike="noStrike">
                          <a:solidFill>
                            <a:srgbClr val="000000"/>
                          </a:solidFill>
                          <a:effectLst/>
                          <a:latin typeface="Calibri" panose="020F0502020204030204" pitchFamily="34" charset="0"/>
                        </a:rPr>
                        <a:t>Insurance Coverage</a:t>
                      </a:r>
                    </a:p>
                  </a:txBody>
                  <a:tcPr marL="7086" marR="7086" marT="7086"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100" b="0" i="0" u="none" strike="noStrike" dirty="0">
                          <a:solidFill>
                            <a:srgbClr val="000000"/>
                          </a:solidFill>
                          <a:effectLst/>
                          <a:latin typeface="Calibri" panose="020F0502020204030204" pitchFamily="34" charset="0"/>
                        </a:rPr>
                        <a:t>4</a:t>
                      </a:r>
                    </a:p>
                  </a:txBody>
                  <a:tcPr marL="7086" marR="7086" marT="7086"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409087775"/>
                  </a:ext>
                </a:extLst>
              </a:tr>
              <a:tr h="120168">
                <a:tc>
                  <a:txBody>
                    <a:bodyPr/>
                    <a:lstStyle/>
                    <a:p>
                      <a:pPr algn="l" rtl="0" fontAlgn="ctr"/>
                      <a:r>
                        <a:rPr lang="en-US" sz="1100" b="0" i="0" u="none" strike="noStrike">
                          <a:solidFill>
                            <a:srgbClr val="000000"/>
                          </a:solidFill>
                          <a:effectLst/>
                          <a:latin typeface="Calibri" panose="020F0502020204030204" pitchFamily="34" charset="0"/>
                        </a:rPr>
                        <a:t>Access to Healthcare</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1104179781"/>
                  </a:ext>
                </a:extLst>
              </a:tr>
              <a:tr h="120168">
                <a:tc>
                  <a:txBody>
                    <a:bodyPr/>
                    <a:lstStyle/>
                    <a:p>
                      <a:pPr algn="l" rtl="0" fontAlgn="ctr"/>
                      <a:r>
                        <a:rPr lang="en-US" sz="1100" b="0" i="0" u="none" strike="noStrike">
                          <a:solidFill>
                            <a:srgbClr val="000000"/>
                          </a:solidFill>
                          <a:effectLst/>
                          <a:latin typeface="Calibri" panose="020F0502020204030204" pitchFamily="34" charset="0"/>
                        </a:rPr>
                        <a:t>Transportation</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7086" marR="7086" marT="7086" marB="0" anchor="ctr">
                    <a:lnL>
                      <a:noFill/>
                    </a:lnL>
                    <a:lnR>
                      <a:noFill/>
                    </a:lnR>
                    <a:lnT>
                      <a:noFill/>
                    </a:lnT>
                    <a:lnB>
                      <a:noFill/>
                    </a:lnB>
                    <a:noFill/>
                  </a:tcPr>
                </a:tc>
                <a:extLst>
                  <a:ext uri="{0D108BD9-81ED-4DB2-BD59-A6C34878D82A}">
                    <a16:rowId xmlns:a16="http://schemas.microsoft.com/office/drawing/2014/main" val="501023116"/>
                  </a:ext>
                </a:extLst>
              </a:tr>
              <a:tr h="120168">
                <a:tc>
                  <a:txBody>
                    <a:bodyPr/>
                    <a:lstStyle/>
                    <a:p>
                      <a:pPr algn="l" rtl="0" fontAlgn="ctr"/>
                      <a:r>
                        <a:rPr lang="en-US" sz="1100" b="0" i="0" u="none" strike="noStrike">
                          <a:solidFill>
                            <a:srgbClr val="000000"/>
                          </a:solidFill>
                          <a:effectLst/>
                          <a:latin typeface="Calibri" panose="020F0502020204030204" pitchFamily="34" charset="0"/>
                        </a:rPr>
                        <a:t>Afforable Medication</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2254021999"/>
                  </a:ext>
                </a:extLst>
              </a:tr>
              <a:tr h="120168">
                <a:tc>
                  <a:txBody>
                    <a:bodyPr/>
                    <a:lstStyle/>
                    <a:p>
                      <a:pPr algn="l" rtl="0" fontAlgn="ctr"/>
                      <a:r>
                        <a:rPr lang="en-US" sz="1100" b="0" i="0" u="none" strike="noStrike">
                          <a:solidFill>
                            <a:srgbClr val="000000"/>
                          </a:solidFill>
                          <a:effectLst/>
                          <a:latin typeface="Calibri" panose="020F0502020204030204" pitchFamily="34" charset="0"/>
                        </a:rPr>
                        <a:t>Access to Physical Exercise</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7086" marR="7086" marT="7086" marB="0" anchor="ctr">
                    <a:lnL>
                      <a:noFill/>
                    </a:lnL>
                    <a:lnR>
                      <a:noFill/>
                    </a:lnR>
                    <a:lnT>
                      <a:noFill/>
                    </a:lnT>
                    <a:lnB>
                      <a:noFill/>
                    </a:lnB>
                    <a:noFill/>
                  </a:tcPr>
                </a:tc>
                <a:extLst>
                  <a:ext uri="{0D108BD9-81ED-4DB2-BD59-A6C34878D82A}">
                    <a16:rowId xmlns:a16="http://schemas.microsoft.com/office/drawing/2014/main" val="2681680201"/>
                  </a:ext>
                </a:extLst>
              </a:tr>
              <a:tr h="120168">
                <a:tc>
                  <a:txBody>
                    <a:bodyPr/>
                    <a:lstStyle/>
                    <a:p>
                      <a:pPr algn="l" rtl="0" fontAlgn="ctr"/>
                      <a:r>
                        <a:rPr lang="en-US" sz="1100" b="0" i="0" u="none" strike="noStrike">
                          <a:solidFill>
                            <a:srgbClr val="000000"/>
                          </a:solidFill>
                          <a:effectLst/>
                          <a:latin typeface="Calibri" panose="020F0502020204030204" pitchFamily="34" charset="0"/>
                        </a:rPr>
                        <a:t>Mental Health</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4045538727"/>
                  </a:ext>
                </a:extLst>
              </a:tr>
              <a:tr h="120168">
                <a:tc>
                  <a:txBody>
                    <a:bodyPr/>
                    <a:lstStyle/>
                    <a:p>
                      <a:pPr algn="l" rtl="0" fontAlgn="ctr"/>
                      <a:r>
                        <a:rPr lang="en-US" sz="1100" b="0" i="0" u="none" strike="noStrike">
                          <a:solidFill>
                            <a:srgbClr val="000000"/>
                          </a:solidFill>
                          <a:effectLst/>
                          <a:latin typeface="Calibri" panose="020F0502020204030204" pitchFamily="34" charset="0"/>
                        </a:rPr>
                        <a:t>Women's Health Screenings</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7086" marR="7086" marT="7086" marB="0" anchor="ctr">
                    <a:lnL>
                      <a:noFill/>
                    </a:lnL>
                    <a:lnR>
                      <a:noFill/>
                    </a:lnR>
                    <a:lnT>
                      <a:noFill/>
                    </a:lnT>
                    <a:lnB>
                      <a:noFill/>
                    </a:lnB>
                    <a:noFill/>
                  </a:tcPr>
                </a:tc>
                <a:extLst>
                  <a:ext uri="{0D108BD9-81ED-4DB2-BD59-A6C34878D82A}">
                    <a16:rowId xmlns:a16="http://schemas.microsoft.com/office/drawing/2014/main" val="3843513992"/>
                  </a:ext>
                </a:extLst>
              </a:tr>
              <a:tr h="120168">
                <a:tc>
                  <a:txBody>
                    <a:bodyPr/>
                    <a:lstStyle/>
                    <a:p>
                      <a:pPr algn="l" rtl="0" fontAlgn="ctr"/>
                      <a:r>
                        <a:rPr lang="en-US" sz="1100" b="0" i="0" u="none" strike="noStrike">
                          <a:solidFill>
                            <a:srgbClr val="000000"/>
                          </a:solidFill>
                          <a:effectLst/>
                          <a:latin typeface="Calibri" panose="020F0502020204030204" pitchFamily="34" charset="0"/>
                        </a:rPr>
                        <a:t>Diabetes</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317780282"/>
                  </a:ext>
                </a:extLst>
              </a:tr>
              <a:tr h="120168">
                <a:tc>
                  <a:txBody>
                    <a:bodyPr/>
                    <a:lstStyle/>
                    <a:p>
                      <a:pPr algn="l" rtl="0" fontAlgn="ctr"/>
                      <a:r>
                        <a:rPr lang="en-US" sz="1100" b="0" i="0" u="none" strike="noStrike">
                          <a:solidFill>
                            <a:srgbClr val="000000"/>
                          </a:solidFill>
                          <a:effectLst/>
                          <a:latin typeface="Calibri" panose="020F0502020204030204" pitchFamily="34" charset="0"/>
                        </a:rPr>
                        <a:t>Language/Translation Services</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391954629"/>
                  </a:ext>
                </a:extLst>
              </a:tr>
              <a:tr h="120168">
                <a:tc>
                  <a:txBody>
                    <a:bodyPr/>
                    <a:lstStyle/>
                    <a:p>
                      <a:pPr algn="l" rtl="0" fontAlgn="ctr"/>
                      <a:r>
                        <a:rPr lang="en-US" sz="1100" b="0" i="0" u="none" strike="noStrike">
                          <a:solidFill>
                            <a:srgbClr val="000000"/>
                          </a:solidFill>
                          <a:effectLst/>
                          <a:latin typeface="Calibri" panose="020F0502020204030204" pitchFamily="34" charset="0"/>
                        </a:rPr>
                        <a:t>Schools/Education</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3876786203"/>
                  </a:ext>
                </a:extLst>
              </a:tr>
              <a:tr h="120168">
                <a:tc>
                  <a:txBody>
                    <a:bodyPr/>
                    <a:lstStyle/>
                    <a:p>
                      <a:pPr algn="l" rtl="0" fontAlgn="ctr"/>
                      <a:r>
                        <a:rPr lang="en-US" sz="1100" b="0" i="0" u="none" strike="noStrike">
                          <a:solidFill>
                            <a:srgbClr val="000000"/>
                          </a:solidFill>
                          <a:effectLst/>
                          <a:latin typeface="Calibri" panose="020F0502020204030204" pitchFamily="34" charset="0"/>
                        </a:rPr>
                        <a:t>Obesity</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2670864649"/>
                  </a:ext>
                </a:extLst>
              </a:tr>
              <a:tr h="120168">
                <a:tc>
                  <a:txBody>
                    <a:bodyPr/>
                    <a:lstStyle/>
                    <a:p>
                      <a:pPr algn="l" rtl="0" fontAlgn="ctr"/>
                      <a:r>
                        <a:rPr lang="en-US" sz="1100" b="0" i="0" u="none" strike="noStrike">
                          <a:solidFill>
                            <a:srgbClr val="000000"/>
                          </a:solidFill>
                          <a:effectLst/>
                          <a:latin typeface="Calibri" panose="020F0502020204030204" pitchFamily="34" charset="0"/>
                        </a:rPr>
                        <a:t>Dental Care</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3530831133"/>
                  </a:ext>
                </a:extLst>
              </a:tr>
              <a:tr h="120168">
                <a:tc>
                  <a:txBody>
                    <a:bodyPr/>
                    <a:lstStyle/>
                    <a:p>
                      <a:pPr algn="l" rtl="0" fontAlgn="ctr"/>
                      <a:r>
                        <a:rPr lang="en-US" sz="1100" b="0" i="0" u="none" strike="noStrike">
                          <a:solidFill>
                            <a:srgbClr val="000000"/>
                          </a:solidFill>
                          <a:effectLst/>
                          <a:latin typeface="Calibri" panose="020F0502020204030204" pitchFamily="34" charset="0"/>
                        </a:rPr>
                        <a:t>Access to Healthy Food</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3071207339"/>
                  </a:ext>
                </a:extLst>
              </a:tr>
              <a:tr h="120168">
                <a:tc>
                  <a:txBody>
                    <a:bodyPr/>
                    <a:lstStyle/>
                    <a:p>
                      <a:pPr algn="l" rtl="0" fontAlgn="ctr"/>
                      <a:r>
                        <a:rPr lang="en-US" sz="1100" b="0" i="0" u="none" strike="noStrike">
                          <a:solidFill>
                            <a:srgbClr val="000000"/>
                          </a:solidFill>
                          <a:effectLst/>
                          <a:latin typeface="Calibri" panose="020F0502020204030204" pitchFamily="34" charset="0"/>
                        </a:rPr>
                        <a:t>Vaccination Rates</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2097302259"/>
                  </a:ext>
                </a:extLst>
              </a:tr>
              <a:tr h="120168">
                <a:tc>
                  <a:txBody>
                    <a:bodyPr/>
                    <a:lstStyle/>
                    <a:p>
                      <a:pPr algn="l" rtl="0" fontAlgn="ctr"/>
                      <a:r>
                        <a:rPr lang="en-US" sz="1100" b="0" i="0" u="none" strike="noStrike">
                          <a:solidFill>
                            <a:srgbClr val="000000"/>
                          </a:solidFill>
                          <a:effectLst/>
                          <a:latin typeface="Calibri" panose="020F0502020204030204" pitchFamily="34" charset="0"/>
                        </a:rPr>
                        <a:t>Afforable Housing</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1110551035"/>
                  </a:ext>
                </a:extLst>
              </a:tr>
              <a:tr h="120168">
                <a:tc>
                  <a:txBody>
                    <a:bodyPr/>
                    <a:lstStyle/>
                    <a:p>
                      <a:pPr algn="l" rtl="0" fontAlgn="ctr"/>
                      <a:r>
                        <a:rPr lang="en-US" sz="1100" b="0" i="0" u="none" strike="noStrike">
                          <a:solidFill>
                            <a:srgbClr val="000000"/>
                          </a:solidFill>
                          <a:effectLst/>
                          <a:latin typeface="Calibri" panose="020F0502020204030204" pitchFamily="34" charset="0"/>
                        </a:rPr>
                        <a:t>Access to Primary Care</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976226032"/>
                  </a:ext>
                </a:extLst>
              </a:tr>
              <a:tr h="120168">
                <a:tc>
                  <a:txBody>
                    <a:bodyPr/>
                    <a:lstStyle/>
                    <a:p>
                      <a:pPr algn="l" rtl="0" fontAlgn="ctr"/>
                      <a:r>
                        <a:rPr lang="en-US" sz="1100" b="0" i="0" u="none" strike="noStrike">
                          <a:solidFill>
                            <a:srgbClr val="000000"/>
                          </a:solidFill>
                          <a:effectLst/>
                          <a:latin typeface="Calibri" panose="020F0502020204030204" pitchFamily="34" charset="0"/>
                        </a:rPr>
                        <a:t>Poverty Rates</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1034089879"/>
                  </a:ext>
                </a:extLst>
              </a:tr>
              <a:tr h="120168">
                <a:tc>
                  <a:txBody>
                    <a:bodyPr/>
                    <a:lstStyle/>
                    <a:p>
                      <a:pPr algn="l" rtl="0" fontAlgn="ctr"/>
                      <a:r>
                        <a:rPr lang="en-US" sz="1100" b="0" i="0" u="none" strike="noStrike">
                          <a:solidFill>
                            <a:srgbClr val="000000"/>
                          </a:solidFill>
                          <a:effectLst/>
                          <a:latin typeface="Calibri" panose="020F0502020204030204" pitchFamily="34" charset="0"/>
                        </a:rPr>
                        <a:t>Access to Specialty Care</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4035519437"/>
                  </a:ext>
                </a:extLst>
              </a:tr>
              <a:tr h="120168">
                <a:tc>
                  <a:txBody>
                    <a:bodyPr/>
                    <a:lstStyle/>
                    <a:p>
                      <a:pPr algn="l" rtl="0" fontAlgn="ctr"/>
                      <a:r>
                        <a:rPr lang="en-US" sz="1100" b="0" i="0" u="none" strike="noStrike">
                          <a:solidFill>
                            <a:srgbClr val="000000"/>
                          </a:solidFill>
                          <a:effectLst/>
                          <a:latin typeface="Calibri" panose="020F0502020204030204" pitchFamily="34" charset="0"/>
                        </a:rPr>
                        <a:t>Substance Abuse</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89360308"/>
                  </a:ext>
                </a:extLst>
              </a:tr>
              <a:tr h="120168">
                <a:tc>
                  <a:txBody>
                    <a:bodyPr/>
                    <a:lstStyle/>
                    <a:p>
                      <a:pPr algn="l" rtl="0" fontAlgn="ctr"/>
                      <a:r>
                        <a:rPr lang="en-US" sz="1100" b="0" i="0" u="none" strike="noStrike">
                          <a:solidFill>
                            <a:srgbClr val="000000"/>
                          </a:solidFill>
                          <a:effectLst/>
                          <a:latin typeface="Calibri" panose="020F0502020204030204" pitchFamily="34" charset="0"/>
                        </a:rPr>
                        <a:t>Healthy Lifestyle</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3988157480"/>
                  </a:ext>
                </a:extLst>
              </a:tr>
              <a:tr h="120168">
                <a:tc>
                  <a:txBody>
                    <a:bodyPr/>
                    <a:lstStyle/>
                    <a:p>
                      <a:pPr algn="l" rtl="0" fontAlgn="ctr"/>
                      <a:r>
                        <a:rPr lang="en-US" sz="1100" b="0" i="0" u="none" strike="noStrike">
                          <a:solidFill>
                            <a:srgbClr val="000000"/>
                          </a:solidFill>
                          <a:effectLst/>
                          <a:latin typeface="Calibri" panose="020F0502020204030204" pitchFamily="34" charset="0"/>
                        </a:rPr>
                        <a:t>Chronic Disease</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3133279966"/>
                  </a:ext>
                </a:extLst>
              </a:tr>
              <a:tr h="120168">
                <a:tc>
                  <a:txBody>
                    <a:bodyPr/>
                    <a:lstStyle/>
                    <a:p>
                      <a:pPr algn="l" rtl="0" fontAlgn="ctr"/>
                      <a:r>
                        <a:rPr lang="en-US" sz="1100" b="0" i="0" u="none" strike="noStrike">
                          <a:solidFill>
                            <a:srgbClr val="000000"/>
                          </a:solidFill>
                          <a:effectLst/>
                          <a:latin typeface="Calibri" panose="020F0502020204030204" pitchFamily="34" charset="0"/>
                        </a:rPr>
                        <a:t>Adult Programming</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1351250298"/>
                  </a:ext>
                </a:extLst>
              </a:tr>
              <a:tr h="120168">
                <a:tc>
                  <a:txBody>
                    <a:bodyPr/>
                    <a:lstStyle/>
                    <a:p>
                      <a:pPr algn="l" rtl="0" fontAlgn="ctr"/>
                      <a:r>
                        <a:rPr lang="en-US" sz="1100" b="0" i="0" u="none" strike="noStrike">
                          <a:solidFill>
                            <a:srgbClr val="000000"/>
                          </a:solidFill>
                          <a:effectLst/>
                          <a:latin typeface="Calibri" panose="020F0502020204030204" pitchFamily="34" charset="0"/>
                        </a:rPr>
                        <a:t>Food Insecurity</a:t>
                      </a:r>
                    </a:p>
                  </a:txBody>
                  <a:tcPr marL="7086" marR="7086" marT="7086"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noFill/>
                  </a:tcPr>
                </a:tc>
                <a:extLst>
                  <a:ext uri="{0D108BD9-81ED-4DB2-BD59-A6C34878D82A}">
                    <a16:rowId xmlns:a16="http://schemas.microsoft.com/office/drawing/2014/main" val="3999779236"/>
                  </a:ext>
                </a:extLst>
              </a:tr>
              <a:tr h="119024">
                <a:tc>
                  <a:txBody>
                    <a:bodyPr/>
                    <a:lstStyle/>
                    <a:p>
                      <a:pPr algn="l" rtl="0" fontAlgn="ctr"/>
                      <a:r>
                        <a:rPr lang="en-US" sz="1100" b="0" i="0" u="none" strike="noStrike">
                          <a:solidFill>
                            <a:srgbClr val="000000"/>
                          </a:solidFill>
                          <a:effectLst/>
                          <a:latin typeface="Calibri" panose="020F0502020204030204" pitchFamily="34" charset="0"/>
                        </a:rPr>
                        <a:t>Health Education</a:t>
                      </a:r>
                    </a:p>
                  </a:txBody>
                  <a:tcPr marL="7086" marR="7086" marT="7086"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a:noFill/>
                    </a:lnB>
                    <a:solidFill>
                      <a:srgbClr val="F2F2F2"/>
                    </a:solidFill>
                  </a:tcPr>
                </a:tc>
                <a:extLst>
                  <a:ext uri="{0D108BD9-81ED-4DB2-BD59-A6C34878D82A}">
                    <a16:rowId xmlns:a16="http://schemas.microsoft.com/office/drawing/2014/main" val="2716693473"/>
                  </a:ext>
                </a:extLst>
              </a:tr>
              <a:tr h="119024">
                <a:tc>
                  <a:txBody>
                    <a:bodyPr/>
                    <a:lstStyle/>
                    <a:p>
                      <a:pPr algn="l" rtl="0" fontAlgn="ctr"/>
                      <a:r>
                        <a:rPr lang="en-US" sz="1100" b="0" i="0" u="none" strike="noStrike">
                          <a:solidFill>
                            <a:srgbClr val="000000"/>
                          </a:solidFill>
                          <a:effectLst/>
                          <a:latin typeface="Calibri" panose="020F0502020204030204" pitchFamily="34" charset="0"/>
                        </a:rPr>
                        <a:t>Health Literacy</a:t>
                      </a:r>
                    </a:p>
                  </a:txBody>
                  <a:tcPr marL="7086" marR="7086" marT="7086"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7086" marR="7086" marT="7086"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3416992"/>
                  </a:ext>
                </a:extLst>
              </a:tr>
              <a:tr h="119024">
                <a:tc>
                  <a:txBody>
                    <a:bodyPr/>
                    <a:lstStyle/>
                    <a:p>
                      <a:pPr algn="l" rtl="0" fontAlgn="ctr"/>
                      <a:r>
                        <a:rPr lang="en-US" sz="1100" b="1" i="0" u="none" strike="noStrike">
                          <a:solidFill>
                            <a:srgbClr val="000000"/>
                          </a:solidFill>
                          <a:effectLst/>
                          <a:latin typeface="Calibri" panose="020F0502020204030204" pitchFamily="34" charset="0"/>
                        </a:rPr>
                        <a:t>Grand Total</a:t>
                      </a:r>
                    </a:p>
                  </a:txBody>
                  <a:tcPr marL="7086" marR="7086" marT="7086"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100" b="1" i="0" u="none" strike="noStrike" dirty="0">
                          <a:solidFill>
                            <a:srgbClr val="000000"/>
                          </a:solidFill>
                          <a:effectLst/>
                          <a:latin typeface="Calibri" panose="020F0502020204030204" pitchFamily="34" charset="0"/>
                        </a:rPr>
                        <a:t>39</a:t>
                      </a:r>
                    </a:p>
                  </a:txBody>
                  <a:tcPr marL="7086" marR="7086" marT="7086"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47684459"/>
                  </a:ext>
                </a:extLst>
              </a:tr>
            </a:tbl>
          </a:graphicData>
        </a:graphic>
      </p:graphicFrame>
      <p:graphicFrame>
        <p:nvGraphicFramePr>
          <p:cNvPr id="13" name="Table 12">
            <a:extLst>
              <a:ext uri="{FF2B5EF4-FFF2-40B4-BE49-F238E27FC236}">
                <a16:creationId xmlns:a16="http://schemas.microsoft.com/office/drawing/2014/main" id="{DB8818C5-90C3-9E3A-FD59-1ED42E07F865}"/>
              </a:ext>
            </a:extLst>
          </p:cNvPr>
          <p:cNvGraphicFramePr>
            <a:graphicFrameLocks noGrp="1"/>
          </p:cNvGraphicFramePr>
          <p:nvPr>
            <p:extLst>
              <p:ext uri="{D42A27DB-BD31-4B8C-83A1-F6EECF244321}">
                <p14:modId xmlns:p14="http://schemas.microsoft.com/office/powerpoint/2010/main" val="246677464"/>
              </p:ext>
            </p:extLst>
          </p:nvPr>
        </p:nvGraphicFramePr>
        <p:xfrm>
          <a:off x="1600022" y="1301887"/>
          <a:ext cx="2885917" cy="5053192"/>
        </p:xfrm>
        <a:graphic>
          <a:graphicData uri="http://schemas.openxmlformats.org/drawingml/2006/table">
            <a:tbl>
              <a:tblPr/>
              <a:tblGrid>
                <a:gridCol w="1882120">
                  <a:extLst>
                    <a:ext uri="{9D8B030D-6E8A-4147-A177-3AD203B41FA5}">
                      <a16:colId xmlns:a16="http://schemas.microsoft.com/office/drawing/2014/main" val="4082948252"/>
                    </a:ext>
                  </a:extLst>
                </a:gridCol>
                <a:gridCol w="1003797">
                  <a:extLst>
                    <a:ext uri="{9D8B030D-6E8A-4147-A177-3AD203B41FA5}">
                      <a16:colId xmlns:a16="http://schemas.microsoft.com/office/drawing/2014/main" val="1669052463"/>
                    </a:ext>
                  </a:extLst>
                </a:gridCol>
              </a:tblGrid>
              <a:tr h="300780">
                <a:tc>
                  <a:txBody>
                    <a:bodyPr/>
                    <a:lstStyle/>
                    <a:p>
                      <a:pPr algn="ctr" rtl="0" fontAlgn="ctr"/>
                      <a:r>
                        <a:rPr lang="en-US" sz="1100" b="1" i="0" u="none" strike="noStrike">
                          <a:solidFill>
                            <a:srgbClr val="000000"/>
                          </a:solidFill>
                          <a:effectLst/>
                          <a:latin typeface="Calibri" panose="020F0502020204030204" pitchFamily="34" charset="0"/>
                        </a:rPr>
                        <a:t>Response</a:t>
                      </a:r>
                    </a:p>
                  </a:txBody>
                  <a:tcPr marL="6844" marR="6844" marT="68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rPr>
                        <a:t>Weakness/ Opportunity</a:t>
                      </a:r>
                    </a:p>
                  </a:txBody>
                  <a:tcPr marL="6844" marR="6844" marT="68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8729061"/>
                  </a:ext>
                </a:extLst>
              </a:tr>
              <a:tr h="153399">
                <a:tc>
                  <a:txBody>
                    <a:bodyPr/>
                    <a:lstStyle/>
                    <a:p>
                      <a:pPr algn="l" rtl="0" fontAlgn="ctr"/>
                      <a:r>
                        <a:rPr lang="en-US" sz="1100" b="0" i="0" u="none" strike="noStrike">
                          <a:solidFill>
                            <a:srgbClr val="000000"/>
                          </a:solidFill>
                          <a:effectLst/>
                          <a:latin typeface="Calibri" panose="020F0502020204030204" pitchFamily="34" charset="0"/>
                        </a:rPr>
                        <a:t>Access to Physical Exercise</a:t>
                      </a:r>
                    </a:p>
                  </a:txBody>
                  <a:tcPr marL="6844" marR="6844" marT="6844"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844" marR="6844" marT="6844"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15689763"/>
                  </a:ext>
                </a:extLst>
              </a:tr>
              <a:tr h="153399">
                <a:tc>
                  <a:txBody>
                    <a:bodyPr/>
                    <a:lstStyle/>
                    <a:p>
                      <a:pPr algn="l" rtl="0" fontAlgn="ctr"/>
                      <a:r>
                        <a:rPr lang="en-US" sz="1100" b="0" i="0" u="none" strike="noStrike">
                          <a:solidFill>
                            <a:srgbClr val="000000"/>
                          </a:solidFill>
                          <a:effectLst/>
                          <a:latin typeface="Calibri" panose="020F0502020204030204" pitchFamily="34" charset="0"/>
                        </a:rPr>
                        <a:t>Diabetes</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448544408"/>
                  </a:ext>
                </a:extLst>
              </a:tr>
              <a:tr h="153399">
                <a:tc>
                  <a:txBody>
                    <a:bodyPr/>
                    <a:lstStyle/>
                    <a:p>
                      <a:pPr algn="l" rtl="0" fontAlgn="ctr"/>
                      <a:r>
                        <a:rPr lang="en-US" sz="1100" b="0" i="0" u="none" strike="noStrike" dirty="0">
                          <a:solidFill>
                            <a:srgbClr val="000000"/>
                          </a:solidFill>
                          <a:effectLst/>
                          <a:latin typeface="Calibri" panose="020F0502020204030204" pitchFamily="34" charset="0"/>
                        </a:rPr>
                        <a:t>Cancer Rates</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844" marR="6844" marT="6844" marB="0" anchor="ctr">
                    <a:lnL>
                      <a:noFill/>
                    </a:lnL>
                    <a:lnR>
                      <a:noFill/>
                    </a:lnR>
                    <a:lnT>
                      <a:noFill/>
                    </a:lnT>
                    <a:lnB>
                      <a:noFill/>
                    </a:lnB>
                    <a:noFill/>
                  </a:tcPr>
                </a:tc>
                <a:extLst>
                  <a:ext uri="{0D108BD9-81ED-4DB2-BD59-A6C34878D82A}">
                    <a16:rowId xmlns:a16="http://schemas.microsoft.com/office/drawing/2014/main" val="1385687116"/>
                  </a:ext>
                </a:extLst>
              </a:tr>
              <a:tr h="153399">
                <a:tc>
                  <a:txBody>
                    <a:bodyPr/>
                    <a:lstStyle/>
                    <a:p>
                      <a:pPr algn="l" rtl="0" fontAlgn="ctr"/>
                      <a:r>
                        <a:rPr lang="en-US" sz="1100" b="0" i="0" u="none" strike="noStrike">
                          <a:solidFill>
                            <a:srgbClr val="000000"/>
                          </a:solidFill>
                          <a:effectLst/>
                          <a:latin typeface="Calibri" panose="020F0502020204030204" pitchFamily="34" charset="0"/>
                        </a:rPr>
                        <a:t>Access to Cancer Care</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4219337656"/>
                  </a:ext>
                </a:extLst>
              </a:tr>
              <a:tr h="153399">
                <a:tc>
                  <a:txBody>
                    <a:bodyPr/>
                    <a:lstStyle/>
                    <a:p>
                      <a:pPr algn="l" rtl="0" fontAlgn="ctr"/>
                      <a:r>
                        <a:rPr lang="en-US" sz="1100" b="0" i="0" u="none" strike="noStrike">
                          <a:solidFill>
                            <a:srgbClr val="000000"/>
                          </a:solidFill>
                          <a:effectLst/>
                          <a:latin typeface="Calibri" panose="020F0502020204030204" pitchFamily="34" charset="0"/>
                        </a:rPr>
                        <a:t>Access to Healthy Food</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844" marR="6844" marT="6844" marB="0" anchor="ctr">
                    <a:lnL>
                      <a:noFill/>
                    </a:lnL>
                    <a:lnR>
                      <a:noFill/>
                    </a:lnR>
                    <a:lnT>
                      <a:noFill/>
                    </a:lnT>
                    <a:lnB>
                      <a:noFill/>
                    </a:lnB>
                    <a:noFill/>
                  </a:tcPr>
                </a:tc>
                <a:extLst>
                  <a:ext uri="{0D108BD9-81ED-4DB2-BD59-A6C34878D82A}">
                    <a16:rowId xmlns:a16="http://schemas.microsoft.com/office/drawing/2014/main" val="3959468783"/>
                  </a:ext>
                </a:extLst>
              </a:tr>
              <a:tr h="153399">
                <a:tc>
                  <a:txBody>
                    <a:bodyPr/>
                    <a:lstStyle/>
                    <a:p>
                      <a:pPr algn="l" rtl="0" fontAlgn="ctr"/>
                      <a:r>
                        <a:rPr lang="en-US" sz="1100" b="0" i="0" u="none" strike="noStrike">
                          <a:solidFill>
                            <a:srgbClr val="000000"/>
                          </a:solidFill>
                          <a:effectLst/>
                          <a:latin typeface="Calibri" panose="020F0502020204030204" pitchFamily="34" charset="0"/>
                        </a:rPr>
                        <a:t>Vaccination Rates</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153719790"/>
                  </a:ext>
                </a:extLst>
              </a:tr>
              <a:tr h="153399">
                <a:tc>
                  <a:txBody>
                    <a:bodyPr/>
                    <a:lstStyle/>
                    <a:p>
                      <a:pPr algn="l" rtl="0" fontAlgn="ctr"/>
                      <a:r>
                        <a:rPr lang="en-US" sz="1100" b="0" i="0" u="none" strike="noStrike">
                          <a:solidFill>
                            <a:srgbClr val="000000"/>
                          </a:solidFill>
                          <a:effectLst/>
                          <a:latin typeface="Calibri" panose="020F0502020204030204" pitchFamily="34" charset="0"/>
                        </a:rPr>
                        <a:t>Substance Abuse</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1233911982"/>
                  </a:ext>
                </a:extLst>
              </a:tr>
              <a:tr h="153399">
                <a:tc>
                  <a:txBody>
                    <a:bodyPr/>
                    <a:lstStyle/>
                    <a:p>
                      <a:pPr algn="l" rtl="0" fontAlgn="ctr"/>
                      <a:r>
                        <a:rPr lang="en-US" sz="1100" b="0" i="0" u="none" strike="noStrike">
                          <a:solidFill>
                            <a:srgbClr val="000000"/>
                          </a:solidFill>
                          <a:effectLst/>
                          <a:latin typeface="Calibri" panose="020F0502020204030204" pitchFamily="34" charset="0"/>
                        </a:rPr>
                        <a:t>Pediatric Mental Health</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19092839"/>
                  </a:ext>
                </a:extLst>
              </a:tr>
              <a:tr h="153399">
                <a:tc>
                  <a:txBody>
                    <a:bodyPr/>
                    <a:lstStyle/>
                    <a:p>
                      <a:pPr algn="l" rtl="0" fontAlgn="ctr"/>
                      <a:r>
                        <a:rPr lang="en-US" sz="1100" b="0" i="0" u="none" strike="noStrike">
                          <a:solidFill>
                            <a:srgbClr val="000000"/>
                          </a:solidFill>
                          <a:effectLst/>
                          <a:latin typeface="Calibri" panose="020F0502020204030204" pitchFamily="34" charset="0"/>
                        </a:rPr>
                        <a:t>Mental Health</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14672073"/>
                  </a:ext>
                </a:extLst>
              </a:tr>
              <a:tr h="153399">
                <a:tc>
                  <a:txBody>
                    <a:bodyPr/>
                    <a:lstStyle/>
                    <a:p>
                      <a:pPr algn="l" rtl="0" fontAlgn="ctr"/>
                      <a:r>
                        <a:rPr lang="en-US" sz="1100" b="0" i="0" u="none" strike="noStrike">
                          <a:solidFill>
                            <a:srgbClr val="000000"/>
                          </a:solidFill>
                          <a:effectLst/>
                          <a:latin typeface="Calibri" panose="020F0502020204030204" pitchFamily="34" charset="0"/>
                        </a:rPr>
                        <a:t>Access to Healthcare</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2121683042"/>
                  </a:ext>
                </a:extLst>
              </a:tr>
              <a:tr h="153399">
                <a:tc>
                  <a:txBody>
                    <a:bodyPr/>
                    <a:lstStyle/>
                    <a:p>
                      <a:pPr algn="l" rtl="0" fontAlgn="ctr"/>
                      <a:r>
                        <a:rPr lang="en-US" sz="1100" b="0" i="0" u="none" strike="noStrike">
                          <a:solidFill>
                            <a:srgbClr val="000000"/>
                          </a:solidFill>
                          <a:effectLst/>
                          <a:latin typeface="Calibri" panose="020F0502020204030204" pitchFamily="34" charset="0"/>
                        </a:rPr>
                        <a:t>Safety Education</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592826639"/>
                  </a:ext>
                </a:extLst>
              </a:tr>
              <a:tr h="153399">
                <a:tc>
                  <a:txBody>
                    <a:bodyPr/>
                    <a:lstStyle/>
                    <a:p>
                      <a:pPr algn="l" rtl="0" fontAlgn="ctr"/>
                      <a:r>
                        <a:rPr lang="en-US" sz="1100" b="0" i="0" u="none" strike="noStrike">
                          <a:solidFill>
                            <a:srgbClr val="000000"/>
                          </a:solidFill>
                          <a:effectLst/>
                          <a:latin typeface="Calibri" panose="020F0502020204030204" pitchFamily="34" charset="0"/>
                        </a:rPr>
                        <a:t>Access to Primary Care</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15340265"/>
                  </a:ext>
                </a:extLst>
              </a:tr>
              <a:tr h="153399">
                <a:tc>
                  <a:txBody>
                    <a:bodyPr/>
                    <a:lstStyle/>
                    <a:p>
                      <a:pPr algn="l" rtl="0" fontAlgn="ctr"/>
                      <a:r>
                        <a:rPr lang="en-US" sz="1100" b="0" i="0" u="none" strike="noStrike">
                          <a:solidFill>
                            <a:srgbClr val="000000"/>
                          </a:solidFill>
                          <a:effectLst/>
                          <a:latin typeface="Calibri" panose="020F0502020204030204" pitchFamily="34" charset="0"/>
                        </a:rPr>
                        <a:t>Adult Programming</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4106913739"/>
                  </a:ext>
                </a:extLst>
              </a:tr>
              <a:tr h="153399">
                <a:tc>
                  <a:txBody>
                    <a:bodyPr/>
                    <a:lstStyle/>
                    <a:p>
                      <a:pPr algn="l" rtl="0" fontAlgn="ctr"/>
                      <a:r>
                        <a:rPr lang="en-US" sz="1100" b="0" i="0" u="none" strike="noStrike" dirty="0">
                          <a:solidFill>
                            <a:srgbClr val="000000"/>
                          </a:solidFill>
                          <a:effectLst/>
                          <a:latin typeface="Calibri" panose="020F0502020204030204" pitchFamily="34" charset="0"/>
                        </a:rPr>
                        <a:t>Disaster Planning</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998648904"/>
                  </a:ext>
                </a:extLst>
              </a:tr>
              <a:tr h="153399">
                <a:tc>
                  <a:txBody>
                    <a:bodyPr/>
                    <a:lstStyle/>
                    <a:p>
                      <a:pPr algn="l" rtl="0" fontAlgn="ctr"/>
                      <a:r>
                        <a:rPr lang="en-US" sz="1100" b="0" i="0" u="none" strike="noStrike">
                          <a:solidFill>
                            <a:srgbClr val="000000"/>
                          </a:solidFill>
                          <a:effectLst/>
                          <a:latin typeface="Calibri" panose="020F0502020204030204" pitchFamily="34" charset="0"/>
                        </a:rPr>
                        <a:t>Obesity</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1196345737"/>
                  </a:ext>
                </a:extLst>
              </a:tr>
              <a:tr h="153399">
                <a:tc>
                  <a:txBody>
                    <a:bodyPr/>
                    <a:lstStyle/>
                    <a:p>
                      <a:pPr algn="l" rtl="0" fontAlgn="ctr"/>
                      <a:r>
                        <a:rPr lang="en-US" sz="1100" b="0" i="0" u="none" strike="noStrike">
                          <a:solidFill>
                            <a:srgbClr val="000000"/>
                          </a:solidFill>
                          <a:effectLst/>
                          <a:latin typeface="Calibri" panose="020F0502020204030204" pitchFamily="34" charset="0"/>
                        </a:rPr>
                        <a:t>EMS Services</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2762296479"/>
                  </a:ext>
                </a:extLst>
              </a:tr>
              <a:tr h="153399">
                <a:tc>
                  <a:txBody>
                    <a:bodyPr/>
                    <a:lstStyle/>
                    <a:p>
                      <a:pPr algn="l" rtl="0" fontAlgn="ctr"/>
                      <a:r>
                        <a:rPr lang="en-US" sz="1100" b="0" i="0" u="none" strike="noStrike">
                          <a:solidFill>
                            <a:srgbClr val="000000"/>
                          </a:solidFill>
                          <a:effectLst/>
                          <a:latin typeface="Calibri" panose="020F0502020204030204" pitchFamily="34" charset="0"/>
                        </a:rPr>
                        <a:t>Poverty Rates</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3505634895"/>
                  </a:ext>
                </a:extLst>
              </a:tr>
              <a:tr h="153399">
                <a:tc>
                  <a:txBody>
                    <a:bodyPr/>
                    <a:lstStyle/>
                    <a:p>
                      <a:pPr algn="l" rtl="0" fontAlgn="ctr"/>
                      <a:r>
                        <a:rPr lang="en-US" sz="1100" b="0" i="0" u="none" strike="noStrike">
                          <a:solidFill>
                            <a:srgbClr val="000000"/>
                          </a:solidFill>
                          <a:effectLst/>
                          <a:latin typeface="Calibri" panose="020F0502020204030204" pitchFamily="34" charset="0"/>
                        </a:rPr>
                        <a:t>Trust in Healthcare Professionals</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3253845645"/>
                  </a:ext>
                </a:extLst>
              </a:tr>
              <a:tr h="153399">
                <a:tc>
                  <a:txBody>
                    <a:bodyPr/>
                    <a:lstStyle/>
                    <a:p>
                      <a:pPr algn="l" rtl="0" fontAlgn="ctr"/>
                      <a:r>
                        <a:rPr lang="en-US" sz="1100" b="0" i="0" u="none" strike="noStrike">
                          <a:solidFill>
                            <a:srgbClr val="000000"/>
                          </a:solidFill>
                          <a:effectLst/>
                          <a:latin typeface="Calibri" panose="020F0502020204030204" pitchFamily="34" charset="0"/>
                        </a:rPr>
                        <a:t>Social Services</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1363768336"/>
                  </a:ext>
                </a:extLst>
              </a:tr>
              <a:tr h="153399">
                <a:tc>
                  <a:txBody>
                    <a:bodyPr/>
                    <a:lstStyle/>
                    <a:p>
                      <a:pPr algn="l" rtl="0" fontAlgn="ctr"/>
                      <a:r>
                        <a:rPr lang="en-US" sz="1100" b="0" i="0" u="none" strike="noStrike">
                          <a:solidFill>
                            <a:srgbClr val="000000"/>
                          </a:solidFill>
                          <a:effectLst/>
                          <a:latin typeface="Calibri" panose="020F0502020204030204" pitchFamily="34" charset="0"/>
                        </a:rPr>
                        <a:t>Women's Health Screenings</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3858331183"/>
                  </a:ext>
                </a:extLst>
              </a:tr>
              <a:tr h="153399">
                <a:tc>
                  <a:txBody>
                    <a:bodyPr/>
                    <a:lstStyle/>
                    <a:p>
                      <a:pPr algn="l" rtl="0" fontAlgn="ctr"/>
                      <a:r>
                        <a:rPr lang="en-US" sz="1100" b="0" i="0" u="none" strike="noStrike">
                          <a:solidFill>
                            <a:srgbClr val="000000"/>
                          </a:solidFill>
                          <a:effectLst/>
                          <a:latin typeface="Calibri" panose="020F0502020204030204" pitchFamily="34" charset="0"/>
                        </a:rPr>
                        <a:t>Transportation</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886965260"/>
                  </a:ext>
                </a:extLst>
              </a:tr>
              <a:tr h="153399">
                <a:tc>
                  <a:txBody>
                    <a:bodyPr/>
                    <a:lstStyle/>
                    <a:p>
                      <a:pPr algn="l" rtl="0" fontAlgn="ctr"/>
                      <a:r>
                        <a:rPr lang="en-US" sz="1100" b="0" i="0" u="none" strike="noStrike">
                          <a:solidFill>
                            <a:srgbClr val="000000"/>
                          </a:solidFill>
                          <a:effectLst/>
                          <a:latin typeface="Calibri" panose="020F0502020204030204" pitchFamily="34" charset="0"/>
                        </a:rPr>
                        <a:t>Healthy Lifestyle</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2118552211"/>
                  </a:ext>
                </a:extLst>
              </a:tr>
              <a:tr h="153399">
                <a:tc>
                  <a:txBody>
                    <a:bodyPr/>
                    <a:lstStyle/>
                    <a:p>
                      <a:pPr algn="l" rtl="0" fontAlgn="ctr"/>
                      <a:r>
                        <a:rPr lang="en-US" sz="1100" b="0" i="0" u="none" strike="noStrike">
                          <a:solidFill>
                            <a:srgbClr val="000000"/>
                          </a:solidFill>
                          <a:effectLst/>
                          <a:latin typeface="Calibri" panose="020F0502020204030204" pitchFamily="34" charset="0"/>
                        </a:rPr>
                        <a:t>Infant Mortality</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2462470046"/>
                  </a:ext>
                </a:extLst>
              </a:tr>
              <a:tr h="153399">
                <a:tc>
                  <a:txBody>
                    <a:bodyPr/>
                    <a:lstStyle/>
                    <a:p>
                      <a:pPr algn="l" rtl="0" fontAlgn="ctr"/>
                      <a:r>
                        <a:rPr lang="en-US" sz="1100" b="0" i="0" u="none" strike="noStrike">
                          <a:solidFill>
                            <a:srgbClr val="000000"/>
                          </a:solidFill>
                          <a:effectLst/>
                          <a:latin typeface="Calibri" panose="020F0502020204030204" pitchFamily="34" charset="0"/>
                        </a:rPr>
                        <a:t>Health Education</a:t>
                      </a:r>
                    </a:p>
                  </a:txBody>
                  <a:tcPr marL="6844" marR="6844" marT="68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solidFill>
                      <a:srgbClr val="F2F2F2"/>
                    </a:solidFill>
                  </a:tcPr>
                </a:tc>
                <a:extLst>
                  <a:ext uri="{0D108BD9-81ED-4DB2-BD59-A6C34878D82A}">
                    <a16:rowId xmlns:a16="http://schemas.microsoft.com/office/drawing/2014/main" val="1875109021"/>
                  </a:ext>
                </a:extLst>
              </a:tr>
              <a:tr h="153399">
                <a:tc>
                  <a:txBody>
                    <a:bodyPr/>
                    <a:lstStyle/>
                    <a:p>
                      <a:pPr algn="l" rtl="0" fontAlgn="ctr"/>
                      <a:r>
                        <a:rPr lang="en-US" sz="1100" b="0" i="0" u="none" strike="noStrike">
                          <a:solidFill>
                            <a:srgbClr val="000000"/>
                          </a:solidFill>
                          <a:effectLst/>
                          <a:latin typeface="Calibri" panose="020F0502020204030204" pitchFamily="34" charset="0"/>
                        </a:rPr>
                        <a:t>Accecss to Long Term Care</a:t>
                      </a:r>
                    </a:p>
                  </a:txBody>
                  <a:tcPr marL="6844" marR="6844" marT="68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a:noFill/>
                    </a:lnB>
                    <a:noFill/>
                  </a:tcPr>
                </a:tc>
                <a:extLst>
                  <a:ext uri="{0D108BD9-81ED-4DB2-BD59-A6C34878D82A}">
                    <a16:rowId xmlns:a16="http://schemas.microsoft.com/office/drawing/2014/main" val="3546223496"/>
                  </a:ext>
                </a:extLst>
              </a:tr>
              <a:tr h="153399">
                <a:tc>
                  <a:txBody>
                    <a:bodyPr/>
                    <a:lstStyle/>
                    <a:p>
                      <a:pPr algn="l" rtl="0" fontAlgn="ctr"/>
                      <a:r>
                        <a:rPr lang="en-US" sz="1100" b="0" i="0" u="none" strike="noStrike">
                          <a:solidFill>
                            <a:srgbClr val="000000"/>
                          </a:solidFill>
                          <a:effectLst/>
                          <a:latin typeface="Calibri" panose="020F0502020204030204" pitchFamily="34" charset="0"/>
                        </a:rPr>
                        <a:t>Health Literacy</a:t>
                      </a: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1</a:t>
                      </a:r>
                    </a:p>
                  </a:txBody>
                  <a:tcPr marL="6844" marR="6844" marT="6844"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69936942"/>
                  </a:ext>
                </a:extLst>
              </a:tr>
              <a:tr h="153399">
                <a:tc>
                  <a:txBody>
                    <a:bodyPr/>
                    <a:lstStyle/>
                    <a:p>
                      <a:pPr algn="l" rtl="0" fontAlgn="ctr"/>
                      <a:r>
                        <a:rPr lang="en-US" sz="1100" b="1" i="0" u="none" strike="noStrike">
                          <a:solidFill>
                            <a:srgbClr val="000000"/>
                          </a:solidFill>
                          <a:effectLst/>
                          <a:latin typeface="Calibri" panose="020F0502020204030204" pitchFamily="34" charset="0"/>
                        </a:rPr>
                        <a:t>Grand Total</a:t>
                      </a:r>
                    </a:p>
                  </a:txBody>
                  <a:tcPr marL="6844" marR="6844" marT="684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100" b="1" i="0" u="none" strike="noStrike" dirty="0">
                          <a:solidFill>
                            <a:srgbClr val="000000"/>
                          </a:solidFill>
                          <a:effectLst/>
                          <a:latin typeface="Calibri" panose="020F0502020204030204" pitchFamily="34" charset="0"/>
                        </a:rPr>
                        <a:t>32</a:t>
                      </a:r>
                    </a:p>
                  </a:txBody>
                  <a:tcPr marL="6844" marR="6844" marT="6844"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37680720"/>
                  </a:ext>
                </a:extLst>
              </a:tr>
            </a:tbl>
          </a:graphicData>
        </a:graphic>
      </p:graphicFrame>
      <p:sp>
        <p:nvSpPr>
          <p:cNvPr id="7" name="Rectangle 6">
            <a:extLst>
              <a:ext uri="{FF2B5EF4-FFF2-40B4-BE49-F238E27FC236}">
                <a16:creationId xmlns:a16="http://schemas.microsoft.com/office/drawing/2014/main" id="{805A9D3B-2EB9-9026-238C-AB6C2D8AF5ED}"/>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5A4F5D-9F22-B170-488D-1D0074DEB469}"/>
              </a:ext>
            </a:extLst>
          </p:cNvPr>
          <p:cNvSpPr>
            <a:spLocks noGrp="1"/>
          </p:cNvSpPr>
          <p:nvPr>
            <p:ph type="title"/>
          </p:nvPr>
        </p:nvSpPr>
        <p:spPr/>
        <p:txBody>
          <a:bodyPr/>
          <a:lstStyle/>
          <a:p>
            <a:r>
              <a:rPr lang="en-US" dirty="0"/>
              <a:t>1x1 community interviews</a:t>
            </a:r>
          </a:p>
        </p:txBody>
      </p:sp>
      <p:sp>
        <p:nvSpPr>
          <p:cNvPr id="4" name="Slide Number Placeholder 3">
            <a:extLst>
              <a:ext uri="{FF2B5EF4-FFF2-40B4-BE49-F238E27FC236}">
                <a16:creationId xmlns:a16="http://schemas.microsoft.com/office/drawing/2014/main" id="{A5D65C75-03CB-DD6C-7311-5FF4ECD18218}"/>
              </a:ext>
            </a:extLst>
          </p:cNvPr>
          <p:cNvSpPr>
            <a:spLocks noGrp="1"/>
          </p:cNvSpPr>
          <p:nvPr>
            <p:ph type="sldNum" sz="quarter" idx="4"/>
          </p:nvPr>
        </p:nvSpPr>
        <p:spPr/>
        <p:txBody>
          <a:bodyPr/>
          <a:lstStyle/>
          <a:p>
            <a:fld id="{18CF7050-A8E5-428C-81D9-F84418705036}" type="slidenum">
              <a:rPr lang="en-US" smtClean="0"/>
              <a:pPr/>
              <a:t>24</a:t>
            </a:fld>
            <a:endParaRPr lang="en-US" dirty="0"/>
          </a:p>
        </p:txBody>
      </p:sp>
      <p:sp>
        <p:nvSpPr>
          <p:cNvPr id="11" name="Rectangle 10">
            <a:extLst>
              <a:ext uri="{FF2B5EF4-FFF2-40B4-BE49-F238E27FC236}">
                <a16:creationId xmlns:a16="http://schemas.microsoft.com/office/drawing/2014/main" id="{302F8A67-13ED-25E9-5C5B-3485FD346A62}"/>
              </a:ext>
            </a:extLst>
          </p:cNvPr>
          <p:cNvSpPr/>
          <p:nvPr/>
        </p:nvSpPr>
        <p:spPr>
          <a:xfrm>
            <a:off x="3754417" y="1671785"/>
            <a:ext cx="473337" cy="100584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D1FAB0-50BD-5355-2CF7-F3D24D197912}"/>
              </a:ext>
            </a:extLst>
          </p:cNvPr>
          <p:cNvSpPr/>
          <p:nvPr/>
        </p:nvSpPr>
        <p:spPr>
          <a:xfrm>
            <a:off x="9823519" y="1634131"/>
            <a:ext cx="473337" cy="36933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3238E26-A8A1-566E-7206-6AFF430820C6}"/>
              </a:ext>
            </a:extLst>
          </p:cNvPr>
          <p:cNvSpPr txBox="1"/>
          <p:nvPr/>
        </p:nvSpPr>
        <p:spPr>
          <a:xfrm>
            <a:off x="0" y="929280"/>
            <a:ext cx="6228219"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What are the most serious health issues facing this community?</a:t>
            </a:r>
          </a:p>
        </p:txBody>
      </p:sp>
      <p:sp>
        <p:nvSpPr>
          <p:cNvPr id="16" name="TextBox 15">
            <a:extLst>
              <a:ext uri="{FF2B5EF4-FFF2-40B4-BE49-F238E27FC236}">
                <a16:creationId xmlns:a16="http://schemas.microsoft.com/office/drawing/2014/main" id="{2784C2B5-E2CE-6630-8CAF-CBC9A13CDE5F}"/>
              </a:ext>
            </a:extLst>
          </p:cNvPr>
          <p:cNvSpPr txBox="1"/>
          <p:nvPr/>
        </p:nvSpPr>
        <p:spPr>
          <a:xfrm>
            <a:off x="6052967" y="929280"/>
            <a:ext cx="6217920" cy="58477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What issues are facing the medically underserved/low-income community?</a:t>
            </a:r>
          </a:p>
        </p:txBody>
      </p:sp>
      <p:cxnSp>
        <p:nvCxnSpPr>
          <p:cNvPr id="8" name="Straight Connector 7">
            <a:extLst>
              <a:ext uri="{FF2B5EF4-FFF2-40B4-BE49-F238E27FC236}">
                <a16:creationId xmlns:a16="http://schemas.microsoft.com/office/drawing/2014/main" id="{637479B5-E909-7E3D-1713-4700E4CE88E1}"/>
              </a:ext>
            </a:extLst>
          </p:cNvPr>
          <p:cNvCxnSpPr>
            <a:cxnSpLocks/>
          </p:cNvCxnSpPr>
          <p:nvPr/>
        </p:nvCxnSpPr>
        <p:spPr>
          <a:xfrm>
            <a:off x="6096000" y="1108036"/>
            <a:ext cx="0" cy="530352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73C193-FCAF-F5DF-F7A0-1D483409CEF3}"/>
              </a:ext>
            </a:extLst>
          </p:cNvPr>
          <p:cNvSpPr txBox="1"/>
          <p:nvPr/>
        </p:nvSpPr>
        <p:spPr>
          <a:xfrm>
            <a:off x="6135892" y="6159742"/>
            <a:ext cx="6019799" cy="692497"/>
          </a:xfrm>
          <a:prstGeom prst="rect">
            <a:avLst/>
          </a:prstGeom>
          <a:noFill/>
        </p:spPr>
        <p:txBody>
          <a:bodyPr wrap="square">
            <a:spAutoFit/>
          </a:bodyPr>
          <a:lstStyle/>
          <a:p>
            <a:pPr>
              <a:spcAft>
                <a:spcPts val="1200"/>
              </a:spcAft>
            </a:pPr>
            <a:r>
              <a:rPr lang="en-US" sz="1300" dirty="0">
                <a:solidFill>
                  <a:schemeClr val="tx2"/>
                </a:solidFill>
              </a:rPr>
              <a:t>“Insurance Coverage” and “Access to Healthcare” tied for the most frequently mentioned needs for the medically underserved/low-income community, each accounting for over 10% of responses.</a:t>
            </a:r>
          </a:p>
        </p:txBody>
      </p:sp>
    </p:spTree>
    <p:extLst>
      <p:ext uri="{BB962C8B-B14F-4D97-AF65-F5344CB8AC3E}">
        <p14:creationId xmlns:p14="http://schemas.microsoft.com/office/powerpoint/2010/main" val="284265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AA05A3-D946-EDF1-E17A-F353CFC0B5B8}"/>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730FF-E972-1BE3-A753-31203940DB77}"/>
              </a:ext>
            </a:extLst>
          </p:cNvPr>
          <p:cNvSpPr>
            <a:spLocks noGrp="1"/>
          </p:cNvSpPr>
          <p:nvPr>
            <p:ph type="title"/>
          </p:nvPr>
        </p:nvSpPr>
        <p:spPr/>
        <p:txBody>
          <a:bodyPr/>
          <a:lstStyle/>
          <a:p>
            <a:r>
              <a:rPr lang="en-US" dirty="0"/>
              <a:t>1x1 community interviews</a:t>
            </a:r>
          </a:p>
        </p:txBody>
      </p:sp>
      <p:sp>
        <p:nvSpPr>
          <p:cNvPr id="3" name="Footer Placeholder 2">
            <a:extLst>
              <a:ext uri="{FF2B5EF4-FFF2-40B4-BE49-F238E27FC236}">
                <a16:creationId xmlns:a16="http://schemas.microsoft.com/office/drawing/2014/main" id="{D554E310-909B-92B9-2080-8F1C05310468}"/>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3EE4BF22-7B8E-4B4A-2A64-AF44A3165C5B}"/>
              </a:ext>
            </a:extLst>
          </p:cNvPr>
          <p:cNvSpPr>
            <a:spLocks noGrp="1"/>
          </p:cNvSpPr>
          <p:nvPr>
            <p:ph type="sldNum" sz="quarter" idx="4"/>
          </p:nvPr>
        </p:nvSpPr>
        <p:spPr/>
        <p:txBody>
          <a:bodyPr/>
          <a:lstStyle/>
          <a:p>
            <a:fld id="{18CF7050-A8E5-428C-81D9-F84418705036}" type="slidenum">
              <a:rPr lang="en-US" smtClean="0"/>
              <a:pPr/>
              <a:t>25</a:t>
            </a:fld>
            <a:endParaRPr lang="en-US" dirty="0"/>
          </a:p>
        </p:txBody>
      </p:sp>
      <p:graphicFrame>
        <p:nvGraphicFramePr>
          <p:cNvPr id="5" name="Table 4">
            <a:extLst>
              <a:ext uri="{FF2B5EF4-FFF2-40B4-BE49-F238E27FC236}">
                <a16:creationId xmlns:a16="http://schemas.microsoft.com/office/drawing/2014/main" id="{0FE6FC00-ECE6-F59E-AD93-17BA55A24834}"/>
              </a:ext>
            </a:extLst>
          </p:cNvPr>
          <p:cNvGraphicFramePr>
            <a:graphicFrameLocks noGrp="1"/>
          </p:cNvGraphicFramePr>
          <p:nvPr>
            <p:extLst>
              <p:ext uri="{D42A27DB-BD31-4B8C-83A1-F6EECF244321}">
                <p14:modId xmlns:p14="http://schemas.microsoft.com/office/powerpoint/2010/main" val="2303311342"/>
              </p:ext>
            </p:extLst>
          </p:nvPr>
        </p:nvGraphicFramePr>
        <p:xfrm>
          <a:off x="1265345" y="1422443"/>
          <a:ext cx="3022600" cy="4610100"/>
        </p:xfrm>
        <a:graphic>
          <a:graphicData uri="http://schemas.openxmlformats.org/drawingml/2006/table">
            <a:tbl>
              <a:tblPr/>
              <a:tblGrid>
                <a:gridCol w="2133600">
                  <a:extLst>
                    <a:ext uri="{9D8B030D-6E8A-4147-A177-3AD203B41FA5}">
                      <a16:colId xmlns:a16="http://schemas.microsoft.com/office/drawing/2014/main" val="2571422583"/>
                    </a:ext>
                  </a:extLst>
                </a:gridCol>
                <a:gridCol w="889000">
                  <a:extLst>
                    <a:ext uri="{9D8B030D-6E8A-4147-A177-3AD203B41FA5}">
                      <a16:colId xmlns:a16="http://schemas.microsoft.com/office/drawing/2014/main" val="168962715"/>
                    </a:ext>
                  </a:extLst>
                </a:gridCol>
              </a:tblGrid>
              <a:tr h="409575">
                <a:tc>
                  <a:txBody>
                    <a:bodyPr/>
                    <a:lstStyle/>
                    <a:p>
                      <a:pPr algn="ctr" rtl="0" fontAlgn="ctr"/>
                      <a:r>
                        <a:rPr lang="en-US" sz="1200" b="1" i="0" u="none" strike="noStrike" dirty="0">
                          <a:solidFill>
                            <a:srgbClr val="000000"/>
                          </a:solidFill>
                          <a:effectLst/>
                          <a:latin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200" b="1" i="0" u="none" strike="noStrike">
                          <a:solidFill>
                            <a:srgbClr val="000000"/>
                          </a:solidFill>
                          <a:effectLst/>
                          <a:latin typeface="Calibri" panose="020F0502020204030204" pitchFamily="34" charset="0"/>
                        </a:rPr>
                        <a:t>Opportunity</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6952849"/>
                  </a:ext>
                </a:extLst>
              </a:tr>
              <a:tr h="200025">
                <a:tc>
                  <a:txBody>
                    <a:bodyPr/>
                    <a:lstStyle/>
                    <a:p>
                      <a:pPr algn="l" rtl="0" fontAlgn="ctr"/>
                      <a:r>
                        <a:rPr lang="en-US" sz="1200" b="0" i="0" u="none" strike="noStrike">
                          <a:solidFill>
                            <a:srgbClr val="000000"/>
                          </a:solidFill>
                          <a:effectLst/>
                          <a:latin typeface="Calibri" panose="020F0502020204030204" pitchFamily="34" charset="0"/>
                        </a:rPr>
                        <a:t>Access to Specialty Care</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11029794"/>
                  </a:ext>
                </a:extLst>
              </a:tr>
              <a:tr h="200025">
                <a:tc>
                  <a:txBody>
                    <a:bodyPr/>
                    <a:lstStyle/>
                    <a:p>
                      <a:pPr algn="l" rtl="0" fontAlgn="ctr"/>
                      <a:r>
                        <a:rPr lang="en-US" sz="1200" b="0" i="0" u="none" strike="noStrike">
                          <a:solidFill>
                            <a:srgbClr val="000000"/>
                          </a:solidFill>
                          <a:effectLst/>
                          <a:latin typeface="Calibri" panose="020F0502020204030204" pitchFamily="34" charset="0"/>
                        </a:rPr>
                        <a:t>Physician Recruitment</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040456985"/>
                  </a:ext>
                </a:extLst>
              </a:tr>
              <a:tr h="200025">
                <a:tc>
                  <a:txBody>
                    <a:bodyPr/>
                    <a:lstStyle/>
                    <a:p>
                      <a:pPr algn="l" rtl="0" fontAlgn="ctr"/>
                      <a:r>
                        <a:rPr lang="en-US" sz="1200" b="0" i="0" u="none" strike="noStrike">
                          <a:solidFill>
                            <a:srgbClr val="000000"/>
                          </a:solidFill>
                          <a:effectLst/>
                          <a:latin typeface="Calibri" panose="020F0502020204030204" pitchFamily="34" charset="0"/>
                        </a:rPr>
                        <a:t>Competitive Wages</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noFill/>
                  </a:tcPr>
                </a:tc>
                <a:extLst>
                  <a:ext uri="{0D108BD9-81ED-4DB2-BD59-A6C34878D82A}">
                    <a16:rowId xmlns:a16="http://schemas.microsoft.com/office/drawing/2014/main" val="3618533441"/>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Access to Primary Care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713247199"/>
                  </a:ext>
                </a:extLst>
              </a:tr>
              <a:tr h="200025">
                <a:tc>
                  <a:txBody>
                    <a:bodyPr/>
                    <a:lstStyle/>
                    <a:p>
                      <a:pPr algn="l" rtl="0" fontAlgn="ctr"/>
                      <a:r>
                        <a:rPr lang="en-US" sz="1200" b="0" i="0" u="none" strike="noStrike">
                          <a:solidFill>
                            <a:srgbClr val="000000"/>
                          </a:solidFill>
                          <a:effectLst/>
                          <a:latin typeface="Calibri" panose="020F0502020204030204" pitchFamily="34" charset="0"/>
                        </a:rPr>
                        <a:t>Quality Healthcare</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1707411178"/>
                  </a:ext>
                </a:extLst>
              </a:tr>
              <a:tr h="200025">
                <a:tc>
                  <a:txBody>
                    <a:bodyPr/>
                    <a:lstStyle/>
                    <a:p>
                      <a:pPr algn="l" rtl="0" fontAlgn="ctr"/>
                      <a:r>
                        <a:rPr lang="en-US" sz="1200" b="0" i="0" u="none" strike="noStrike">
                          <a:solidFill>
                            <a:srgbClr val="000000"/>
                          </a:solidFill>
                          <a:effectLst/>
                          <a:latin typeface="Calibri" panose="020F0502020204030204" pitchFamily="34" charset="0"/>
                        </a:rPr>
                        <a:t>Access to Physical Exercise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501481026"/>
                  </a:ext>
                </a:extLst>
              </a:tr>
              <a:tr h="200025">
                <a:tc>
                  <a:txBody>
                    <a:bodyPr/>
                    <a:lstStyle/>
                    <a:p>
                      <a:pPr algn="l" rtl="0" fontAlgn="ctr"/>
                      <a:r>
                        <a:rPr lang="en-US" sz="1200" b="0" i="0" u="none" strike="noStrike">
                          <a:solidFill>
                            <a:srgbClr val="000000"/>
                          </a:solidFill>
                          <a:effectLst/>
                          <a:latin typeface="Calibri" panose="020F0502020204030204" pitchFamily="34" charset="0"/>
                        </a:rPr>
                        <a:t>Access to Local Care</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2326207015"/>
                  </a:ext>
                </a:extLst>
              </a:tr>
              <a:tr h="200025">
                <a:tc>
                  <a:txBody>
                    <a:bodyPr/>
                    <a:lstStyle/>
                    <a:p>
                      <a:pPr algn="l" rtl="0" fontAlgn="ctr"/>
                      <a:r>
                        <a:rPr lang="en-US" sz="1200" b="0" i="0" u="none" strike="noStrike">
                          <a:solidFill>
                            <a:srgbClr val="000000"/>
                          </a:solidFill>
                          <a:effectLst/>
                          <a:latin typeface="Calibri" panose="020F0502020204030204" pitchFamily="34" charset="0"/>
                        </a:rPr>
                        <a:t>Schools/Education</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2746263542"/>
                  </a:ext>
                </a:extLst>
              </a:tr>
              <a:tr h="200025">
                <a:tc>
                  <a:txBody>
                    <a:bodyPr/>
                    <a:lstStyle/>
                    <a:p>
                      <a:pPr algn="l" rtl="0" fontAlgn="ctr"/>
                      <a:r>
                        <a:rPr lang="en-US" sz="1200" b="0" i="0" u="none" strike="noStrike">
                          <a:solidFill>
                            <a:srgbClr val="000000"/>
                          </a:solidFill>
                          <a:effectLst/>
                          <a:latin typeface="Calibri" panose="020F0502020204030204" pitchFamily="34" charset="0"/>
                        </a:rPr>
                        <a:t>Afforable Housing</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1414460278"/>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Health Education</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715455988"/>
                  </a:ext>
                </a:extLst>
              </a:tr>
              <a:tr h="200025">
                <a:tc>
                  <a:txBody>
                    <a:bodyPr/>
                    <a:lstStyle/>
                    <a:p>
                      <a:pPr algn="l" rtl="0" fontAlgn="ctr"/>
                      <a:r>
                        <a:rPr lang="en-US" sz="1200" b="0" i="0" u="none" strike="noStrike">
                          <a:solidFill>
                            <a:srgbClr val="000000"/>
                          </a:solidFill>
                          <a:effectLst/>
                          <a:latin typeface="Calibri" panose="020F0502020204030204" pitchFamily="34" charset="0"/>
                        </a:rPr>
                        <a:t>Afforable Medication</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193321013"/>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Preventive Care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382726368"/>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Community Support</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1269975069"/>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Safe Housing</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914716794"/>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Transportation</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3347093204"/>
                  </a:ext>
                </a:extLst>
              </a:tr>
              <a:tr h="200025">
                <a:tc>
                  <a:txBody>
                    <a:bodyPr/>
                    <a:lstStyle/>
                    <a:p>
                      <a:pPr algn="l" rtl="0" fontAlgn="ctr"/>
                      <a:r>
                        <a:rPr lang="en-US" sz="1200" b="0" i="0" u="none" strike="noStrike">
                          <a:solidFill>
                            <a:srgbClr val="000000"/>
                          </a:solidFill>
                          <a:effectLst/>
                          <a:latin typeface="Calibri" panose="020F0502020204030204" pitchFamily="34" charset="0"/>
                        </a:rPr>
                        <a:t>Substance Abuse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087963137"/>
                  </a:ext>
                </a:extLst>
              </a:tr>
              <a:tr h="200025">
                <a:tc>
                  <a:txBody>
                    <a:bodyPr/>
                    <a:lstStyle/>
                    <a:p>
                      <a:pPr algn="l" rtl="0" fontAlgn="ctr"/>
                      <a:r>
                        <a:rPr lang="en-US" sz="1200" b="0" i="0" u="none" strike="noStrike">
                          <a:solidFill>
                            <a:srgbClr val="000000"/>
                          </a:solidFill>
                          <a:effectLst/>
                          <a:latin typeface="Calibri" panose="020F0502020204030204" pitchFamily="34" charset="0"/>
                        </a:rPr>
                        <a:t>Community Programs</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4014242637"/>
                  </a:ext>
                </a:extLst>
              </a:tr>
              <a:tr h="200025">
                <a:tc>
                  <a:txBody>
                    <a:bodyPr/>
                    <a:lstStyle/>
                    <a:p>
                      <a:pPr algn="l" rtl="0" fontAlgn="ctr"/>
                      <a:r>
                        <a:rPr lang="en-US" sz="1200" b="0" i="0" u="none" strike="noStrike">
                          <a:solidFill>
                            <a:srgbClr val="000000"/>
                          </a:solidFill>
                          <a:effectLst/>
                          <a:latin typeface="Calibri" panose="020F0502020204030204" pitchFamily="34" charset="0"/>
                        </a:rPr>
                        <a:t>Fully Staffed Healthcare Facilities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153868920"/>
                  </a:ext>
                </a:extLst>
              </a:tr>
              <a:tr h="200025">
                <a:tc>
                  <a:txBody>
                    <a:bodyPr/>
                    <a:lstStyle/>
                    <a:p>
                      <a:pPr algn="l" rtl="0" fontAlgn="ctr"/>
                      <a:r>
                        <a:rPr lang="en-US" sz="1200" b="0" i="0" u="none" strike="noStrike">
                          <a:solidFill>
                            <a:srgbClr val="000000"/>
                          </a:solidFill>
                          <a:effectLst/>
                          <a:latin typeface="Calibri" panose="020F0502020204030204" pitchFamily="34" charset="0"/>
                        </a:rPr>
                        <a:t>Access to Healthcare</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3132478180"/>
                  </a:ext>
                </a:extLst>
              </a:tr>
              <a:tr h="200025">
                <a:tc>
                  <a:txBody>
                    <a:bodyPr/>
                    <a:lstStyle/>
                    <a:p>
                      <a:pPr algn="l" rtl="0" fontAlgn="ctr"/>
                      <a:r>
                        <a:rPr lang="en-US" sz="1200" b="0" i="0" u="none" strike="noStrike">
                          <a:solidFill>
                            <a:srgbClr val="000000"/>
                          </a:solidFill>
                          <a:effectLst/>
                          <a:latin typeface="Calibri" panose="020F0502020204030204" pitchFamily="34" charset="0"/>
                        </a:rPr>
                        <a:t>Employee Satisfaction</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06700936"/>
                  </a:ext>
                </a:extLst>
              </a:tr>
              <a:tr h="200025">
                <a:tc>
                  <a:txBody>
                    <a:bodyPr/>
                    <a:lstStyle/>
                    <a:p>
                      <a:pPr algn="l" rtl="0" fontAlgn="ctr"/>
                      <a:r>
                        <a:rPr lang="en-US" sz="1200" b="1" i="0" u="none" strike="noStrike">
                          <a:solidFill>
                            <a:srgbClr val="000000"/>
                          </a:solidFill>
                          <a:effectLst/>
                          <a:latin typeface="Calibri" panose="020F0502020204030204" pitchFamily="34" charset="0"/>
                        </a:rPr>
                        <a:t>Grand Total</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1" i="0" u="none" strike="noStrike" dirty="0">
                          <a:solidFill>
                            <a:srgbClr val="000000"/>
                          </a:solidFill>
                          <a:effectLst/>
                          <a:latin typeface="Calibri" panose="020F0502020204030204" pitchFamily="34" charset="0"/>
                        </a:rPr>
                        <a:t>23</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59433118"/>
                  </a:ext>
                </a:extLst>
              </a:tr>
            </a:tbl>
          </a:graphicData>
        </a:graphic>
      </p:graphicFrame>
      <p:graphicFrame>
        <p:nvGraphicFramePr>
          <p:cNvPr id="6" name="Table 5">
            <a:extLst>
              <a:ext uri="{FF2B5EF4-FFF2-40B4-BE49-F238E27FC236}">
                <a16:creationId xmlns:a16="http://schemas.microsoft.com/office/drawing/2014/main" id="{2A056A4E-B2CC-C131-28C2-EF283207A8B6}"/>
              </a:ext>
            </a:extLst>
          </p:cNvPr>
          <p:cNvGraphicFramePr>
            <a:graphicFrameLocks noGrp="1"/>
          </p:cNvGraphicFramePr>
          <p:nvPr>
            <p:extLst>
              <p:ext uri="{D42A27DB-BD31-4B8C-83A1-F6EECF244321}">
                <p14:modId xmlns:p14="http://schemas.microsoft.com/office/powerpoint/2010/main" val="785745990"/>
              </p:ext>
            </p:extLst>
          </p:nvPr>
        </p:nvGraphicFramePr>
        <p:xfrm>
          <a:off x="5476922" y="1520416"/>
          <a:ext cx="5755340" cy="4610100"/>
        </p:xfrm>
        <a:graphic>
          <a:graphicData uri="http://schemas.openxmlformats.org/drawingml/2006/table">
            <a:tbl>
              <a:tblPr/>
              <a:tblGrid>
                <a:gridCol w="2782962">
                  <a:extLst>
                    <a:ext uri="{9D8B030D-6E8A-4147-A177-3AD203B41FA5}">
                      <a16:colId xmlns:a16="http://schemas.microsoft.com/office/drawing/2014/main" val="378869916"/>
                    </a:ext>
                  </a:extLst>
                </a:gridCol>
                <a:gridCol w="1282203">
                  <a:extLst>
                    <a:ext uri="{9D8B030D-6E8A-4147-A177-3AD203B41FA5}">
                      <a16:colId xmlns:a16="http://schemas.microsoft.com/office/drawing/2014/main" val="3080270391"/>
                    </a:ext>
                  </a:extLst>
                </a:gridCol>
                <a:gridCol w="801376">
                  <a:extLst>
                    <a:ext uri="{9D8B030D-6E8A-4147-A177-3AD203B41FA5}">
                      <a16:colId xmlns:a16="http://schemas.microsoft.com/office/drawing/2014/main" val="688815479"/>
                    </a:ext>
                  </a:extLst>
                </a:gridCol>
                <a:gridCol w="888799">
                  <a:extLst>
                    <a:ext uri="{9D8B030D-6E8A-4147-A177-3AD203B41FA5}">
                      <a16:colId xmlns:a16="http://schemas.microsoft.com/office/drawing/2014/main" val="3434294279"/>
                    </a:ext>
                  </a:extLst>
                </a:gridCol>
              </a:tblGrid>
              <a:tr h="409575">
                <a:tc>
                  <a:txBody>
                    <a:bodyPr/>
                    <a:lstStyle/>
                    <a:p>
                      <a:pPr algn="ctr" rtl="0" fontAlgn="ctr"/>
                      <a:r>
                        <a:rPr lang="en-US" sz="1200" b="1" i="0" u="none" strike="noStrike" dirty="0">
                          <a:solidFill>
                            <a:srgbClr val="000000"/>
                          </a:solidFill>
                          <a:effectLst/>
                          <a:latin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200" b="1" i="0" u="none" strike="noStrike">
                          <a:solidFill>
                            <a:srgbClr val="000000"/>
                          </a:solidFill>
                          <a:effectLst/>
                          <a:latin typeface="Calibri" panose="020F0502020204030204" pitchFamily="34" charset="0"/>
                        </a:rPr>
                        <a:t>Strength</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200" b="1" i="0" u="none" strike="noStrike">
                          <a:solidFill>
                            <a:srgbClr val="000000"/>
                          </a:solidFill>
                          <a:effectLst/>
                          <a:latin typeface="Calibri" panose="020F0502020204030204" pitchFamily="34" charset="0"/>
                        </a:rPr>
                        <a:t>Weakness/ Opportunity</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200" b="1" i="0" u="none" strike="noStrike">
                          <a:solidFill>
                            <a:srgbClr val="000000"/>
                          </a:solidFill>
                          <a:effectLst/>
                          <a:latin typeface="Calibri" panose="020F0502020204030204" pitchFamily="34" charset="0"/>
                        </a:rPr>
                        <a:t>Count</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5661473"/>
                  </a:ext>
                </a:extLst>
              </a:tr>
              <a:tr h="200025">
                <a:tc>
                  <a:txBody>
                    <a:bodyPr/>
                    <a:lstStyle/>
                    <a:p>
                      <a:pPr algn="l" rtl="0" fontAlgn="ctr"/>
                      <a:r>
                        <a:rPr lang="en-US" sz="1200" b="0" i="0" u="none" strike="noStrike">
                          <a:solidFill>
                            <a:srgbClr val="000000"/>
                          </a:solidFill>
                          <a:effectLst/>
                          <a:latin typeface="Calibri" panose="020F0502020204030204" pitchFamily="34" charset="0"/>
                        </a:rPr>
                        <a:t>Great Plains Regional Medical Center</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4</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4</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2993738"/>
                  </a:ext>
                </a:extLst>
              </a:tr>
              <a:tr h="200025">
                <a:tc>
                  <a:txBody>
                    <a:bodyPr/>
                    <a:lstStyle/>
                    <a:p>
                      <a:pPr algn="l" rtl="0" fontAlgn="ctr"/>
                      <a:r>
                        <a:rPr lang="en-US" sz="1200" b="0" i="0" u="none" strike="noStrike">
                          <a:solidFill>
                            <a:srgbClr val="000000"/>
                          </a:solidFill>
                          <a:effectLst/>
                          <a:latin typeface="Calibri" panose="020F0502020204030204" pitchFamily="34" charset="0"/>
                        </a:rPr>
                        <a:t>DHS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3</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3</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2565791512"/>
                  </a:ext>
                </a:extLst>
              </a:tr>
              <a:tr h="200025">
                <a:tc>
                  <a:txBody>
                    <a:bodyPr/>
                    <a:lstStyle/>
                    <a:p>
                      <a:pPr algn="l" rtl="0" fontAlgn="ctr"/>
                      <a:r>
                        <a:rPr lang="en-US" sz="1200" b="0" i="0" u="none" strike="noStrike">
                          <a:solidFill>
                            <a:srgbClr val="000000"/>
                          </a:solidFill>
                          <a:effectLst/>
                          <a:latin typeface="Calibri" panose="020F0502020204030204" pitchFamily="34" charset="0"/>
                        </a:rPr>
                        <a:t>Food Pantry</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3</a:t>
                      </a:r>
                    </a:p>
                  </a:txBody>
                  <a:tcPr marL="7620" marR="7620" marT="7620" marB="0" anchor="ctr">
                    <a:lnL>
                      <a:noFill/>
                    </a:lnL>
                    <a:lnR>
                      <a:noFill/>
                    </a:lnR>
                    <a:lnT>
                      <a:noFill/>
                    </a:lnT>
                    <a:lnB>
                      <a:noFill/>
                    </a:lnB>
                    <a:no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3</a:t>
                      </a:r>
                    </a:p>
                  </a:txBody>
                  <a:tcPr marL="7620" marR="7620" marT="7620" marB="0" anchor="ctr">
                    <a:lnL>
                      <a:noFill/>
                    </a:lnL>
                    <a:lnR>
                      <a:noFill/>
                    </a:lnR>
                    <a:lnT>
                      <a:noFill/>
                    </a:lnT>
                    <a:lnB>
                      <a:noFill/>
                    </a:lnB>
                    <a:noFill/>
                  </a:tcPr>
                </a:tc>
                <a:extLst>
                  <a:ext uri="{0D108BD9-81ED-4DB2-BD59-A6C34878D82A}">
                    <a16:rowId xmlns:a16="http://schemas.microsoft.com/office/drawing/2014/main" val="2068141404"/>
                  </a:ext>
                </a:extLst>
              </a:tr>
              <a:tr h="200025">
                <a:tc>
                  <a:txBody>
                    <a:bodyPr/>
                    <a:lstStyle/>
                    <a:p>
                      <a:pPr algn="l" rtl="0" fontAlgn="ctr"/>
                      <a:r>
                        <a:rPr lang="en-US" sz="1200" b="0" i="0" u="none" strike="noStrike">
                          <a:solidFill>
                            <a:srgbClr val="000000"/>
                          </a:solidFill>
                          <a:effectLst/>
                          <a:latin typeface="Calibri" panose="020F0502020204030204" pitchFamily="34" charset="0"/>
                        </a:rPr>
                        <a:t>Curches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4009579358"/>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Access to Primary Care</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noFill/>
                  </a:tcPr>
                </a:tc>
                <a:extLst>
                  <a:ext uri="{0D108BD9-81ED-4DB2-BD59-A6C34878D82A}">
                    <a16:rowId xmlns:a16="http://schemas.microsoft.com/office/drawing/2014/main" val="4111682248"/>
                  </a:ext>
                </a:extLst>
              </a:tr>
              <a:tr h="200025">
                <a:tc>
                  <a:txBody>
                    <a:bodyPr/>
                    <a:lstStyle/>
                    <a:p>
                      <a:pPr algn="l" rtl="0" fontAlgn="ctr"/>
                      <a:r>
                        <a:rPr lang="en-US" sz="1200" b="0" i="0" u="none" strike="noStrike">
                          <a:solidFill>
                            <a:srgbClr val="000000"/>
                          </a:solidFill>
                          <a:effectLst/>
                          <a:latin typeface="Calibri" panose="020F0502020204030204" pitchFamily="34" charset="0"/>
                        </a:rPr>
                        <a:t>Access to Long Term Care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2</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4197323151"/>
                  </a:ext>
                </a:extLst>
              </a:tr>
              <a:tr h="200025">
                <a:tc>
                  <a:txBody>
                    <a:bodyPr/>
                    <a:lstStyle/>
                    <a:p>
                      <a:pPr algn="l" rtl="0" fontAlgn="ctr"/>
                      <a:r>
                        <a:rPr lang="en-US" sz="1200" b="0" i="0" u="none" strike="noStrike">
                          <a:solidFill>
                            <a:srgbClr val="000000"/>
                          </a:solidFill>
                          <a:effectLst/>
                          <a:latin typeface="Calibri" panose="020F0502020204030204" pitchFamily="34" charset="0"/>
                        </a:rPr>
                        <a:t>Resource Awareness</a:t>
                      </a:r>
                    </a:p>
                  </a:txBody>
                  <a:tcPr marL="7620" marR="7620" marT="7620" marB="0" anchor="ctr">
                    <a:lnL>
                      <a:noFill/>
                    </a:lnL>
                    <a:lnR>
                      <a:noFill/>
                    </a:lnR>
                    <a:lnT>
                      <a:noFill/>
                    </a:lnT>
                    <a:lnB>
                      <a:noFill/>
                    </a:lnB>
                    <a:noFill/>
                  </a:tcPr>
                </a:tc>
                <a:tc>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1474813521"/>
                  </a:ext>
                </a:extLst>
              </a:tr>
              <a:tr h="200025">
                <a:tc>
                  <a:txBody>
                    <a:bodyPr/>
                    <a:lstStyle/>
                    <a:p>
                      <a:pPr algn="l" rtl="0" fontAlgn="ctr"/>
                      <a:r>
                        <a:rPr lang="en-US" sz="1200" b="0" i="0" u="none" strike="noStrike">
                          <a:solidFill>
                            <a:srgbClr val="000000"/>
                          </a:solidFill>
                          <a:effectLst/>
                          <a:latin typeface="Calibri" panose="020F0502020204030204" pitchFamily="34" charset="0"/>
                        </a:rPr>
                        <a:t>Community Resources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016882178"/>
                  </a:ext>
                </a:extLst>
              </a:tr>
              <a:tr h="200025">
                <a:tc>
                  <a:txBody>
                    <a:bodyPr/>
                    <a:lstStyle/>
                    <a:p>
                      <a:pPr algn="l" rtl="0" fontAlgn="ctr"/>
                      <a:r>
                        <a:rPr lang="en-US" sz="1200" b="0" i="0" u="none" strike="noStrike">
                          <a:solidFill>
                            <a:srgbClr val="000000"/>
                          </a:solidFill>
                          <a:effectLst/>
                          <a:latin typeface="Calibri" panose="020F0502020204030204" pitchFamily="34" charset="0"/>
                        </a:rPr>
                        <a:t>Youth Activities</a:t>
                      </a:r>
                    </a:p>
                  </a:txBody>
                  <a:tcPr marL="7620" marR="7620" marT="7620" marB="0" anchor="ctr">
                    <a:lnL>
                      <a:noFill/>
                    </a:lnL>
                    <a:lnR>
                      <a:noFill/>
                    </a:lnR>
                    <a:lnT>
                      <a:noFill/>
                    </a:lnT>
                    <a:lnB>
                      <a:noFill/>
                    </a:lnB>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379196087"/>
                  </a:ext>
                </a:extLst>
              </a:tr>
              <a:tr h="200025">
                <a:tc>
                  <a:txBody>
                    <a:bodyPr/>
                    <a:lstStyle/>
                    <a:p>
                      <a:pPr algn="l" rtl="0" fontAlgn="ctr"/>
                      <a:r>
                        <a:rPr lang="en-US" sz="1200" b="0" i="0" u="none" strike="noStrike">
                          <a:solidFill>
                            <a:srgbClr val="000000"/>
                          </a:solidFill>
                          <a:effectLst/>
                          <a:latin typeface="Calibri" panose="020F0502020204030204" pitchFamily="34" charset="0"/>
                        </a:rPr>
                        <a:t>Community Collaboration</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30302588"/>
                  </a:ext>
                </a:extLst>
              </a:tr>
              <a:tr h="200025">
                <a:tc>
                  <a:txBody>
                    <a:bodyPr/>
                    <a:lstStyle/>
                    <a:p>
                      <a:pPr algn="l" rtl="0" fontAlgn="ctr"/>
                      <a:r>
                        <a:rPr lang="en-US" sz="1200" b="0" i="0" u="none" strike="noStrike">
                          <a:solidFill>
                            <a:srgbClr val="000000"/>
                          </a:solidFill>
                          <a:effectLst/>
                          <a:latin typeface="Calibri" panose="020F0502020204030204" pitchFamily="34" charset="0"/>
                        </a:rPr>
                        <a:t>Red Rock Mental Health</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3486806468"/>
                  </a:ext>
                </a:extLst>
              </a:tr>
              <a:tr h="200025">
                <a:tc>
                  <a:txBody>
                    <a:bodyPr/>
                    <a:lstStyle/>
                    <a:p>
                      <a:pPr algn="l" rtl="0" fontAlgn="ctr"/>
                      <a:r>
                        <a:rPr lang="en-US" sz="1200" b="0" i="0" u="none" strike="noStrike">
                          <a:solidFill>
                            <a:srgbClr val="000000"/>
                          </a:solidFill>
                          <a:effectLst/>
                          <a:latin typeface="Calibri" panose="020F0502020204030204" pitchFamily="34" charset="0"/>
                        </a:rPr>
                        <a:t>Community Health Workers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2678065769"/>
                  </a:ext>
                </a:extLst>
              </a:tr>
              <a:tr h="200025">
                <a:tc>
                  <a:txBody>
                    <a:bodyPr/>
                    <a:lstStyle/>
                    <a:p>
                      <a:pPr algn="l" rtl="0" fontAlgn="ctr"/>
                      <a:r>
                        <a:rPr lang="en-US" sz="1200" b="0" i="0" u="none" strike="noStrike">
                          <a:solidFill>
                            <a:srgbClr val="000000"/>
                          </a:solidFill>
                          <a:effectLst/>
                          <a:latin typeface="Calibri" panose="020F0502020204030204" pitchFamily="34" charset="0"/>
                        </a:rPr>
                        <a:t>Westen Oklahoma Family Care Center</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2213690804"/>
                  </a:ext>
                </a:extLst>
              </a:tr>
              <a:tr h="200025">
                <a:tc>
                  <a:txBody>
                    <a:bodyPr/>
                    <a:lstStyle/>
                    <a:p>
                      <a:pPr algn="l" rtl="0" fontAlgn="ctr"/>
                      <a:r>
                        <a:rPr lang="en-US" sz="1200" b="0" i="0" u="none" strike="noStrike">
                          <a:solidFill>
                            <a:srgbClr val="000000"/>
                          </a:solidFill>
                          <a:effectLst/>
                          <a:latin typeface="Calibri" panose="020F0502020204030204" pitchFamily="34" charset="0"/>
                        </a:rPr>
                        <a:t>Urgent Care</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1366080251"/>
                  </a:ext>
                </a:extLst>
              </a:tr>
              <a:tr h="200025">
                <a:tc>
                  <a:txBody>
                    <a:bodyPr/>
                    <a:lstStyle/>
                    <a:p>
                      <a:pPr algn="l" rtl="0" fontAlgn="ctr"/>
                      <a:r>
                        <a:rPr lang="en-US" sz="1200" b="0" i="0" u="none" strike="noStrike">
                          <a:solidFill>
                            <a:srgbClr val="000000"/>
                          </a:solidFill>
                          <a:effectLst/>
                          <a:latin typeface="Calibri" panose="020F0502020204030204" pitchFamily="34" charset="0"/>
                        </a:rPr>
                        <a:t>Cost of Living</a:t>
                      </a:r>
                    </a:p>
                  </a:txBody>
                  <a:tcPr marL="7620" marR="7620" marT="7620" marB="0" anchor="ctr">
                    <a:lnL>
                      <a:noFill/>
                    </a:lnL>
                    <a:lnR>
                      <a:noFill/>
                    </a:lnR>
                    <a:lnT>
                      <a:noFill/>
                    </a:lnT>
                    <a:lnB>
                      <a:noFill/>
                    </a:lnB>
                    <a:noFill/>
                  </a:tcPr>
                </a:tc>
                <a:tc>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2940899171"/>
                  </a:ext>
                </a:extLst>
              </a:tr>
              <a:tr h="200025">
                <a:tc>
                  <a:txBody>
                    <a:bodyPr/>
                    <a:lstStyle/>
                    <a:p>
                      <a:pPr algn="l" rtl="0" fontAlgn="ctr"/>
                      <a:r>
                        <a:rPr lang="en-US" sz="1200" b="0" i="0" u="none" strike="noStrike">
                          <a:solidFill>
                            <a:srgbClr val="000000"/>
                          </a:solidFill>
                          <a:effectLst/>
                          <a:latin typeface="Calibri" panose="020F0502020204030204" pitchFamily="34" charset="0"/>
                        </a:rPr>
                        <a:t>Shortgrass Community Health Center</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3768351043"/>
                  </a:ext>
                </a:extLst>
              </a:tr>
              <a:tr h="200025">
                <a:tc>
                  <a:txBody>
                    <a:bodyPr/>
                    <a:lstStyle/>
                    <a:p>
                      <a:pPr algn="l" rtl="0" fontAlgn="ctr"/>
                      <a:r>
                        <a:rPr lang="en-US" sz="1200" b="0" i="0" u="none" strike="noStrike">
                          <a:solidFill>
                            <a:srgbClr val="000000"/>
                          </a:solidFill>
                          <a:effectLst/>
                          <a:latin typeface="Calibri" panose="020F0502020204030204" pitchFamily="34" charset="0"/>
                        </a:rPr>
                        <a:t>Radio &amp; TV for Information Sharing</a:t>
                      </a: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endParaRPr lang="en-US" sz="1200" b="0" i="0" u="none" strike="noStrike">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extLst>
                  <a:ext uri="{0D108BD9-81ED-4DB2-BD59-A6C34878D82A}">
                    <a16:rowId xmlns:a16="http://schemas.microsoft.com/office/drawing/2014/main" val="2225342077"/>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Clothing Closets</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 </a:t>
                      </a:r>
                    </a:p>
                  </a:txBody>
                  <a:tcPr marL="7620" marR="7620" marT="7620" marB="0" anchor="ctr">
                    <a:lnL>
                      <a:noFill/>
                    </a:lnL>
                    <a:lnR>
                      <a:noFill/>
                    </a:lnR>
                    <a:lnT>
                      <a:noFill/>
                    </a:lnT>
                    <a:lnB>
                      <a:noFill/>
                    </a:lnB>
                    <a:solidFill>
                      <a:srgbClr val="F2F2F2"/>
                    </a:solidFill>
                  </a:tcPr>
                </a:tc>
                <a:tc>
                  <a:txBody>
                    <a:bodyPr/>
                    <a:lstStyle/>
                    <a:p>
                      <a:pPr algn="ctr" rtl="0" fontAlgn="ctr"/>
                      <a:r>
                        <a:rPr lang="en-US" sz="1200" b="0" i="0" u="none" strike="noStrike">
                          <a:solidFill>
                            <a:srgbClr val="000000"/>
                          </a:solidFill>
                          <a:effectLst/>
                          <a:latin typeface="Calibri" panose="020F0502020204030204" pitchFamily="34" charset="0"/>
                        </a:rPr>
                        <a:t>1</a:t>
                      </a:r>
                    </a:p>
                  </a:txBody>
                  <a:tcPr marL="7620" marR="7620" marT="7620" marB="0" anchor="ctr">
                    <a:lnL>
                      <a:noFill/>
                    </a:lnL>
                    <a:lnR>
                      <a:noFill/>
                    </a:lnR>
                    <a:lnT>
                      <a:noFill/>
                    </a:lnT>
                    <a:lnB>
                      <a:noFill/>
                    </a:lnB>
                    <a:solidFill>
                      <a:srgbClr val="F2F2F2"/>
                    </a:solidFill>
                  </a:tcPr>
                </a:tc>
                <a:extLst>
                  <a:ext uri="{0D108BD9-81ED-4DB2-BD59-A6C34878D82A}">
                    <a16:rowId xmlns:a16="http://schemas.microsoft.com/office/drawing/2014/main" val="623464570"/>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Heart to Heart Pregnancy Clinic</a:t>
                      </a:r>
                    </a:p>
                  </a:txBody>
                  <a:tcPr marL="7620" marR="7620" marT="7620" marB="0" anchor="ctr">
                    <a:lnL>
                      <a:noFill/>
                    </a:lnL>
                    <a:lnR>
                      <a:noFill/>
                    </a:lnR>
                    <a:lnT>
                      <a:noFill/>
                    </a:lnT>
                    <a:lnB>
                      <a:noFill/>
                    </a:lnB>
                    <a:no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a:noFill/>
                    </a:lnB>
                    <a:noFill/>
                  </a:tcPr>
                </a:tc>
                <a:tc>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tc>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a:noFill/>
                    </a:lnB>
                    <a:noFill/>
                  </a:tcPr>
                </a:tc>
                <a:extLst>
                  <a:ext uri="{0D108BD9-81ED-4DB2-BD59-A6C34878D82A}">
                    <a16:rowId xmlns:a16="http://schemas.microsoft.com/office/drawing/2014/main" val="1531697294"/>
                  </a:ext>
                </a:extLst>
              </a:tr>
              <a:tr h="200025">
                <a:tc>
                  <a:txBody>
                    <a:bodyPr/>
                    <a:lstStyle/>
                    <a:p>
                      <a:pPr algn="l" rtl="0" fontAlgn="ctr"/>
                      <a:r>
                        <a:rPr lang="en-US" sz="1200" b="0" i="0" u="none" strike="noStrike" dirty="0">
                          <a:solidFill>
                            <a:srgbClr val="000000"/>
                          </a:solidFill>
                          <a:effectLst/>
                          <a:latin typeface="Calibri" panose="020F0502020204030204" pitchFamily="34" charset="0"/>
                        </a:rPr>
                        <a:t>Annual Health Fair</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endParaRPr lang="en-US" sz="1200" b="0" i="0" u="none" strike="noStrike" dirty="0">
                        <a:solidFill>
                          <a:srgbClr val="000000"/>
                        </a:solidFill>
                        <a:effectLst/>
                        <a:latin typeface="Calibri" panose="020F050202020403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n-US" sz="1200" b="0" i="0" u="none" strike="noStrike" dirty="0">
                          <a:solidFill>
                            <a:srgbClr val="000000"/>
                          </a:solidFill>
                          <a:effectLst/>
                          <a:latin typeface="Calibri" panose="020F0502020204030204" pitchFamily="34" charset="0"/>
                        </a:rPr>
                        <a: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11791259"/>
                  </a:ext>
                </a:extLst>
              </a:tr>
              <a:tr h="200025">
                <a:tc>
                  <a:txBody>
                    <a:bodyPr/>
                    <a:lstStyle/>
                    <a:p>
                      <a:pPr algn="l" rtl="0" fontAlgn="ctr"/>
                      <a:r>
                        <a:rPr lang="en-US" sz="1200" b="1" i="0" u="none" strike="noStrike">
                          <a:solidFill>
                            <a:srgbClr val="000000"/>
                          </a:solidFill>
                          <a:effectLst/>
                          <a:latin typeface="Calibri" panose="020F0502020204030204" pitchFamily="34" charset="0"/>
                        </a:rPr>
                        <a:t>Grand Total</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1" i="0" u="none" strike="noStrike" dirty="0">
                          <a:solidFill>
                            <a:srgbClr val="000000"/>
                          </a:solidFill>
                          <a:effectLst/>
                          <a:latin typeface="Calibri" panose="020F0502020204030204" pitchFamily="34" charset="0"/>
                        </a:rPr>
                        <a:t>27</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1" i="0" u="none" strike="noStrike" dirty="0">
                          <a:solidFill>
                            <a:srgbClr val="000000"/>
                          </a:solidFill>
                          <a:effectLst/>
                          <a:latin typeface="Calibri" panose="020F0502020204030204" pitchFamily="34" charset="0"/>
                        </a:rPr>
                        <a:t>3</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r>
                        <a:rPr lang="en-US" sz="1200" b="1" i="0" u="none" strike="noStrike" dirty="0">
                          <a:solidFill>
                            <a:srgbClr val="000000"/>
                          </a:solidFill>
                          <a:effectLst/>
                          <a:latin typeface="Calibri" panose="020F0502020204030204" pitchFamily="34" charset="0"/>
                        </a:rPr>
                        <a:t>30</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65296614"/>
                  </a:ext>
                </a:extLst>
              </a:tr>
            </a:tbl>
          </a:graphicData>
        </a:graphic>
      </p:graphicFrame>
      <p:cxnSp>
        <p:nvCxnSpPr>
          <p:cNvPr id="8" name="Straight Connector 7">
            <a:extLst>
              <a:ext uri="{FF2B5EF4-FFF2-40B4-BE49-F238E27FC236}">
                <a16:creationId xmlns:a16="http://schemas.microsoft.com/office/drawing/2014/main" id="{4D2B0CB5-B020-6A00-B157-AAAD2E7C2147}"/>
              </a:ext>
            </a:extLst>
          </p:cNvPr>
          <p:cNvCxnSpPr>
            <a:cxnSpLocks/>
          </p:cNvCxnSpPr>
          <p:nvPr/>
        </p:nvCxnSpPr>
        <p:spPr>
          <a:xfrm>
            <a:off x="5040079" y="1079349"/>
            <a:ext cx="0" cy="53035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133258-F3AB-440C-595C-A1BE8B677D4A}"/>
              </a:ext>
            </a:extLst>
          </p:cNvPr>
          <p:cNvSpPr txBox="1"/>
          <p:nvPr/>
        </p:nvSpPr>
        <p:spPr>
          <a:xfrm>
            <a:off x="-337464" y="1026485"/>
            <a:ext cx="6228219" cy="33855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rgbClr val="182751"/>
                </a:solidFill>
                <a:effectLst/>
                <a:uLnTx/>
                <a:uFillTx/>
                <a:latin typeface="Tw Cen MT"/>
                <a:ea typeface="+mn-ea"/>
                <a:cs typeface="+mn-cs"/>
              </a:rPr>
              <a:t>What is your vision for a health community?</a:t>
            </a:r>
          </a:p>
        </p:txBody>
      </p:sp>
      <p:sp>
        <p:nvSpPr>
          <p:cNvPr id="10" name="TextBox 9">
            <a:extLst>
              <a:ext uri="{FF2B5EF4-FFF2-40B4-BE49-F238E27FC236}">
                <a16:creationId xmlns:a16="http://schemas.microsoft.com/office/drawing/2014/main" id="{7E0F7645-A679-D23A-3154-A4534E8D27BA}"/>
              </a:ext>
            </a:extLst>
          </p:cNvPr>
          <p:cNvSpPr txBox="1"/>
          <p:nvPr/>
        </p:nvSpPr>
        <p:spPr>
          <a:xfrm>
            <a:off x="5247423" y="961937"/>
            <a:ext cx="6217920" cy="584775"/>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lang="en-US" sz="1600" dirty="0">
                <a:solidFill>
                  <a:schemeClr val="tx2"/>
                </a:solidFill>
              </a:rPr>
              <a:t>What are the most beneficial health resources or services in the community</a:t>
            </a:r>
            <a:r>
              <a:rPr kumimoji="0" lang="en-US" sz="1600" b="0" i="0" u="none" strike="noStrike" kern="1200" cap="none" spc="0" normalizeH="0" baseline="0" noProof="0" dirty="0">
                <a:ln>
                  <a:noFill/>
                </a:ln>
                <a:solidFill>
                  <a:srgbClr val="182751"/>
                </a:solidFill>
                <a:effectLst/>
                <a:uLnTx/>
                <a:uFillTx/>
                <a:latin typeface="Tw Cen MT"/>
                <a:ea typeface="+mn-ea"/>
                <a:cs typeface="+mn-cs"/>
              </a:rPr>
              <a:t>?</a:t>
            </a:r>
          </a:p>
        </p:txBody>
      </p:sp>
      <p:sp>
        <p:nvSpPr>
          <p:cNvPr id="11" name="TextBox 10">
            <a:extLst>
              <a:ext uri="{FF2B5EF4-FFF2-40B4-BE49-F238E27FC236}">
                <a16:creationId xmlns:a16="http://schemas.microsoft.com/office/drawing/2014/main" id="{3A2748CC-E472-44DD-189A-80D4DA97DCD5}"/>
              </a:ext>
            </a:extLst>
          </p:cNvPr>
          <p:cNvSpPr txBox="1"/>
          <p:nvPr/>
        </p:nvSpPr>
        <p:spPr>
          <a:xfrm>
            <a:off x="1" y="6047997"/>
            <a:ext cx="4832736" cy="692497"/>
          </a:xfrm>
          <a:prstGeom prst="rect">
            <a:avLst/>
          </a:prstGeom>
          <a:noFill/>
        </p:spPr>
        <p:txBody>
          <a:bodyPr wrap="square">
            <a:spAutoFit/>
          </a:bodyPr>
          <a:lstStyle/>
          <a:p>
            <a:pPr>
              <a:spcAft>
                <a:spcPts val="1200"/>
              </a:spcAft>
            </a:pPr>
            <a:r>
              <a:rPr lang="en-US" sz="1300" dirty="0">
                <a:solidFill>
                  <a:schemeClr val="tx2"/>
                </a:solidFill>
              </a:rPr>
              <a:t>“Access to Specialty Care”, “Physician Recruitment”, and “Competitive Wages” each received two responses, indicating barriers to seeking specialty care as well as workforce related challenges. </a:t>
            </a:r>
          </a:p>
        </p:txBody>
      </p:sp>
      <p:sp>
        <p:nvSpPr>
          <p:cNvPr id="12" name="TextBox 11">
            <a:extLst>
              <a:ext uri="{FF2B5EF4-FFF2-40B4-BE49-F238E27FC236}">
                <a16:creationId xmlns:a16="http://schemas.microsoft.com/office/drawing/2014/main" id="{7DB480B6-2575-CD9F-D38D-470DB585E904}"/>
              </a:ext>
            </a:extLst>
          </p:cNvPr>
          <p:cNvSpPr txBox="1"/>
          <p:nvPr/>
        </p:nvSpPr>
        <p:spPr>
          <a:xfrm>
            <a:off x="5247423" y="6159178"/>
            <a:ext cx="6940430" cy="461665"/>
          </a:xfrm>
          <a:prstGeom prst="rect">
            <a:avLst/>
          </a:prstGeom>
          <a:noFill/>
        </p:spPr>
        <p:txBody>
          <a:bodyPr wrap="square">
            <a:spAutoFit/>
          </a:bodyPr>
          <a:lstStyle/>
          <a:p>
            <a:pPr>
              <a:spcAft>
                <a:spcPts val="1200"/>
              </a:spcAft>
            </a:pPr>
            <a:r>
              <a:rPr lang="en-US" sz="1200" dirty="0">
                <a:solidFill>
                  <a:schemeClr val="tx2"/>
                </a:solidFill>
              </a:rPr>
              <a:t>“Great Plains Regional Medical Center” was noted at the most beneficial health resource within the community, highlighting the value the hospital has on residents and patients. </a:t>
            </a:r>
          </a:p>
        </p:txBody>
      </p:sp>
      <p:sp>
        <p:nvSpPr>
          <p:cNvPr id="14" name="Rectangle 13">
            <a:extLst>
              <a:ext uri="{FF2B5EF4-FFF2-40B4-BE49-F238E27FC236}">
                <a16:creationId xmlns:a16="http://schemas.microsoft.com/office/drawing/2014/main" id="{CEEE75C6-5CBE-8A37-981F-969958389B0E}"/>
              </a:ext>
            </a:extLst>
          </p:cNvPr>
          <p:cNvSpPr/>
          <p:nvPr/>
        </p:nvSpPr>
        <p:spPr>
          <a:xfrm>
            <a:off x="3607006" y="1835367"/>
            <a:ext cx="473337" cy="59436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38224C-B8FE-A674-84C1-D4FFE6B2B3CE}"/>
              </a:ext>
            </a:extLst>
          </p:cNvPr>
          <p:cNvSpPr/>
          <p:nvPr/>
        </p:nvSpPr>
        <p:spPr>
          <a:xfrm>
            <a:off x="10545473" y="1935325"/>
            <a:ext cx="473337" cy="18288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53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62FD-DA0D-058C-2330-6B760D2CBD3F}"/>
              </a:ext>
            </a:extLst>
          </p:cNvPr>
          <p:cNvSpPr>
            <a:spLocks noGrp="1"/>
          </p:cNvSpPr>
          <p:nvPr>
            <p:ph type="title"/>
          </p:nvPr>
        </p:nvSpPr>
        <p:spPr/>
        <p:txBody>
          <a:bodyPr/>
          <a:lstStyle/>
          <a:p>
            <a:r>
              <a:rPr lang="en-US" dirty="0"/>
              <a:t>1x1 community interviews summary</a:t>
            </a:r>
          </a:p>
        </p:txBody>
      </p:sp>
      <p:sp>
        <p:nvSpPr>
          <p:cNvPr id="3" name="Footer Placeholder 2">
            <a:extLst>
              <a:ext uri="{FF2B5EF4-FFF2-40B4-BE49-F238E27FC236}">
                <a16:creationId xmlns:a16="http://schemas.microsoft.com/office/drawing/2014/main" id="{80BC22B8-1966-C17A-D3F3-6C05CECEADC8}"/>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3F948F3B-70CA-C878-87DD-606CD6AED4E2}"/>
              </a:ext>
            </a:extLst>
          </p:cNvPr>
          <p:cNvSpPr>
            <a:spLocks noGrp="1"/>
          </p:cNvSpPr>
          <p:nvPr>
            <p:ph type="sldNum" sz="quarter" idx="4"/>
          </p:nvPr>
        </p:nvSpPr>
        <p:spPr/>
        <p:txBody>
          <a:bodyPr/>
          <a:lstStyle/>
          <a:p>
            <a:fld id="{18CF7050-A8E5-428C-81D9-F84418705036}" type="slidenum">
              <a:rPr lang="en-US" smtClean="0"/>
              <a:pPr/>
              <a:t>26</a:t>
            </a:fld>
            <a:endParaRPr lang="en-US" dirty="0"/>
          </a:p>
        </p:txBody>
      </p:sp>
      <p:sp>
        <p:nvSpPr>
          <p:cNvPr id="5" name="object 4">
            <a:extLst>
              <a:ext uri="{FF2B5EF4-FFF2-40B4-BE49-F238E27FC236}">
                <a16:creationId xmlns:a16="http://schemas.microsoft.com/office/drawing/2014/main" id="{D2BD6636-2409-3DB8-EC9F-BAEB6E11C6E3}"/>
              </a:ext>
            </a:extLst>
          </p:cNvPr>
          <p:cNvSpPr txBox="1"/>
          <p:nvPr/>
        </p:nvSpPr>
        <p:spPr>
          <a:xfrm>
            <a:off x="4379034" y="1247891"/>
            <a:ext cx="7315200" cy="1828065"/>
          </a:xfrm>
          <a:prstGeom prst="rect">
            <a:avLst/>
          </a:prstGeom>
        </p:spPr>
        <p:txBody>
          <a:bodyPr vert="horz" wrap="square" lIns="0" tIns="12065" rIns="0" bIns="0" rtlCol="0">
            <a:spAutoFit/>
          </a:bodyPr>
          <a:lstStyle/>
          <a:p>
            <a:pPr marL="12700" marR="5080" algn="just">
              <a:spcAft>
                <a:spcPts val="1200"/>
              </a:spcAft>
            </a:pPr>
            <a:r>
              <a:rPr lang="en-US" sz="1400" spc="-55" dirty="0">
                <a:solidFill>
                  <a:schemeClr val="tx2"/>
                </a:solidFill>
                <a:uFill>
                  <a:solidFill>
                    <a:srgbClr val="000000"/>
                  </a:solidFill>
                </a:uFill>
                <a:latin typeface="Tw Cen MT"/>
                <a:cs typeface="Tw Cen MT"/>
              </a:rPr>
              <a:t>Over the six questions in the 1x1interviews,  there were 58 areas of opportunity identified over the interviews. The table to the left represents the areas of opportunity that had more than one response.   </a:t>
            </a:r>
          </a:p>
          <a:p>
            <a:pPr marL="12700" marR="5080" algn="just">
              <a:spcAft>
                <a:spcPts val="1200"/>
              </a:spcAft>
            </a:pPr>
            <a:r>
              <a:rPr lang="en-US" sz="1400" spc="-55" dirty="0">
                <a:solidFill>
                  <a:schemeClr val="tx2"/>
                </a:solidFill>
                <a:uFill>
                  <a:solidFill>
                    <a:srgbClr val="000000"/>
                  </a:solidFill>
                </a:uFill>
                <a:latin typeface="Tw Cen MT"/>
                <a:cs typeface="Tw Cen MT"/>
              </a:rPr>
              <a:t>“Transportation” was the highest reported opportunity, accounting for 7 of the total responses, signaling a high need in the community, although it was not identified as the highest need in any question. </a:t>
            </a:r>
          </a:p>
          <a:p>
            <a:pPr marL="12700" marR="5080" algn="just">
              <a:spcAft>
                <a:spcPts val="1200"/>
              </a:spcAft>
            </a:pPr>
            <a:r>
              <a:rPr lang="en-US" sz="1400" spc="-55" dirty="0">
                <a:solidFill>
                  <a:schemeClr val="tx2"/>
                </a:solidFill>
                <a:uFill>
                  <a:solidFill>
                    <a:srgbClr val="000000"/>
                  </a:solidFill>
                </a:uFill>
                <a:latin typeface="Tw Cen MT"/>
                <a:cs typeface="Tw Cen MT"/>
              </a:rPr>
              <a:t>“Access to Physical Exercise”, “Diabetes”, “Access to Healthcare”, and “Access to Primary Care” were each identified 5 times, signaling barriers related to access healthcare and chronic disease management and healthy lifestyles within the community. </a:t>
            </a:r>
          </a:p>
        </p:txBody>
      </p:sp>
      <p:graphicFrame>
        <p:nvGraphicFramePr>
          <p:cNvPr id="6" name="Table 5">
            <a:extLst>
              <a:ext uri="{FF2B5EF4-FFF2-40B4-BE49-F238E27FC236}">
                <a16:creationId xmlns:a16="http://schemas.microsoft.com/office/drawing/2014/main" id="{79B041C8-FB44-844A-FB68-A52CE6D9D106}"/>
              </a:ext>
            </a:extLst>
          </p:cNvPr>
          <p:cNvGraphicFramePr>
            <a:graphicFrameLocks noGrp="1"/>
          </p:cNvGraphicFramePr>
          <p:nvPr>
            <p:extLst>
              <p:ext uri="{D42A27DB-BD31-4B8C-83A1-F6EECF244321}">
                <p14:modId xmlns:p14="http://schemas.microsoft.com/office/powerpoint/2010/main" val="4080825602"/>
              </p:ext>
            </p:extLst>
          </p:nvPr>
        </p:nvGraphicFramePr>
        <p:xfrm>
          <a:off x="1008866" y="1075994"/>
          <a:ext cx="2859065" cy="5725528"/>
        </p:xfrm>
        <a:graphic>
          <a:graphicData uri="http://schemas.openxmlformats.org/drawingml/2006/table">
            <a:tbl>
              <a:tblPr/>
              <a:tblGrid>
                <a:gridCol w="2018164">
                  <a:extLst>
                    <a:ext uri="{9D8B030D-6E8A-4147-A177-3AD203B41FA5}">
                      <a16:colId xmlns:a16="http://schemas.microsoft.com/office/drawing/2014/main" val="3716825528"/>
                    </a:ext>
                  </a:extLst>
                </a:gridCol>
                <a:gridCol w="840901">
                  <a:extLst>
                    <a:ext uri="{9D8B030D-6E8A-4147-A177-3AD203B41FA5}">
                      <a16:colId xmlns:a16="http://schemas.microsoft.com/office/drawing/2014/main" val="2095225875"/>
                    </a:ext>
                  </a:extLst>
                </a:gridCol>
              </a:tblGrid>
              <a:tr h="339996">
                <a:tc>
                  <a:txBody>
                    <a:bodyPr/>
                    <a:lstStyle/>
                    <a:p>
                      <a:pPr algn="ctr" rtl="0" fontAlgn="ctr"/>
                      <a:r>
                        <a:rPr lang="en-US" sz="1100" b="1" i="0" u="none" strike="noStrike">
                          <a:solidFill>
                            <a:srgbClr val="000000"/>
                          </a:solidFill>
                          <a:effectLst/>
                          <a:latin typeface="Calibri" panose="020F0502020204030204" pitchFamily="34" charset="0"/>
                        </a:rPr>
                        <a:t>Response</a:t>
                      </a:r>
                    </a:p>
                  </a:txBody>
                  <a:tcPr marL="6044" marR="6044" marT="60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000000"/>
                          </a:solidFill>
                          <a:effectLst/>
                          <a:latin typeface="Calibri" panose="020F0502020204030204" pitchFamily="34" charset="0"/>
                        </a:rPr>
                        <a:t>Weakness/ Opportunity</a:t>
                      </a:r>
                    </a:p>
                  </a:txBody>
                  <a:tcPr marL="6044" marR="6044" marT="60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0727461"/>
                  </a:ext>
                </a:extLst>
              </a:tr>
              <a:tr h="157154">
                <a:tc>
                  <a:txBody>
                    <a:bodyPr/>
                    <a:lstStyle/>
                    <a:p>
                      <a:pPr algn="l" rtl="0" fontAlgn="ctr"/>
                      <a:r>
                        <a:rPr lang="en-US" sz="1100" b="0" i="0" u="none" strike="noStrike">
                          <a:solidFill>
                            <a:srgbClr val="000000"/>
                          </a:solidFill>
                          <a:effectLst/>
                          <a:latin typeface="Calibri" panose="020F0502020204030204" pitchFamily="34" charset="0"/>
                        </a:rPr>
                        <a:t>Transportation</a:t>
                      </a:r>
                    </a:p>
                  </a:txBody>
                  <a:tcPr marL="6044" marR="6044" marT="6044"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7</a:t>
                      </a:r>
                    </a:p>
                  </a:txBody>
                  <a:tcPr marL="6044" marR="6044" marT="6044"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4479294"/>
                  </a:ext>
                </a:extLst>
              </a:tr>
              <a:tr h="157154">
                <a:tc>
                  <a:txBody>
                    <a:bodyPr/>
                    <a:lstStyle/>
                    <a:p>
                      <a:pPr algn="l" rtl="0" fontAlgn="ctr"/>
                      <a:r>
                        <a:rPr lang="en-US" sz="1100" b="0" i="0" u="none" strike="noStrike">
                          <a:solidFill>
                            <a:srgbClr val="000000"/>
                          </a:solidFill>
                          <a:effectLst/>
                          <a:latin typeface="Calibri" panose="020F0502020204030204" pitchFamily="34" charset="0"/>
                        </a:rPr>
                        <a:t>Access to Physical Exercise</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5</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426692266"/>
                  </a:ext>
                </a:extLst>
              </a:tr>
              <a:tr h="157154">
                <a:tc>
                  <a:txBody>
                    <a:bodyPr/>
                    <a:lstStyle/>
                    <a:p>
                      <a:pPr algn="l" rtl="0" fontAlgn="ctr"/>
                      <a:r>
                        <a:rPr lang="en-US" sz="1100" b="0" i="0" u="none" strike="noStrike">
                          <a:solidFill>
                            <a:srgbClr val="000000"/>
                          </a:solidFill>
                          <a:effectLst/>
                          <a:latin typeface="Calibri" panose="020F0502020204030204" pitchFamily="34" charset="0"/>
                        </a:rPr>
                        <a:t>Diabetes</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5</a:t>
                      </a:r>
                    </a:p>
                  </a:txBody>
                  <a:tcPr marL="6044" marR="6044" marT="6044" marB="0" anchor="ctr">
                    <a:lnL>
                      <a:noFill/>
                    </a:lnL>
                    <a:lnR>
                      <a:noFill/>
                    </a:lnR>
                    <a:lnT>
                      <a:noFill/>
                    </a:lnT>
                    <a:lnB>
                      <a:noFill/>
                    </a:lnB>
                    <a:noFill/>
                  </a:tcPr>
                </a:tc>
                <a:extLst>
                  <a:ext uri="{0D108BD9-81ED-4DB2-BD59-A6C34878D82A}">
                    <a16:rowId xmlns:a16="http://schemas.microsoft.com/office/drawing/2014/main" val="944437451"/>
                  </a:ext>
                </a:extLst>
              </a:tr>
              <a:tr h="157154">
                <a:tc>
                  <a:txBody>
                    <a:bodyPr/>
                    <a:lstStyle/>
                    <a:p>
                      <a:pPr algn="l" rtl="0" fontAlgn="ctr"/>
                      <a:r>
                        <a:rPr lang="en-US" sz="1100" b="0" i="0" u="none" strike="noStrike">
                          <a:solidFill>
                            <a:srgbClr val="000000"/>
                          </a:solidFill>
                          <a:effectLst/>
                          <a:latin typeface="Calibri" panose="020F0502020204030204" pitchFamily="34" charset="0"/>
                        </a:rPr>
                        <a:t>Access to Healthcare</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5</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3140538587"/>
                  </a:ext>
                </a:extLst>
              </a:tr>
              <a:tr h="157154">
                <a:tc>
                  <a:txBody>
                    <a:bodyPr/>
                    <a:lstStyle/>
                    <a:p>
                      <a:pPr algn="l" rtl="0" fontAlgn="ctr"/>
                      <a:r>
                        <a:rPr lang="en-US" sz="1100" b="0" i="0" u="none" strike="noStrike">
                          <a:solidFill>
                            <a:srgbClr val="000000"/>
                          </a:solidFill>
                          <a:effectLst/>
                          <a:latin typeface="Calibri" panose="020F0502020204030204" pitchFamily="34" charset="0"/>
                        </a:rPr>
                        <a:t>Access to Primary Care</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5</a:t>
                      </a:r>
                    </a:p>
                  </a:txBody>
                  <a:tcPr marL="6044" marR="6044" marT="6044" marB="0" anchor="ctr">
                    <a:lnL>
                      <a:noFill/>
                    </a:lnL>
                    <a:lnR>
                      <a:noFill/>
                    </a:lnR>
                    <a:lnT>
                      <a:noFill/>
                    </a:lnT>
                    <a:lnB>
                      <a:noFill/>
                    </a:lnB>
                    <a:noFill/>
                  </a:tcPr>
                </a:tc>
                <a:extLst>
                  <a:ext uri="{0D108BD9-81ED-4DB2-BD59-A6C34878D82A}">
                    <a16:rowId xmlns:a16="http://schemas.microsoft.com/office/drawing/2014/main" val="743315779"/>
                  </a:ext>
                </a:extLst>
              </a:tr>
              <a:tr h="157154">
                <a:tc>
                  <a:txBody>
                    <a:bodyPr/>
                    <a:lstStyle/>
                    <a:p>
                      <a:pPr algn="l" rtl="0" fontAlgn="ctr"/>
                      <a:r>
                        <a:rPr lang="en-US" sz="1100" b="0" i="0" u="none" strike="noStrike">
                          <a:solidFill>
                            <a:srgbClr val="000000"/>
                          </a:solidFill>
                          <a:effectLst/>
                          <a:latin typeface="Calibri" panose="020F0502020204030204" pitchFamily="34" charset="0"/>
                        </a:rPr>
                        <a:t>Insurance Coverage</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1551245900"/>
                  </a:ext>
                </a:extLst>
              </a:tr>
              <a:tr h="157154">
                <a:tc>
                  <a:txBody>
                    <a:bodyPr/>
                    <a:lstStyle/>
                    <a:p>
                      <a:pPr algn="l" rtl="0" fontAlgn="ctr"/>
                      <a:r>
                        <a:rPr lang="en-US" sz="1100" b="0" i="0" u="none" strike="noStrike">
                          <a:solidFill>
                            <a:srgbClr val="000000"/>
                          </a:solidFill>
                          <a:effectLst/>
                          <a:latin typeface="Calibri" panose="020F0502020204030204" pitchFamily="34" charset="0"/>
                        </a:rPr>
                        <a:t>Access to Specialty Care</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6044" marR="6044" marT="6044" marB="0" anchor="ctr">
                    <a:lnL>
                      <a:noFill/>
                    </a:lnL>
                    <a:lnR>
                      <a:noFill/>
                    </a:lnR>
                    <a:lnT>
                      <a:noFill/>
                    </a:lnT>
                    <a:lnB>
                      <a:noFill/>
                    </a:lnB>
                    <a:noFill/>
                  </a:tcPr>
                </a:tc>
                <a:extLst>
                  <a:ext uri="{0D108BD9-81ED-4DB2-BD59-A6C34878D82A}">
                    <a16:rowId xmlns:a16="http://schemas.microsoft.com/office/drawing/2014/main" val="2514385305"/>
                  </a:ext>
                </a:extLst>
              </a:tr>
              <a:tr h="157154">
                <a:tc>
                  <a:txBody>
                    <a:bodyPr/>
                    <a:lstStyle/>
                    <a:p>
                      <a:pPr algn="l" rtl="0" fontAlgn="ctr"/>
                      <a:r>
                        <a:rPr lang="en-US" sz="1100" b="0" i="0" u="none" strike="noStrike">
                          <a:solidFill>
                            <a:srgbClr val="000000"/>
                          </a:solidFill>
                          <a:effectLst/>
                          <a:latin typeface="Calibri" panose="020F0502020204030204" pitchFamily="34" charset="0"/>
                        </a:rPr>
                        <a:t>Health Education</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3259628291"/>
                  </a:ext>
                </a:extLst>
              </a:tr>
              <a:tr h="157154">
                <a:tc>
                  <a:txBody>
                    <a:bodyPr/>
                    <a:lstStyle/>
                    <a:p>
                      <a:pPr algn="l" rtl="0" fontAlgn="ctr"/>
                      <a:r>
                        <a:rPr lang="en-US" sz="1100" b="0" i="0" u="none" strike="noStrike">
                          <a:solidFill>
                            <a:srgbClr val="000000"/>
                          </a:solidFill>
                          <a:effectLst/>
                          <a:latin typeface="Calibri" panose="020F0502020204030204" pitchFamily="34" charset="0"/>
                        </a:rPr>
                        <a:t>Substance Abuse</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6044" marR="6044" marT="6044" marB="0" anchor="ctr">
                    <a:lnL>
                      <a:noFill/>
                    </a:lnL>
                    <a:lnR>
                      <a:noFill/>
                    </a:lnR>
                    <a:lnT>
                      <a:noFill/>
                    </a:lnT>
                    <a:lnB>
                      <a:noFill/>
                    </a:lnB>
                    <a:noFill/>
                  </a:tcPr>
                </a:tc>
                <a:extLst>
                  <a:ext uri="{0D108BD9-81ED-4DB2-BD59-A6C34878D82A}">
                    <a16:rowId xmlns:a16="http://schemas.microsoft.com/office/drawing/2014/main" val="1474736925"/>
                  </a:ext>
                </a:extLst>
              </a:tr>
              <a:tr h="157154">
                <a:tc>
                  <a:txBody>
                    <a:bodyPr/>
                    <a:lstStyle/>
                    <a:p>
                      <a:pPr algn="l" rtl="0" fontAlgn="ctr"/>
                      <a:r>
                        <a:rPr lang="en-US" sz="1100" b="0" i="0" u="none" strike="noStrike">
                          <a:solidFill>
                            <a:srgbClr val="000000"/>
                          </a:solidFill>
                          <a:effectLst/>
                          <a:latin typeface="Calibri" panose="020F0502020204030204" pitchFamily="34" charset="0"/>
                        </a:rPr>
                        <a:t>Access to Healthy Food</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3047578598"/>
                  </a:ext>
                </a:extLst>
              </a:tr>
              <a:tr h="157154">
                <a:tc>
                  <a:txBody>
                    <a:bodyPr/>
                    <a:lstStyle/>
                    <a:p>
                      <a:pPr algn="l" rtl="0" fontAlgn="ctr"/>
                      <a:r>
                        <a:rPr lang="en-US" sz="1100" b="0" i="0" u="none" strike="noStrike">
                          <a:solidFill>
                            <a:srgbClr val="000000"/>
                          </a:solidFill>
                          <a:effectLst/>
                          <a:latin typeface="Calibri" panose="020F0502020204030204" pitchFamily="34" charset="0"/>
                        </a:rPr>
                        <a:t>Afforable Medication</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4</a:t>
                      </a:r>
                    </a:p>
                  </a:txBody>
                  <a:tcPr marL="6044" marR="6044" marT="6044" marB="0" anchor="ctr">
                    <a:lnL>
                      <a:noFill/>
                    </a:lnL>
                    <a:lnR>
                      <a:noFill/>
                    </a:lnR>
                    <a:lnT>
                      <a:noFill/>
                    </a:lnT>
                    <a:lnB>
                      <a:noFill/>
                    </a:lnB>
                    <a:noFill/>
                  </a:tcPr>
                </a:tc>
                <a:extLst>
                  <a:ext uri="{0D108BD9-81ED-4DB2-BD59-A6C34878D82A}">
                    <a16:rowId xmlns:a16="http://schemas.microsoft.com/office/drawing/2014/main" val="923006987"/>
                  </a:ext>
                </a:extLst>
              </a:tr>
              <a:tr h="157154">
                <a:tc>
                  <a:txBody>
                    <a:bodyPr/>
                    <a:lstStyle/>
                    <a:p>
                      <a:pPr algn="l" rtl="0" fontAlgn="ctr"/>
                      <a:r>
                        <a:rPr lang="en-US" sz="1100" b="0" i="0" u="none" strike="noStrike">
                          <a:solidFill>
                            <a:srgbClr val="000000"/>
                          </a:solidFill>
                          <a:effectLst/>
                          <a:latin typeface="Calibri" panose="020F0502020204030204" pitchFamily="34" charset="0"/>
                        </a:rPr>
                        <a:t>Vaccination Rates</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4131276336"/>
                  </a:ext>
                </a:extLst>
              </a:tr>
              <a:tr h="157154">
                <a:tc>
                  <a:txBody>
                    <a:bodyPr/>
                    <a:lstStyle/>
                    <a:p>
                      <a:pPr algn="l" rtl="0" fontAlgn="ctr"/>
                      <a:r>
                        <a:rPr lang="en-US" sz="1100" b="0" i="0" u="none" strike="noStrike">
                          <a:solidFill>
                            <a:srgbClr val="000000"/>
                          </a:solidFill>
                          <a:effectLst/>
                          <a:latin typeface="Calibri" panose="020F0502020204030204" pitchFamily="34" charset="0"/>
                        </a:rPr>
                        <a:t>Physician Recruitment</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6044" marR="6044" marT="6044" marB="0" anchor="ctr">
                    <a:lnL>
                      <a:noFill/>
                    </a:lnL>
                    <a:lnR>
                      <a:noFill/>
                    </a:lnR>
                    <a:lnT>
                      <a:noFill/>
                    </a:lnT>
                    <a:lnB>
                      <a:noFill/>
                    </a:lnB>
                    <a:noFill/>
                  </a:tcPr>
                </a:tc>
                <a:extLst>
                  <a:ext uri="{0D108BD9-81ED-4DB2-BD59-A6C34878D82A}">
                    <a16:rowId xmlns:a16="http://schemas.microsoft.com/office/drawing/2014/main" val="1857557700"/>
                  </a:ext>
                </a:extLst>
              </a:tr>
              <a:tr h="157154">
                <a:tc>
                  <a:txBody>
                    <a:bodyPr/>
                    <a:lstStyle/>
                    <a:p>
                      <a:pPr algn="l" rtl="0" fontAlgn="ctr"/>
                      <a:r>
                        <a:rPr lang="en-US" sz="1100" b="0" i="0" u="none" strike="noStrike">
                          <a:solidFill>
                            <a:srgbClr val="000000"/>
                          </a:solidFill>
                          <a:effectLst/>
                          <a:latin typeface="Calibri" panose="020F0502020204030204" pitchFamily="34" charset="0"/>
                        </a:rPr>
                        <a:t>Mental Health</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2152752808"/>
                  </a:ext>
                </a:extLst>
              </a:tr>
              <a:tr h="157154">
                <a:tc>
                  <a:txBody>
                    <a:bodyPr/>
                    <a:lstStyle/>
                    <a:p>
                      <a:pPr algn="l" rtl="0" fontAlgn="ctr"/>
                      <a:r>
                        <a:rPr lang="en-US" sz="1100" b="0" i="0" u="none" strike="noStrike">
                          <a:solidFill>
                            <a:srgbClr val="000000"/>
                          </a:solidFill>
                          <a:effectLst/>
                          <a:latin typeface="Calibri" panose="020F0502020204030204" pitchFamily="34" charset="0"/>
                        </a:rPr>
                        <a:t>Community Resources</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6044" marR="6044" marT="6044" marB="0" anchor="ctr">
                    <a:lnL>
                      <a:noFill/>
                    </a:lnL>
                    <a:lnR>
                      <a:noFill/>
                    </a:lnR>
                    <a:lnT>
                      <a:noFill/>
                    </a:lnT>
                    <a:lnB>
                      <a:noFill/>
                    </a:lnB>
                    <a:noFill/>
                  </a:tcPr>
                </a:tc>
                <a:extLst>
                  <a:ext uri="{0D108BD9-81ED-4DB2-BD59-A6C34878D82A}">
                    <a16:rowId xmlns:a16="http://schemas.microsoft.com/office/drawing/2014/main" val="1716634785"/>
                  </a:ext>
                </a:extLst>
              </a:tr>
              <a:tr h="157154">
                <a:tc>
                  <a:txBody>
                    <a:bodyPr/>
                    <a:lstStyle/>
                    <a:p>
                      <a:pPr algn="l" rtl="0" fontAlgn="ctr"/>
                      <a:r>
                        <a:rPr lang="en-US" sz="1100" b="0" i="0" u="none" strike="noStrike">
                          <a:solidFill>
                            <a:srgbClr val="000000"/>
                          </a:solidFill>
                          <a:effectLst/>
                          <a:latin typeface="Calibri" panose="020F0502020204030204" pitchFamily="34" charset="0"/>
                        </a:rPr>
                        <a:t>Women's Health Screenings</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3</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592730804"/>
                  </a:ext>
                </a:extLst>
              </a:tr>
              <a:tr h="157154">
                <a:tc>
                  <a:txBody>
                    <a:bodyPr/>
                    <a:lstStyle/>
                    <a:p>
                      <a:pPr algn="l" rtl="0" fontAlgn="ctr"/>
                      <a:r>
                        <a:rPr lang="en-US" sz="1100" b="0" i="0" u="none" strike="noStrike">
                          <a:solidFill>
                            <a:srgbClr val="000000"/>
                          </a:solidFill>
                          <a:effectLst/>
                          <a:latin typeface="Calibri" panose="020F0502020204030204" pitchFamily="34" charset="0"/>
                        </a:rPr>
                        <a:t>Afforable Housing</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337724095"/>
                  </a:ext>
                </a:extLst>
              </a:tr>
              <a:tr h="157154">
                <a:tc>
                  <a:txBody>
                    <a:bodyPr/>
                    <a:lstStyle/>
                    <a:p>
                      <a:pPr algn="l" rtl="0" fontAlgn="ctr"/>
                      <a:r>
                        <a:rPr lang="en-US" sz="1100" b="0" i="0" u="none" strike="noStrike">
                          <a:solidFill>
                            <a:srgbClr val="000000"/>
                          </a:solidFill>
                          <a:effectLst/>
                          <a:latin typeface="Calibri" panose="020F0502020204030204" pitchFamily="34" charset="0"/>
                        </a:rPr>
                        <a:t>Community Programs</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4107615141"/>
                  </a:ext>
                </a:extLst>
              </a:tr>
              <a:tr h="157154">
                <a:tc>
                  <a:txBody>
                    <a:bodyPr/>
                    <a:lstStyle/>
                    <a:p>
                      <a:pPr algn="l" rtl="0" fontAlgn="ctr"/>
                      <a:r>
                        <a:rPr lang="en-US" sz="1100" b="0" i="0" u="none" strike="noStrike">
                          <a:solidFill>
                            <a:srgbClr val="000000"/>
                          </a:solidFill>
                          <a:effectLst/>
                          <a:latin typeface="Calibri" panose="020F0502020204030204" pitchFamily="34" charset="0"/>
                        </a:rPr>
                        <a:t>Access to Cancer Care</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1140637160"/>
                  </a:ext>
                </a:extLst>
              </a:tr>
              <a:tr h="157154">
                <a:tc>
                  <a:txBody>
                    <a:bodyPr/>
                    <a:lstStyle/>
                    <a:p>
                      <a:pPr algn="l" rtl="0" fontAlgn="ctr"/>
                      <a:r>
                        <a:rPr lang="en-US" sz="1100" b="0" i="0" u="none" strike="noStrike">
                          <a:solidFill>
                            <a:srgbClr val="000000"/>
                          </a:solidFill>
                          <a:effectLst/>
                          <a:latin typeface="Calibri" panose="020F0502020204030204" pitchFamily="34" charset="0"/>
                        </a:rPr>
                        <a:t>Healthy Lifestyle</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877685137"/>
                  </a:ext>
                </a:extLst>
              </a:tr>
              <a:tr h="157154">
                <a:tc>
                  <a:txBody>
                    <a:bodyPr/>
                    <a:lstStyle/>
                    <a:p>
                      <a:pPr algn="l" rtl="0" fontAlgn="ctr"/>
                      <a:r>
                        <a:rPr lang="en-US" sz="1100" b="0" i="0" u="none" strike="noStrike">
                          <a:solidFill>
                            <a:srgbClr val="000000"/>
                          </a:solidFill>
                          <a:effectLst/>
                          <a:latin typeface="Calibri" panose="020F0502020204030204" pitchFamily="34" charset="0"/>
                        </a:rPr>
                        <a:t>Obesity</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273328322"/>
                  </a:ext>
                </a:extLst>
              </a:tr>
              <a:tr h="157154">
                <a:tc>
                  <a:txBody>
                    <a:bodyPr/>
                    <a:lstStyle/>
                    <a:p>
                      <a:pPr algn="l" rtl="0" fontAlgn="ctr"/>
                      <a:r>
                        <a:rPr lang="en-US" sz="1100" b="0" i="0" u="none" strike="noStrike">
                          <a:solidFill>
                            <a:srgbClr val="000000"/>
                          </a:solidFill>
                          <a:effectLst/>
                          <a:latin typeface="Calibri" panose="020F0502020204030204" pitchFamily="34" charset="0"/>
                        </a:rPr>
                        <a:t>Homelessness</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1930139624"/>
                  </a:ext>
                </a:extLst>
              </a:tr>
              <a:tr h="157154">
                <a:tc>
                  <a:txBody>
                    <a:bodyPr/>
                    <a:lstStyle/>
                    <a:p>
                      <a:pPr algn="l" rtl="0" fontAlgn="ctr"/>
                      <a:r>
                        <a:rPr lang="en-US" sz="1100" b="0" i="0" u="none" strike="noStrike">
                          <a:solidFill>
                            <a:srgbClr val="000000"/>
                          </a:solidFill>
                          <a:effectLst/>
                          <a:latin typeface="Calibri" panose="020F0502020204030204" pitchFamily="34" charset="0"/>
                        </a:rPr>
                        <a:t>Poverty Rates</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3031326615"/>
                  </a:ext>
                </a:extLst>
              </a:tr>
              <a:tr h="157154">
                <a:tc>
                  <a:txBody>
                    <a:bodyPr/>
                    <a:lstStyle/>
                    <a:p>
                      <a:pPr algn="l" rtl="0" fontAlgn="ctr"/>
                      <a:r>
                        <a:rPr lang="en-US" sz="1100" b="0" i="0" u="none" strike="noStrike">
                          <a:solidFill>
                            <a:srgbClr val="000000"/>
                          </a:solidFill>
                          <a:effectLst/>
                          <a:latin typeface="Calibri" panose="020F0502020204030204" pitchFamily="34" charset="0"/>
                        </a:rPr>
                        <a:t>Infant Mortality</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774942763"/>
                  </a:ext>
                </a:extLst>
              </a:tr>
              <a:tr h="157154">
                <a:tc>
                  <a:txBody>
                    <a:bodyPr/>
                    <a:lstStyle/>
                    <a:p>
                      <a:pPr algn="l" rtl="0" fontAlgn="ctr"/>
                      <a:r>
                        <a:rPr lang="en-US" sz="1100" b="0" i="0" u="none" strike="noStrike">
                          <a:solidFill>
                            <a:srgbClr val="000000"/>
                          </a:solidFill>
                          <a:effectLst/>
                          <a:latin typeface="Calibri" panose="020F0502020204030204" pitchFamily="34" charset="0"/>
                        </a:rPr>
                        <a:t>Cancer Rates</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1606754372"/>
                  </a:ext>
                </a:extLst>
              </a:tr>
              <a:tr h="157154">
                <a:tc>
                  <a:txBody>
                    <a:bodyPr/>
                    <a:lstStyle/>
                    <a:p>
                      <a:pPr algn="l" rtl="0" fontAlgn="ctr"/>
                      <a:r>
                        <a:rPr lang="en-US" sz="1100" b="0" i="0" u="none" strike="noStrike">
                          <a:solidFill>
                            <a:srgbClr val="000000"/>
                          </a:solidFill>
                          <a:effectLst/>
                          <a:latin typeface="Calibri" panose="020F0502020204030204" pitchFamily="34" charset="0"/>
                        </a:rPr>
                        <a:t>Adult Programming</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1759785307"/>
                  </a:ext>
                </a:extLst>
              </a:tr>
              <a:tr h="157154">
                <a:tc>
                  <a:txBody>
                    <a:bodyPr/>
                    <a:lstStyle/>
                    <a:p>
                      <a:pPr algn="l" rtl="0" fontAlgn="ctr"/>
                      <a:r>
                        <a:rPr lang="en-US" sz="1100" b="0" i="0" u="none" strike="noStrike">
                          <a:solidFill>
                            <a:srgbClr val="000000"/>
                          </a:solidFill>
                          <a:effectLst/>
                          <a:latin typeface="Calibri" panose="020F0502020204030204" pitchFamily="34" charset="0"/>
                        </a:rPr>
                        <a:t>Competitive Wages</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2155284544"/>
                  </a:ext>
                </a:extLst>
              </a:tr>
              <a:tr h="157154">
                <a:tc>
                  <a:txBody>
                    <a:bodyPr/>
                    <a:lstStyle/>
                    <a:p>
                      <a:pPr algn="l" rtl="0" fontAlgn="ctr"/>
                      <a:r>
                        <a:rPr lang="en-US" sz="1100" b="0" i="0" u="none" strike="noStrike">
                          <a:solidFill>
                            <a:srgbClr val="000000"/>
                          </a:solidFill>
                          <a:effectLst/>
                          <a:latin typeface="Calibri" panose="020F0502020204030204" pitchFamily="34" charset="0"/>
                        </a:rPr>
                        <a:t>Dependence on Oil &amp; Gas</a:t>
                      </a:r>
                    </a:p>
                  </a:txBody>
                  <a:tcPr marL="6044" marR="6044" marT="6044" marB="0" anchor="ctr">
                    <a:lnL>
                      <a:noFill/>
                    </a:lnL>
                    <a:lnR>
                      <a:noFill/>
                    </a:lnR>
                    <a:lnT>
                      <a:noFill/>
                    </a:lnT>
                    <a:lnB>
                      <a:noFill/>
                    </a:lnB>
                    <a:solidFill>
                      <a:srgbClr val="F2F2F2"/>
                    </a:solid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solidFill>
                      <a:srgbClr val="F2F2F2"/>
                    </a:solidFill>
                  </a:tcPr>
                </a:tc>
                <a:extLst>
                  <a:ext uri="{0D108BD9-81ED-4DB2-BD59-A6C34878D82A}">
                    <a16:rowId xmlns:a16="http://schemas.microsoft.com/office/drawing/2014/main" val="4208110801"/>
                  </a:ext>
                </a:extLst>
              </a:tr>
              <a:tr h="157154">
                <a:tc>
                  <a:txBody>
                    <a:bodyPr/>
                    <a:lstStyle/>
                    <a:p>
                      <a:pPr algn="l" rtl="0" fontAlgn="ctr"/>
                      <a:r>
                        <a:rPr lang="en-US" sz="1100" b="0" i="0" u="none" strike="noStrike">
                          <a:solidFill>
                            <a:srgbClr val="000000"/>
                          </a:solidFill>
                          <a:effectLst/>
                          <a:latin typeface="Calibri" panose="020F0502020204030204" pitchFamily="34" charset="0"/>
                        </a:rPr>
                        <a:t>Health Literacy</a:t>
                      </a:r>
                    </a:p>
                  </a:txBody>
                  <a:tcPr marL="6044" marR="6044" marT="6044" marB="0" anchor="ctr">
                    <a:lnL>
                      <a:noFill/>
                    </a:lnL>
                    <a:lnR>
                      <a:noFill/>
                    </a:lnR>
                    <a:lnT>
                      <a:noFill/>
                    </a:lnT>
                    <a:lnB>
                      <a:noFill/>
                    </a:lnB>
                    <a:noFill/>
                  </a:tcPr>
                </a:tc>
                <a:tc>
                  <a:txBody>
                    <a:bodyPr/>
                    <a:lstStyle/>
                    <a:p>
                      <a:pPr algn="ctr" rtl="0" fontAlgn="ctr"/>
                      <a:r>
                        <a:rPr lang="en-US" sz="1100" b="0" i="0" u="none" strike="noStrike">
                          <a:solidFill>
                            <a:srgbClr val="000000"/>
                          </a:solidFill>
                          <a:effectLst/>
                          <a:latin typeface="Calibri" panose="020F0502020204030204" pitchFamily="34" charset="0"/>
                        </a:rPr>
                        <a:t>2</a:t>
                      </a:r>
                    </a:p>
                  </a:txBody>
                  <a:tcPr marL="6044" marR="6044" marT="6044" marB="0" anchor="ctr">
                    <a:lnL>
                      <a:noFill/>
                    </a:lnL>
                    <a:lnR>
                      <a:noFill/>
                    </a:lnR>
                    <a:lnT>
                      <a:noFill/>
                    </a:lnT>
                    <a:lnB>
                      <a:noFill/>
                    </a:lnB>
                    <a:noFill/>
                  </a:tcPr>
                </a:tc>
                <a:extLst>
                  <a:ext uri="{0D108BD9-81ED-4DB2-BD59-A6C34878D82A}">
                    <a16:rowId xmlns:a16="http://schemas.microsoft.com/office/drawing/2014/main" val="1150424645"/>
                  </a:ext>
                </a:extLst>
              </a:tr>
              <a:tr h="157154">
                <a:tc>
                  <a:txBody>
                    <a:bodyPr/>
                    <a:lstStyle/>
                    <a:p>
                      <a:pPr algn="l" rtl="0" fontAlgn="ctr"/>
                      <a:r>
                        <a:rPr lang="en-US" sz="1100" b="0" i="0" u="none" strike="noStrike">
                          <a:solidFill>
                            <a:srgbClr val="000000"/>
                          </a:solidFill>
                          <a:effectLst/>
                          <a:latin typeface="Calibri" panose="020F0502020204030204" pitchFamily="34" charset="0"/>
                        </a:rPr>
                        <a:t>All Other</a:t>
                      </a:r>
                    </a:p>
                  </a:txBody>
                  <a:tcPr marL="6044" marR="6044" marT="6044"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100" b="0" i="0" u="none" strike="noStrike" dirty="0">
                          <a:solidFill>
                            <a:srgbClr val="000000"/>
                          </a:solidFill>
                          <a:effectLst/>
                          <a:latin typeface="Calibri" panose="020F0502020204030204" pitchFamily="34" charset="0"/>
                        </a:rPr>
                        <a:t>29</a:t>
                      </a:r>
                    </a:p>
                  </a:txBody>
                  <a:tcPr marL="6044" marR="6044" marT="6044" marB="0" anchor="ctr">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41928887"/>
                  </a:ext>
                </a:extLst>
              </a:tr>
              <a:tr h="157154">
                <a:tc>
                  <a:txBody>
                    <a:bodyPr/>
                    <a:lstStyle/>
                    <a:p>
                      <a:pPr algn="l" rtl="0" fontAlgn="ctr"/>
                      <a:endParaRPr lang="en-US" sz="1100" b="1" i="0" u="none" strike="noStrike" dirty="0">
                        <a:solidFill>
                          <a:srgbClr val="000000"/>
                        </a:solidFill>
                        <a:effectLst/>
                        <a:latin typeface="Calibri" panose="020F0502020204030204" pitchFamily="34" charset="0"/>
                      </a:endParaRPr>
                    </a:p>
                  </a:txBody>
                  <a:tcPr marL="6044" marR="6044" marT="604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ctr"/>
                      <a:endParaRPr lang="en-US" sz="1100" b="1" i="0" u="none" strike="noStrike" dirty="0">
                        <a:solidFill>
                          <a:srgbClr val="000000"/>
                        </a:solidFill>
                        <a:effectLst/>
                        <a:latin typeface="Calibri" panose="020F0502020204030204" pitchFamily="34" charset="0"/>
                      </a:endParaRPr>
                    </a:p>
                  </a:txBody>
                  <a:tcPr marL="6044" marR="6044" marT="6044"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29593252"/>
                  </a:ext>
                </a:extLst>
              </a:tr>
            </a:tbl>
          </a:graphicData>
        </a:graphic>
      </p:graphicFrame>
      <p:sp>
        <p:nvSpPr>
          <p:cNvPr id="8" name="Rectangle 7">
            <a:extLst>
              <a:ext uri="{FF2B5EF4-FFF2-40B4-BE49-F238E27FC236}">
                <a16:creationId xmlns:a16="http://schemas.microsoft.com/office/drawing/2014/main" id="{C9E2DFAB-5FEE-8960-80C9-E3B5D03C3141}"/>
              </a:ext>
            </a:extLst>
          </p:cNvPr>
          <p:cNvSpPr/>
          <p:nvPr/>
        </p:nvSpPr>
        <p:spPr>
          <a:xfrm>
            <a:off x="3204234" y="1410823"/>
            <a:ext cx="473337" cy="18288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51CD25D-A6B6-87A5-E855-BC51EBFD98E5}"/>
              </a:ext>
            </a:extLst>
          </p:cNvPr>
          <p:cNvSpPr/>
          <p:nvPr/>
        </p:nvSpPr>
        <p:spPr>
          <a:xfrm>
            <a:off x="3204234" y="1593703"/>
            <a:ext cx="473337" cy="6858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6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8B22-EB97-A737-E12C-B4C691C8D14F}"/>
              </a:ext>
            </a:extLst>
          </p:cNvPr>
          <p:cNvSpPr>
            <a:spLocks noGrp="1"/>
          </p:cNvSpPr>
          <p:nvPr>
            <p:ph type="title"/>
          </p:nvPr>
        </p:nvSpPr>
        <p:spPr/>
        <p:txBody>
          <a:bodyPr/>
          <a:lstStyle/>
          <a:p>
            <a:r>
              <a:rPr lang="en-US" dirty="0"/>
              <a:t>Community health survey</a:t>
            </a:r>
          </a:p>
        </p:txBody>
      </p:sp>
      <p:sp>
        <p:nvSpPr>
          <p:cNvPr id="12" name="object 185">
            <a:extLst>
              <a:ext uri="{FF2B5EF4-FFF2-40B4-BE49-F238E27FC236}">
                <a16:creationId xmlns:a16="http://schemas.microsoft.com/office/drawing/2014/main" id="{C803A358-658F-C24F-7F8F-51540CA2F882}"/>
              </a:ext>
            </a:extLst>
          </p:cNvPr>
          <p:cNvSpPr txBox="1">
            <a:spLocks/>
          </p:cNvSpPr>
          <p:nvPr/>
        </p:nvSpPr>
        <p:spPr>
          <a:xfrm>
            <a:off x="11779758" y="6616385"/>
            <a:ext cx="214883" cy="14529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050"/>
              </a:lnSpc>
            </a:pPr>
            <a:fld id="{81D60167-4931-47E6-BA6A-407CBD079E47}" type="slidenum">
              <a:rPr lang="en-US" sz="1050" spc="-25" smtClean="0">
                <a:solidFill>
                  <a:schemeClr val="accent1"/>
                </a:solidFill>
              </a:rPr>
              <a:pPr marL="38100">
                <a:lnSpc>
                  <a:spcPts val="1050"/>
                </a:lnSpc>
              </a:pPr>
              <a:t>27</a:t>
            </a:fld>
            <a:endParaRPr lang="en-US" sz="1050" spc="-25" dirty="0">
              <a:solidFill>
                <a:schemeClr val="accent1"/>
              </a:solidFill>
            </a:endParaRPr>
          </a:p>
        </p:txBody>
      </p:sp>
      <p:sp>
        <p:nvSpPr>
          <p:cNvPr id="3" name="object 3">
            <a:extLst>
              <a:ext uri="{FF2B5EF4-FFF2-40B4-BE49-F238E27FC236}">
                <a16:creationId xmlns:a16="http://schemas.microsoft.com/office/drawing/2014/main" id="{1E73362D-6C57-10C3-0903-459B79AAE338}"/>
              </a:ext>
            </a:extLst>
          </p:cNvPr>
          <p:cNvSpPr txBox="1"/>
          <p:nvPr/>
        </p:nvSpPr>
        <p:spPr>
          <a:xfrm>
            <a:off x="381101" y="1165605"/>
            <a:ext cx="10995736" cy="2279470"/>
          </a:xfrm>
          <a:prstGeom prst="rect">
            <a:avLst/>
          </a:prstGeom>
        </p:spPr>
        <p:txBody>
          <a:bodyPr vert="horz" wrap="square" lIns="0" tIns="12065" rIns="0" bIns="0" rtlCol="0">
            <a:spAutoFit/>
          </a:bodyPr>
          <a:lstStyle/>
          <a:p>
            <a:pPr marL="12700" marR="5080">
              <a:spcBef>
                <a:spcPts val="95"/>
              </a:spcBef>
            </a:pPr>
            <a:r>
              <a:rPr lang="en-US" spc="-20" dirty="0">
                <a:solidFill>
                  <a:schemeClr val="tx2"/>
                </a:solidFill>
                <a:latin typeface="Tw Cen MT"/>
                <a:cs typeface="Tw Cen MT"/>
              </a:rPr>
              <a:t>Great Plains Regional Medical Center also conducted a 2025 Community Health Needs Assessment Community Survey, that was publicly available from March – April of 2025. It was available on Great Plains Regional Medical Center’s website, social media platforms, and posted in registration and high-volume traffic areas. </a:t>
            </a:r>
            <a:r>
              <a:rPr lang="en-US" sz="1800" dirty="0">
                <a:solidFill>
                  <a:schemeClr val="tx2"/>
                </a:solidFill>
                <a:effectLst/>
                <a:latin typeface="Tw Cen MT" panose="020B0602020104020603" pitchFamily="34" charset="0"/>
                <a:ea typeface="Calibri" panose="020F0502020204030204" pitchFamily="34" charset="0"/>
                <a:cs typeface="Times New Roman" panose="02020603050405020304" pitchFamily="18" charset="0"/>
              </a:rPr>
              <a:t>The survey was available in locations designed to specifically solicit feedback from medically underserved and low-income community members. </a:t>
            </a:r>
          </a:p>
          <a:p>
            <a:pPr marL="12700" marR="5080">
              <a:spcBef>
                <a:spcPts val="95"/>
              </a:spcBef>
            </a:pPr>
            <a:endParaRPr lang="en-US" sz="1800" dirty="0">
              <a:solidFill>
                <a:schemeClr val="tx2"/>
              </a:solidFill>
              <a:effectLst/>
              <a:latin typeface="Tw Cen MT" panose="020B0602020104020603" pitchFamily="34" charset="0"/>
              <a:ea typeface="Calibri" panose="020F0502020204030204" pitchFamily="34" charset="0"/>
              <a:cs typeface="Times New Roman" panose="02020603050405020304" pitchFamily="18" charset="0"/>
            </a:endParaRPr>
          </a:p>
          <a:p>
            <a:pPr marL="12700" marR="5080">
              <a:lnSpc>
                <a:spcPct val="100000"/>
              </a:lnSpc>
              <a:spcBef>
                <a:spcPts val="95"/>
              </a:spcBef>
            </a:pPr>
            <a:r>
              <a:rPr lang="en-US" spc="-20" dirty="0">
                <a:solidFill>
                  <a:schemeClr val="tx2"/>
                </a:solidFill>
                <a:latin typeface="Tw Cen MT"/>
                <a:cs typeface="Tw Cen MT"/>
              </a:rPr>
              <a:t>The survey was completed by 48 individuals and covered a variety of public health topics. </a:t>
            </a:r>
          </a:p>
          <a:p>
            <a:pPr marL="12700" marR="5080">
              <a:lnSpc>
                <a:spcPct val="100000"/>
              </a:lnSpc>
              <a:spcBef>
                <a:spcPts val="95"/>
              </a:spcBef>
            </a:pPr>
            <a:endParaRPr lang="en-US" spc="-20" dirty="0">
              <a:solidFill>
                <a:schemeClr val="tx2"/>
              </a:solidFill>
              <a:latin typeface="Tw Cen MT"/>
              <a:cs typeface="Tw Cen MT"/>
            </a:endParaRPr>
          </a:p>
          <a:p>
            <a:pPr marL="12700" marR="5080">
              <a:lnSpc>
                <a:spcPct val="100000"/>
              </a:lnSpc>
              <a:spcBef>
                <a:spcPts val="95"/>
              </a:spcBef>
            </a:pPr>
            <a:r>
              <a:rPr lang="en-US" spc="-20" dirty="0">
                <a:solidFill>
                  <a:schemeClr val="tx2"/>
                </a:solidFill>
                <a:latin typeface="Tw Cen MT"/>
                <a:cs typeface="Tw Cen MT"/>
              </a:rPr>
              <a:t>The subsequent slides detail the identified health needs and areas of concern from the survey. </a:t>
            </a:r>
            <a:endParaRPr dirty="0">
              <a:solidFill>
                <a:schemeClr val="tx2"/>
              </a:solidFill>
              <a:latin typeface="Tw Cen MT"/>
              <a:cs typeface="Tw Cen MT"/>
            </a:endParaRPr>
          </a:p>
        </p:txBody>
      </p:sp>
      <p:sp>
        <p:nvSpPr>
          <p:cNvPr id="5" name="Footer Placeholder 4">
            <a:extLst>
              <a:ext uri="{FF2B5EF4-FFF2-40B4-BE49-F238E27FC236}">
                <a16:creationId xmlns:a16="http://schemas.microsoft.com/office/drawing/2014/main" id="{7811570E-A014-FDB7-021D-EC22451FCF6D}"/>
              </a:ext>
            </a:extLst>
          </p:cNvPr>
          <p:cNvSpPr>
            <a:spLocks noGrp="1"/>
          </p:cNvSpPr>
          <p:nvPr>
            <p:ph type="ftr" sz="quarter" idx="3"/>
          </p:nvPr>
        </p:nvSpPr>
        <p:spPr/>
        <p:txBody>
          <a:bodyPr/>
          <a:lstStyle/>
          <a:p>
            <a:r>
              <a:rPr lang="en-US" dirty="0"/>
              <a:t>Great Plains Regional Medical Center 2025 CHNA</a:t>
            </a:r>
          </a:p>
        </p:txBody>
      </p:sp>
      <p:sp>
        <p:nvSpPr>
          <p:cNvPr id="6" name="Slide Number Placeholder 5">
            <a:extLst>
              <a:ext uri="{FF2B5EF4-FFF2-40B4-BE49-F238E27FC236}">
                <a16:creationId xmlns:a16="http://schemas.microsoft.com/office/drawing/2014/main" id="{D14282AD-FBD4-6700-6290-6FEA60277791}"/>
              </a:ext>
            </a:extLst>
          </p:cNvPr>
          <p:cNvSpPr>
            <a:spLocks noGrp="1"/>
          </p:cNvSpPr>
          <p:nvPr>
            <p:ph type="sldNum" sz="quarter" idx="4"/>
          </p:nvPr>
        </p:nvSpPr>
        <p:spPr/>
        <p:txBody>
          <a:bodyPr/>
          <a:lstStyle/>
          <a:p>
            <a:fld id="{18CF7050-A8E5-428C-81D9-F84418705036}" type="slidenum">
              <a:rPr lang="en-US" smtClean="0"/>
              <a:pPr/>
              <a:t>27</a:t>
            </a:fld>
            <a:endParaRPr lang="en-US" dirty="0"/>
          </a:p>
        </p:txBody>
      </p:sp>
    </p:spTree>
    <p:extLst>
      <p:ext uri="{BB962C8B-B14F-4D97-AF65-F5344CB8AC3E}">
        <p14:creationId xmlns:p14="http://schemas.microsoft.com/office/powerpoint/2010/main" val="208186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704DF8-82F9-B6C3-8BFA-3647E4D6DEB0}"/>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1EA5F-287E-1AEC-04F2-0B6F3E0DA33A}"/>
              </a:ext>
            </a:extLst>
          </p:cNvPr>
          <p:cNvSpPr>
            <a:spLocks noGrp="1"/>
          </p:cNvSpPr>
          <p:nvPr>
            <p:ph type="title"/>
          </p:nvPr>
        </p:nvSpPr>
        <p:spPr/>
        <p:txBody>
          <a:bodyPr/>
          <a:lstStyle/>
          <a:p>
            <a:r>
              <a:rPr lang="en-US" dirty="0"/>
              <a:t>Community health survey</a:t>
            </a:r>
          </a:p>
        </p:txBody>
      </p:sp>
      <p:sp>
        <p:nvSpPr>
          <p:cNvPr id="3" name="Footer Placeholder 2">
            <a:extLst>
              <a:ext uri="{FF2B5EF4-FFF2-40B4-BE49-F238E27FC236}">
                <a16:creationId xmlns:a16="http://schemas.microsoft.com/office/drawing/2014/main" id="{925CF01C-EE45-358E-50D8-DD00EE669F19}"/>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88D9A3F9-3375-31CA-A7E5-F60ABC3A2B27}"/>
              </a:ext>
            </a:extLst>
          </p:cNvPr>
          <p:cNvSpPr>
            <a:spLocks noGrp="1"/>
          </p:cNvSpPr>
          <p:nvPr>
            <p:ph type="sldNum" sz="quarter" idx="4"/>
          </p:nvPr>
        </p:nvSpPr>
        <p:spPr/>
        <p:txBody>
          <a:bodyPr/>
          <a:lstStyle/>
          <a:p>
            <a:fld id="{18CF7050-A8E5-428C-81D9-F84418705036}" type="slidenum">
              <a:rPr lang="en-US" smtClean="0"/>
              <a:pPr/>
              <a:t>28</a:t>
            </a:fld>
            <a:endParaRPr lang="en-US" dirty="0"/>
          </a:p>
        </p:txBody>
      </p:sp>
      <p:graphicFrame>
        <p:nvGraphicFramePr>
          <p:cNvPr id="5" name="Table 4">
            <a:extLst>
              <a:ext uri="{FF2B5EF4-FFF2-40B4-BE49-F238E27FC236}">
                <a16:creationId xmlns:a16="http://schemas.microsoft.com/office/drawing/2014/main" id="{C30F488F-62EA-6328-6D4F-1FC5E3D04A2F}"/>
              </a:ext>
            </a:extLst>
          </p:cNvPr>
          <p:cNvGraphicFramePr>
            <a:graphicFrameLocks noGrp="1"/>
          </p:cNvGraphicFramePr>
          <p:nvPr>
            <p:extLst>
              <p:ext uri="{D42A27DB-BD31-4B8C-83A1-F6EECF244321}">
                <p14:modId xmlns:p14="http://schemas.microsoft.com/office/powerpoint/2010/main" val="811679420"/>
              </p:ext>
            </p:extLst>
          </p:nvPr>
        </p:nvGraphicFramePr>
        <p:xfrm>
          <a:off x="2446692" y="1750695"/>
          <a:ext cx="7406193" cy="3886307"/>
        </p:xfrm>
        <a:graphic>
          <a:graphicData uri="http://schemas.openxmlformats.org/drawingml/2006/table">
            <a:tbl>
              <a:tblPr/>
              <a:tblGrid>
                <a:gridCol w="6016689">
                  <a:extLst>
                    <a:ext uri="{9D8B030D-6E8A-4147-A177-3AD203B41FA5}">
                      <a16:colId xmlns:a16="http://schemas.microsoft.com/office/drawing/2014/main" val="3310613447"/>
                    </a:ext>
                  </a:extLst>
                </a:gridCol>
                <a:gridCol w="741968">
                  <a:extLst>
                    <a:ext uri="{9D8B030D-6E8A-4147-A177-3AD203B41FA5}">
                      <a16:colId xmlns:a16="http://schemas.microsoft.com/office/drawing/2014/main" val="3952393402"/>
                    </a:ext>
                  </a:extLst>
                </a:gridCol>
                <a:gridCol w="647536">
                  <a:extLst>
                    <a:ext uri="{9D8B030D-6E8A-4147-A177-3AD203B41FA5}">
                      <a16:colId xmlns:a16="http://schemas.microsoft.com/office/drawing/2014/main" val="2845651561"/>
                    </a:ext>
                  </a:extLst>
                </a:gridCol>
              </a:tblGrid>
              <a:tr h="463136">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Answer Choices</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of Responses</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Count</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179023"/>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Negative experience in the past in our community/at the facility you were seeking care</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333077015"/>
                  </a:ext>
                </a:extLst>
              </a:tr>
              <a:tr h="201363">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Lack of availability of doctors /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p>
                  </a:txBody>
                  <a:tcPr marL="7620" marR="7620" marT="7620" marB="0" anchor="b">
                    <a:lnL>
                      <a:noFill/>
                    </a:lnL>
                    <a:lnR>
                      <a:noFill/>
                    </a:lnR>
                    <a:lnT>
                      <a:noFill/>
                    </a:lnT>
                    <a:lnB>
                      <a:noFill/>
                    </a:lnB>
                    <a:solidFill>
                      <a:srgbClr val="FB9B75"/>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b">
                    <a:lnL>
                      <a:noFill/>
                    </a:lnL>
                    <a:lnR>
                      <a:noFill/>
                    </a:lnR>
                    <a:lnT>
                      <a:noFill/>
                    </a:lnT>
                    <a:lnB>
                      <a:noFill/>
                    </a:lnB>
                    <a:solidFill>
                      <a:srgbClr val="FB9B75"/>
                    </a:solidFill>
                  </a:tcPr>
                </a:tc>
                <a:extLst>
                  <a:ext uri="{0D108BD9-81ED-4DB2-BD59-A6C34878D82A}">
                    <a16:rowId xmlns:a16="http://schemas.microsoft.com/office/drawing/2014/main" val="943146451"/>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Insured but unable to pay for care/copays/deductibles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p>
                  </a:txBody>
                  <a:tcPr marL="7620" marR="7620" marT="7620" marB="0" anchor="b">
                    <a:lnL>
                      <a:noFill/>
                    </a:lnL>
                    <a:lnR>
                      <a:noFill/>
                    </a:lnR>
                    <a:lnT>
                      <a:noFill/>
                    </a:lnT>
                    <a:lnB>
                      <a:noFill/>
                    </a:lnB>
                    <a:solidFill>
                      <a:srgbClr val="FB9B75"/>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b">
                    <a:lnL>
                      <a:noFill/>
                    </a:lnL>
                    <a:lnR>
                      <a:noFill/>
                    </a:lnR>
                    <a:lnT>
                      <a:noFill/>
                    </a:lnT>
                    <a:lnB>
                      <a:noFill/>
                    </a:lnB>
                    <a:solidFill>
                      <a:srgbClr val="FB9B75"/>
                    </a:solidFill>
                  </a:tcPr>
                </a:tc>
                <a:extLst>
                  <a:ext uri="{0D108BD9-81ED-4DB2-BD59-A6C34878D82A}">
                    <a16:rowId xmlns:a16="http://schemas.microsoft.com/office/drawing/2014/main" val="2275398610"/>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Insured but the service I need is not covered by my insurance</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7620" marR="7620" marT="7620" marB="0" anchor="b">
                    <a:lnL>
                      <a:noFill/>
                    </a:lnL>
                    <a:lnR>
                      <a:noFill/>
                    </a:lnR>
                    <a:lnT>
                      <a:noFill/>
                    </a:lnT>
                    <a:lnB>
                      <a:noFill/>
                    </a:lnB>
                    <a:solidFill>
                      <a:srgbClr val="FCB079"/>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b">
                    <a:lnL>
                      <a:noFill/>
                    </a:lnL>
                    <a:lnR>
                      <a:noFill/>
                    </a:lnR>
                    <a:lnT>
                      <a:noFill/>
                    </a:lnT>
                    <a:lnB>
                      <a:noFill/>
                    </a:lnB>
                    <a:solidFill>
                      <a:srgbClr val="FCAF79"/>
                    </a:solidFill>
                  </a:tcPr>
                </a:tc>
                <a:extLst>
                  <a:ext uri="{0D108BD9-81ED-4DB2-BD59-A6C34878D82A}">
                    <a16:rowId xmlns:a16="http://schemas.microsoft.com/office/drawing/2014/main" val="2963982983"/>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Lack of diverse providers who I feel comfortable seeing</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p>
                  </a:txBody>
                  <a:tcPr marL="7620" marR="7620" marT="7620" marB="0" anchor="b">
                    <a:lnL>
                      <a:noFill/>
                    </a:lnL>
                    <a:lnR>
                      <a:noFill/>
                    </a:lnR>
                    <a:lnT>
                      <a:noFill/>
                    </a:lnT>
                    <a:lnB>
                      <a:noFill/>
                    </a:lnB>
                    <a:solidFill>
                      <a:srgbClr val="FDB97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b">
                    <a:lnL>
                      <a:noFill/>
                    </a:lnL>
                    <a:lnR>
                      <a:noFill/>
                    </a:lnR>
                    <a:lnT>
                      <a:noFill/>
                    </a:lnT>
                    <a:lnB>
                      <a:noFill/>
                    </a:lnB>
                    <a:solidFill>
                      <a:srgbClr val="FDBA7B"/>
                    </a:solidFill>
                  </a:tcPr>
                </a:tc>
                <a:extLst>
                  <a:ext uri="{0D108BD9-81ED-4DB2-BD59-A6C34878D82A}">
                    <a16:rowId xmlns:a16="http://schemas.microsoft.com/office/drawing/2014/main" val="2312216332"/>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Negative experience with a healthcare provider in another area</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620" marR="7620" marT="7620" marB="0" anchor="b">
                    <a:lnL>
                      <a:noFill/>
                    </a:lnL>
                    <a:lnR>
                      <a:noFill/>
                    </a:lnR>
                    <a:lnT>
                      <a:noFill/>
                    </a:lnT>
                    <a:lnB>
                      <a:noFill/>
                    </a:lnB>
                    <a:solidFill>
                      <a:srgbClr val="FFE183"/>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b">
                    <a:lnL>
                      <a:noFill/>
                    </a:lnL>
                    <a:lnR>
                      <a:noFill/>
                    </a:lnR>
                    <a:lnT>
                      <a:noFill/>
                    </a:lnT>
                    <a:lnB>
                      <a:noFill/>
                    </a:lnB>
                    <a:solidFill>
                      <a:srgbClr val="FFE283"/>
                    </a:solidFill>
                  </a:tcPr>
                </a:tc>
                <a:extLst>
                  <a:ext uri="{0D108BD9-81ED-4DB2-BD59-A6C34878D82A}">
                    <a16:rowId xmlns:a16="http://schemas.microsoft.com/office/drawing/2014/main" val="3857856914"/>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Other (please specify)</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620" marR="7620" marT="7620" marB="0" anchor="b">
                    <a:lnL>
                      <a:noFill/>
                    </a:lnL>
                    <a:lnR>
                      <a:noFill/>
                    </a:lnR>
                    <a:lnT>
                      <a:noFill/>
                    </a:lnT>
                    <a:lnB>
                      <a:noFill/>
                    </a:lnB>
                    <a:solidFill>
                      <a:srgbClr val="FFE183"/>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b">
                    <a:lnL>
                      <a:noFill/>
                    </a:lnL>
                    <a:lnR>
                      <a:noFill/>
                    </a:lnR>
                    <a:lnT>
                      <a:noFill/>
                    </a:lnT>
                    <a:lnB>
                      <a:noFill/>
                    </a:lnB>
                    <a:solidFill>
                      <a:srgbClr val="FFE283"/>
                    </a:solidFill>
                  </a:tcPr>
                </a:tc>
                <a:extLst>
                  <a:ext uri="{0D108BD9-81ED-4DB2-BD59-A6C34878D82A}">
                    <a16:rowId xmlns:a16="http://schemas.microsoft.com/office/drawing/2014/main" val="3933980514"/>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Fear (e.g. not ready to face / discuss health issue)</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b">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FFEB84"/>
                    </a:solidFill>
                  </a:tcPr>
                </a:tc>
                <a:extLst>
                  <a:ext uri="{0D108BD9-81ED-4DB2-BD59-A6C34878D82A}">
                    <a16:rowId xmlns:a16="http://schemas.microsoft.com/office/drawing/2014/main" val="3109081552"/>
                  </a:ext>
                </a:extLst>
              </a:tr>
              <a:tr h="201363">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Transportation (cost, lack of, not convenient or conducive to appointment availability, etc.)</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b">
                    <a:lnL>
                      <a:noFill/>
                    </a:lnL>
                    <a:lnR>
                      <a:noFill/>
                    </a:lnR>
                    <a:lnT>
                      <a:noFill/>
                    </a:lnT>
                    <a:lnB>
                      <a:noFill/>
                    </a:lnB>
                    <a:solidFill>
                      <a:srgbClr val="FFEB84"/>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FFEB84"/>
                    </a:solidFill>
                  </a:tcPr>
                </a:tc>
                <a:extLst>
                  <a:ext uri="{0D108BD9-81ED-4DB2-BD59-A6C34878D82A}">
                    <a16:rowId xmlns:a16="http://schemas.microsoft.com/office/drawing/2014/main" val="34463137"/>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Me/my family don’t typically seek out healthcare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b">
                    <a:lnL>
                      <a:noFill/>
                    </a:lnL>
                    <a:lnR>
                      <a:noFill/>
                    </a:lnR>
                    <a:lnT>
                      <a:noFill/>
                    </a:lnT>
                    <a:lnB>
                      <a:noFill/>
                    </a:lnB>
                    <a:solidFill>
                      <a:srgbClr val="CBDC81"/>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a:noFill/>
                    </a:lnB>
                    <a:solidFill>
                      <a:srgbClr val="CBDC81"/>
                    </a:solidFill>
                  </a:tcPr>
                </a:tc>
                <a:extLst>
                  <a:ext uri="{0D108BD9-81ED-4DB2-BD59-A6C34878D82A}">
                    <a16:rowId xmlns:a16="http://schemas.microsoft.com/office/drawing/2014/main" val="2423391991"/>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Don’t know how to find healthcare providers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b">
                    <a:lnL>
                      <a:noFill/>
                    </a:lnL>
                    <a:lnR>
                      <a:noFill/>
                    </a:lnR>
                    <a:lnT>
                      <a:noFill/>
                    </a:lnT>
                    <a:lnB>
                      <a:noFill/>
                    </a:lnB>
                    <a:solidFill>
                      <a:srgbClr val="CBDC81"/>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a:noFill/>
                    </a:lnB>
                    <a:solidFill>
                      <a:srgbClr val="CBDC81"/>
                    </a:solidFill>
                  </a:tcPr>
                </a:tc>
                <a:extLst>
                  <a:ext uri="{0D108BD9-81ED-4DB2-BD59-A6C34878D82A}">
                    <a16:rowId xmlns:a16="http://schemas.microsoft.com/office/drawing/2014/main" val="2416956160"/>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barriers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97CD7E"/>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97CD7E"/>
                    </a:solidFill>
                  </a:tcPr>
                </a:tc>
                <a:extLst>
                  <a:ext uri="{0D108BD9-81ED-4DB2-BD59-A6C34878D82A}">
                    <a16:rowId xmlns:a16="http://schemas.microsoft.com/office/drawing/2014/main" val="2458868259"/>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No insurance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97CD7E"/>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97CD7E"/>
                    </a:solidFill>
                  </a:tcPr>
                </a:tc>
                <a:extLst>
                  <a:ext uri="{0D108BD9-81ED-4DB2-BD59-A6C34878D82A}">
                    <a16:rowId xmlns:a16="http://schemas.microsoft.com/office/drawing/2014/main" val="3726826"/>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Cultural / religious beliefs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97CD7E"/>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97CD7E"/>
                    </a:solidFill>
                  </a:tcPr>
                </a:tc>
                <a:extLst>
                  <a:ext uri="{0D108BD9-81ED-4DB2-BD59-A6C34878D82A}">
                    <a16:rowId xmlns:a16="http://schemas.microsoft.com/office/drawing/2014/main" val="897752243"/>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Unsure which healthcare decisions are right for me/my family</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a:noFill/>
                    </a:lnB>
                    <a:solidFill>
                      <a:srgbClr val="63BE7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a:noFill/>
                    </a:lnB>
                    <a:solidFill>
                      <a:srgbClr val="63BE7B"/>
                    </a:solidFill>
                  </a:tcPr>
                </a:tc>
                <a:extLst>
                  <a:ext uri="{0D108BD9-81ED-4DB2-BD59-A6C34878D82A}">
                    <a16:rowId xmlns:a16="http://schemas.microsoft.com/office/drawing/2014/main" val="1502530555"/>
                  </a:ext>
                </a:extLst>
              </a:tr>
              <a:tr h="201363">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Don’t understand the need to see healthcare providers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072725197"/>
                  </a:ext>
                </a:extLst>
              </a:tr>
              <a:tr h="201363">
                <a:tc>
                  <a:txBody>
                    <a:bodyPr/>
                    <a:lstStyle/>
                    <a:p>
                      <a:pPr algn="l"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Answered</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32193247"/>
                  </a:ext>
                </a:extLst>
              </a:tr>
            </a:tbl>
          </a:graphicData>
        </a:graphic>
      </p:graphicFrame>
      <p:sp>
        <p:nvSpPr>
          <p:cNvPr id="6" name="TextBox 5">
            <a:extLst>
              <a:ext uri="{FF2B5EF4-FFF2-40B4-BE49-F238E27FC236}">
                <a16:creationId xmlns:a16="http://schemas.microsoft.com/office/drawing/2014/main" id="{0060440E-856D-C1A9-FD99-843833CF7673}"/>
              </a:ext>
            </a:extLst>
          </p:cNvPr>
          <p:cNvSpPr txBox="1"/>
          <p:nvPr/>
        </p:nvSpPr>
        <p:spPr>
          <a:xfrm>
            <a:off x="304800" y="1108038"/>
            <a:ext cx="11689976" cy="369332"/>
          </a:xfrm>
          <a:prstGeom prst="rect">
            <a:avLst/>
          </a:prstGeom>
          <a:noFill/>
        </p:spPr>
        <p:txBody>
          <a:bodyPr wrap="square" rtlCol="0">
            <a:spAutoFit/>
          </a:bodyPr>
          <a:lstStyle/>
          <a:p>
            <a:pPr algn="ctr"/>
            <a:r>
              <a:rPr lang="en-US">
                <a:solidFill>
                  <a:schemeClr val="tx2"/>
                </a:solidFill>
              </a:rPr>
              <a:t>What prevents you, if anything, from receiving healthcare services? (check all that apply).</a:t>
            </a:r>
            <a:endParaRPr lang="en-US" dirty="0">
              <a:solidFill>
                <a:schemeClr val="tx2"/>
              </a:solidFill>
            </a:endParaRPr>
          </a:p>
        </p:txBody>
      </p:sp>
      <p:sp>
        <p:nvSpPr>
          <p:cNvPr id="8" name="TextBox 7">
            <a:extLst>
              <a:ext uri="{FF2B5EF4-FFF2-40B4-BE49-F238E27FC236}">
                <a16:creationId xmlns:a16="http://schemas.microsoft.com/office/drawing/2014/main" id="{5873BE43-2D6F-0C06-9D40-753FB79B3AA5}"/>
              </a:ext>
            </a:extLst>
          </p:cNvPr>
          <p:cNvSpPr txBox="1"/>
          <p:nvPr/>
        </p:nvSpPr>
        <p:spPr>
          <a:xfrm>
            <a:off x="174171" y="5680702"/>
            <a:ext cx="11820605" cy="1107996"/>
          </a:xfrm>
          <a:prstGeom prst="rect">
            <a:avLst/>
          </a:prstGeom>
          <a:noFill/>
        </p:spPr>
        <p:txBody>
          <a:bodyPr wrap="square">
            <a:spAutoFit/>
          </a:bodyPr>
          <a:lstStyle/>
          <a:p>
            <a:pPr>
              <a:spcAft>
                <a:spcPts val="1200"/>
              </a:spcAft>
            </a:pPr>
            <a:r>
              <a:rPr lang="en-US" sz="1400" dirty="0">
                <a:solidFill>
                  <a:schemeClr val="tx2"/>
                </a:solidFill>
              </a:rPr>
              <a:t>“Negative experience in the past in our community/at the facility you were seeking care” was the highest cited reason in the community for preventing healthcare services, indicating a need for higher patient experience and satisfaction investments.</a:t>
            </a:r>
          </a:p>
          <a:p>
            <a:pPr>
              <a:spcAft>
                <a:spcPts val="1200"/>
              </a:spcAft>
            </a:pPr>
            <a:r>
              <a:rPr lang="en-US" sz="1400" dirty="0">
                <a:solidFill>
                  <a:schemeClr val="tx2"/>
                </a:solidFill>
              </a:rPr>
              <a:t>“Lack of availability of doctors/services” and “Insured but unable to pay for care/copays/deductibles” were the second highest responses, that signal access and cost barriers to receiving care.  </a:t>
            </a:r>
          </a:p>
        </p:txBody>
      </p:sp>
    </p:spTree>
    <p:extLst>
      <p:ext uri="{BB962C8B-B14F-4D97-AF65-F5344CB8AC3E}">
        <p14:creationId xmlns:p14="http://schemas.microsoft.com/office/powerpoint/2010/main" val="58353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2F25F-85EE-31AA-D706-53036C51B78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77F9932-30D8-92E9-6B14-93EDD37C2D80}"/>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E90ED9-9840-6432-D1CD-99E45EA39659}"/>
              </a:ext>
            </a:extLst>
          </p:cNvPr>
          <p:cNvSpPr>
            <a:spLocks noGrp="1"/>
          </p:cNvSpPr>
          <p:nvPr>
            <p:ph type="title"/>
          </p:nvPr>
        </p:nvSpPr>
        <p:spPr/>
        <p:txBody>
          <a:bodyPr/>
          <a:lstStyle/>
          <a:p>
            <a:r>
              <a:rPr lang="en-US" dirty="0"/>
              <a:t>Community health survey</a:t>
            </a:r>
          </a:p>
        </p:txBody>
      </p:sp>
      <p:sp>
        <p:nvSpPr>
          <p:cNvPr id="3" name="Footer Placeholder 2">
            <a:extLst>
              <a:ext uri="{FF2B5EF4-FFF2-40B4-BE49-F238E27FC236}">
                <a16:creationId xmlns:a16="http://schemas.microsoft.com/office/drawing/2014/main" id="{2EB35172-6D07-BF9C-5969-6EE3DE70A21F}"/>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ED953CE8-BDE1-F5B6-06E3-A67DEFA5BD0E}"/>
              </a:ext>
            </a:extLst>
          </p:cNvPr>
          <p:cNvSpPr>
            <a:spLocks noGrp="1"/>
          </p:cNvSpPr>
          <p:nvPr>
            <p:ph type="sldNum" sz="quarter" idx="4"/>
          </p:nvPr>
        </p:nvSpPr>
        <p:spPr/>
        <p:txBody>
          <a:bodyPr/>
          <a:lstStyle/>
          <a:p>
            <a:fld id="{18CF7050-A8E5-428C-81D9-F84418705036}" type="slidenum">
              <a:rPr lang="en-US" smtClean="0"/>
              <a:pPr/>
              <a:t>29</a:t>
            </a:fld>
            <a:endParaRPr lang="en-US" dirty="0"/>
          </a:p>
        </p:txBody>
      </p:sp>
      <p:sp>
        <p:nvSpPr>
          <p:cNvPr id="6" name="TextBox 5">
            <a:extLst>
              <a:ext uri="{FF2B5EF4-FFF2-40B4-BE49-F238E27FC236}">
                <a16:creationId xmlns:a16="http://schemas.microsoft.com/office/drawing/2014/main" id="{9054283D-E2BE-E4BE-2580-2AAFA401E790}"/>
              </a:ext>
            </a:extLst>
          </p:cNvPr>
          <p:cNvSpPr txBox="1"/>
          <p:nvPr/>
        </p:nvSpPr>
        <p:spPr>
          <a:xfrm>
            <a:off x="304800" y="1108038"/>
            <a:ext cx="11689976" cy="369332"/>
          </a:xfrm>
          <a:prstGeom prst="rect">
            <a:avLst/>
          </a:prstGeom>
          <a:noFill/>
        </p:spPr>
        <p:txBody>
          <a:bodyPr wrap="square" rtlCol="0">
            <a:spAutoFit/>
          </a:bodyPr>
          <a:lstStyle/>
          <a:p>
            <a:pPr algn="ctr"/>
            <a:r>
              <a:rPr lang="en-US" dirty="0">
                <a:solidFill>
                  <a:schemeClr val="tx2"/>
                </a:solidFill>
              </a:rPr>
              <a:t>How do you view the following health care topics in your community?</a:t>
            </a:r>
          </a:p>
        </p:txBody>
      </p:sp>
      <p:graphicFrame>
        <p:nvGraphicFramePr>
          <p:cNvPr id="8" name="Table 7">
            <a:extLst>
              <a:ext uri="{FF2B5EF4-FFF2-40B4-BE49-F238E27FC236}">
                <a16:creationId xmlns:a16="http://schemas.microsoft.com/office/drawing/2014/main" id="{FB36B1E9-8132-650F-2BE0-B677319614AC}"/>
              </a:ext>
            </a:extLst>
          </p:cNvPr>
          <p:cNvGraphicFramePr>
            <a:graphicFrameLocks noGrp="1"/>
          </p:cNvGraphicFramePr>
          <p:nvPr>
            <p:extLst>
              <p:ext uri="{D42A27DB-BD31-4B8C-83A1-F6EECF244321}">
                <p14:modId xmlns:p14="http://schemas.microsoft.com/office/powerpoint/2010/main" val="1308491266"/>
              </p:ext>
            </p:extLst>
          </p:nvPr>
        </p:nvGraphicFramePr>
        <p:xfrm>
          <a:off x="2158626" y="1763092"/>
          <a:ext cx="7982324" cy="3739244"/>
        </p:xfrm>
        <a:graphic>
          <a:graphicData uri="http://schemas.openxmlformats.org/drawingml/2006/table">
            <a:tbl>
              <a:tblPr/>
              <a:tblGrid>
                <a:gridCol w="3076244">
                  <a:extLst>
                    <a:ext uri="{9D8B030D-6E8A-4147-A177-3AD203B41FA5}">
                      <a16:colId xmlns:a16="http://schemas.microsoft.com/office/drawing/2014/main" val="2737460257"/>
                    </a:ext>
                  </a:extLst>
                </a:gridCol>
                <a:gridCol w="981216">
                  <a:extLst>
                    <a:ext uri="{9D8B030D-6E8A-4147-A177-3AD203B41FA5}">
                      <a16:colId xmlns:a16="http://schemas.microsoft.com/office/drawing/2014/main" val="4065603771"/>
                    </a:ext>
                  </a:extLst>
                </a:gridCol>
                <a:gridCol w="981216">
                  <a:extLst>
                    <a:ext uri="{9D8B030D-6E8A-4147-A177-3AD203B41FA5}">
                      <a16:colId xmlns:a16="http://schemas.microsoft.com/office/drawing/2014/main" val="931488164"/>
                    </a:ext>
                  </a:extLst>
                </a:gridCol>
                <a:gridCol w="981216">
                  <a:extLst>
                    <a:ext uri="{9D8B030D-6E8A-4147-A177-3AD203B41FA5}">
                      <a16:colId xmlns:a16="http://schemas.microsoft.com/office/drawing/2014/main" val="1684673902"/>
                    </a:ext>
                  </a:extLst>
                </a:gridCol>
                <a:gridCol w="981216">
                  <a:extLst>
                    <a:ext uri="{9D8B030D-6E8A-4147-A177-3AD203B41FA5}">
                      <a16:colId xmlns:a16="http://schemas.microsoft.com/office/drawing/2014/main" val="3219366148"/>
                    </a:ext>
                  </a:extLst>
                </a:gridCol>
                <a:gridCol w="981216">
                  <a:extLst>
                    <a:ext uri="{9D8B030D-6E8A-4147-A177-3AD203B41FA5}">
                      <a16:colId xmlns:a16="http://schemas.microsoft.com/office/drawing/2014/main" val="359304910"/>
                    </a:ext>
                  </a:extLst>
                </a:gridCol>
              </a:tblGrid>
              <a:tr h="423148">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Needs Improvement</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Average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Above Average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know</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Weighted Average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4934782"/>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specialty services</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533055782"/>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mental health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2.55</a:t>
                      </a:r>
                    </a:p>
                  </a:txBody>
                  <a:tcPr marL="7620" marR="7620" marT="7620" marB="0" anchor="ctr">
                    <a:lnL>
                      <a:noFill/>
                    </a:lnL>
                    <a:lnR>
                      <a:noFill/>
                    </a:lnR>
                    <a:lnT>
                      <a:noFill/>
                    </a:lnT>
                    <a:lnB>
                      <a:noFill/>
                    </a:lnB>
                    <a:solidFill>
                      <a:srgbClr val="F9756E"/>
                    </a:solidFill>
                  </a:tcPr>
                </a:tc>
                <a:extLst>
                  <a:ext uri="{0D108BD9-81ED-4DB2-BD59-A6C34878D82A}">
                    <a16:rowId xmlns:a16="http://schemas.microsoft.com/office/drawing/2014/main" val="1947571576"/>
                  </a:ext>
                </a:extLst>
              </a:tr>
              <a:tr h="207256">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physicians/providers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p>
                  </a:txBody>
                  <a:tcPr marL="7620" marR="7620" marT="7620" marB="0" anchor="ctr">
                    <a:lnL>
                      <a:noFill/>
                    </a:lnL>
                    <a:lnR>
                      <a:noFill/>
                    </a:lnR>
                    <a:lnT>
                      <a:noFill/>
                    </a:lnT>
                    <a:lnB>
                      <a:noFill/>
                    </a:lnB>
                    <a:solidFill>
                      <a:srgbClr val="FB9474"/>
                    </a:solidFill>
                  </a:tcPr>
                </a:tc>
                <a:extLst>
                  <a:ext uri="{0D108BD9-81ED-4DB2-BD59-A6C34878D82A}">
                    <a16:rowId xmlns:a16="http://schemas.microsoft.com/office/drawing/2014/main" val="2727782692"/>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of hospital/clinic care</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2.35</a:t>
                      </a:r>
                    </a:p>
                  </a:txBody>
                  <a:tcPr marL="7620" marR="7620" marT="7620" marB="0" anchor="ctr">
                    <a:lnL>
                      <a:noFill/>
                    </a:lnL>
                    <a:lnR>
                      <a:noFill/>
                    </a:lnR>
                    <a:lnT>
                      <a:noFill/>
                    </a:lnT>
                    <a:lnB>
                      <a:noFill/>
                    </a:lnB>
                    <a:solidFill>
                      <a:srgbClr val="FCAA78"/>
                    </a:solidFill>
                  </a:tcPr>
                </a:tc>
                <a:extLst>
                  <a:ext uri="{0D108BD9-81ED-4DB2-BD59-A6C34878D82A}">
                    <a16:rowId xmlns:a16="http://schemas.microsoft.com/office/drawing/2014/main" val="208517385"/>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substance abuse treatment</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no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p>
                  </a:txBody>
                  <a:tcPr marL="7620" marR="7620" marT="7620" marB="0" anchor="ctr">
                    <a:lnL>
                      <a:noFill/>
                    </a:lnL>
                    <a:lnR>
                      <a:noFill/>
                    </a:lnR>
                    <a:lnT>
                      <a:noFill/>
                    </a:lnT>
                    <a:lnB>
                      <a:noFill/>
                    </a:lnB>
                    <a:solidFill>
                      <a:srgbClr val="FECE7F"/>
                    </a:solidFill>
                  </a:tcPr>
                </a:tc>
                <a:extLst>
                  <a:ext uri="{0D108BD9-81ED-4DB2-BD59-A6C34878D82A}">
                    <a16:rowId xmlns:a16="http://schemas.microsoft.com/office/drawing/2014/main" val="2406756858"/>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dental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2.17</a:t>
                      </a:r>
                    </a:p>
                  </a:txBody>
                  <a:tcPr marL="7620" marR="7620" marT="7620" marB="0" anchor="ctr">
                    <a:lnL>
                      <a:noFill/>
                    </a:lnL>
                    <a:lnR>
                      <a:noFill/>
                    </a:lnR>
                    <a:lnT>
                      <a:noFill/>
                    </a:lnT>
                    <a:lnB>
                      <a:noFill/>
                    </a:lnB>
                    <a:solidFill>
                      <a:srgbClr val="FFDB81"/>
                    </a:solidFill>
                  </a:tcPr>
                </a:tc>
                <a:extLst>
                  <a:ext uri="{0D108BD9-81ED-4DB2-BD59-A6C34878D82A}">
                    <a16:rowId xmlns:a16="http://schemas.microsoft.com/office/drawing/2014/main" val="3589170188"/>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Primary Care services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no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p>
                  </a:txBody>
                  <a:tcPr marL="7620" marR="7620" marT="7620" marB="0" anchor="ctr">
                    <a:lnL>
                      <a:noFill/>
                    </a:lnL>
                    <a:lnR>
                      <a:noFill/>
                    </a:lnR>
                    <a:lnT>
                      <a:noFill/>
                    </a:lnT>
                    <a:lnB>
                      <a:noFill/>
                    </a:lnB>
                    <a:solidFill>
                      <a:srgbClr val="FFE283"/>
                    </a:solidFill>
                  </a:tcPr>
                </a:tc>
                <a:extLst>
                  <a:ext uri="{0D108BD9-81ED-4DB2-BD59-A6C34878D82A}">
                    <a16:rowId xmlns:a16="http://schemas.microsoft.com/office/drawing/2014/main" val="1750751587"/>
                  </a:ext>
                </a:extLst>
              </a:tr>
              <a:tr h="207256">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emergency care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2.11</a:t>
                      </a:r>
                    </a:p>
                  </a:txBody>
                  <a:tcPr marL="7620" marR="7620" marT="7620" marB="0" anchor="ctr">
                    <a:lnL>
                      <a:noFill/>
                    </a:lnL>
                    <a:lnR>
                      <a:noFill/>
                    </a:lnR>
                    <a:lnT>
                      <a:noFill/>
                    </a:lnT>
                    <a:lnB>
                      <a:noFill/>
                    </a:lnB>
                    <a:solidFill>
                      <a:srgbClr val="FFEB84"/>
                    </a:solidFill>
                  </a:tcPr>
                </a:tc>
                <a:extLst>
                  <a:ext uri="{0D108BD9-81ED-4DB2-BD59-A6C34878D82A}">
                    <a16:rowId xmlns:a16="http://schemas.microsoft.com/office/drawing/2014/main" val="118008226"/>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of physician/provider care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endPar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620" marR="7620" marT="7620"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2.08</a:t>
                      </a:r>
                    </a:p>
                  </a:txBody>
                  <a:tcPr marL="7620" marR="7620" marT="7620" marB="0" anchor="ctr">
                    <a:lnL>
                      <a:noFill/>
                    </a:lnL>
                    <a:lnR>
                      <a:noFill/>
                    </a:lnR>
                    <a:lnT>
                      <a:noFill/>
                    </a:lnT>
                    <a:lnB>
                      <a:noFill/>
                    </a:lnB>
                    <a:solidFill>
                      <a:srgbClr val="F2E783"/>
                    </a:solidFill>
                  </a:tcPr>
                </a:tc>
                <a:extLst>
                  <a:ext uri="{0D108BD9-81ED-4DB2-BD59-A6C34878D82A}">
                    <a16:rowId xmlns:a16="http://schemas.microsoft.com/office/drawing/2014/main" val="2378525250"/>
                  </a:ext>
                </a:extLst>
              </a:tr>
              <a:tr h="207256">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Hours the physicians/provider offices are open</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2.02</a:t>
                      </a:r>
                    </a:p>
                  </a:txBody>
                  <a:tcPr marL="7620" marR="7620" marT="7620" marB="0" anchor="ctr">
                    <a:lnL>
                      <a:noFill/>
                    </a:lnL>
                    <a:lnR>
                      <a:noFill/>
                    </a:lnR>
                    <a:lnT>
                      <a:noFill/>
                    </a:lnT>
                    <a:lnB>
                      <a:noFill/>
                    </a:lnB>
                    <a:solidFill>
                      <a:srgbClr val="D2DE81"/>
                    </a:solidFill>
                  </a:tcPr>
                </a:tc>
                <a:extLst>
                  <a:ext uri="{0D108BD9-81ED-4DB2-BD59-A6C34878D82A}">
                    <a16:rowId xmlns:a16="http://schemas.microsoft.com/office/drawing/2014/main" val="3518996124"/>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long term care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1.96</a:t>
                      </a:r>
                    </a:p>
                  </a:txBody>
                  <a:tcPr marL="7620" marR="7620" marT="7620" marB="0" anchor="ctr">
                    <a:lnL>
                      <a:noFill/>
                    </a:lnL>
                    <a:lnR>
                      <a:noFill/>
                    </a:lnR>
                    <a:lnT>
                      <a:noFill/>
                    </a:lnT>
                    <a:lnB>
                      <a:noFill/>
                    </a:lnB>
                    <a:solidFill>
                      <a:srgbClr val="B1D47F"/>
                    </a:solidFill>
                  </a:tcPr>
                </a:tc>
                <a:extLst>
                  <a:ext uri="{0D108BD9-81ED-4DB2-BD59-A6C34878D82A}">
                    <a16:rowId xmlns:a16="http://schemas.microsoft.com/office/drawing/2014/main" val="2682564466"/>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telehealth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p>
                  </a:txBody>
                  <a:tcPr marL="7620" marR="7620" marT="7620" marB="0" anchor="ctr">
                    <a:lnL>
                      <a:noFill/>
                    </a:lnL>
                    <a:lnR>
                      <a:noFill/>
                    </a:lnR>
                    <a:lnT>
                      <a:noFill/>
                    </a:lnT>
                    <a:lnB>
                      <a:noFill/>
                    </a:lnB>
                    <a:solidFill>
                      <a:srgbClr val="9ACE7E"/>
                    </a:solidFill>
                  </a:tcPr>
                </a:tc>
                <a:extLst>
                  <a:ext uri="{0D108BD9-81ED-4DB2-BD59-A6C34878D82A}">
                    <a16:rowId xmlns:a16="http://schemas.microsoft.com/office/drawing/2014/main" val="2137204668"/>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Closeness/convenience of services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1.89</a:t>
                      </a:r>
                    </a:p>
                  </a:txBody>
                  <a:tcPr marL="7620" marR="7620" marT="7620" marB="0" anchor="ctr">
                    <a:lnL>
                      <a:noFill/>
                    </a:lnL>
                    <a:lnR>
                      <a:noFill/>
                    </a:lnR>
                    <a:lnT>
                      <a:noFill/>
                    </a:lnT>
                    <a:lnB>
                      <a:noFill/>
                    </a:lnB>
                    <a:solidFill>
                      <a:srgbClr val="90CB7D"/>
                    </a:solidFill>
                  </a:tcPr>
                </a:tc>
                <a:extLst>
                  <a:ext uri="{0D108BD9-81ED-4DB2-BD59-A6C34878D82A}">
                    <a16:rowId xmlns:a16="http://schemas.microsoft.com/office/drawing/2014/main" val="3075072061"/>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optometry services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1.82</a:t>
                      </a:r>
                    </a:p>
                  </a:txBody>
                  <a:tcPr marL="7620" marR="7620" marT="7620" marB="0" anchor="ctr">
                    <a:lnL>
                      <a:noFill/>
                    </a:lnL>
                    <a:lnR>
                      <a:noFill/>
                    </a:lnR>
                    <a:lnT>
                      <a:noFill/>
                    </a:lnT>
                    <a:lnB>
                      <a:noFill/>
                    </a:lnB>
                    <a:solidFill>
                      <a:srgbClr val="6CC07B"/>
                    </a:solidFill>
                  </a:tcPr>
                </a:tc>
                <a:extLst>
                  <a:ext uri="{0D108BD9-81ED-4DB2-BD59-A6C34878D82A}">
                    <a16:rowId xmlns:a16="http://schemas.microsoft.com/office/drawing/2014/main" val="417034434"/>
                  </a:ext>
                </a:extLst>
              </a:tr>
              <a:tr h="207256">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urgent care services</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192946943"/>
                  </a:ext>
                </a:extLst>
              </a:tr>
              <a:tr h="207256">
                <a:tc>
                  <a:txBody>
                    <a:bodyPr/>
                    <a:lstStyle/>
                    <a:p>
                      <a:pPr algn="l"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Answered</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178836095"/>
                  </a:ext>
                </a:extLst>
              </a:tr>
            </a:tbl>
          </a:graphicData>
        </a:graphic>
      </p:graphicFrame>
      <p:sp>
        <p:nvSpPr>
          <p:cNvPr id="9" name="TextBox 8">
            <a:extLst>
              <a:ext uri="{FF2B5EF4-FFF2-40B4-BE49-F238E27FC236}">
                <a16:creationId xmlns:a16="http://schemas.microsoft.com/office/drawing/2014/main" id="{E58FF9D0-B951-1585-0BFA-B0C0277D7C1D}"/>
              </a:ext>
            </a:extLst>
          </p:cNvPr>
          <p:cNvSpPr txBox="1"/>
          <p:nvPr/>
        </p:nvSpPr>
        <p:spPr>
          <a:xfrm>
            <a:off x="174171" y="5702474"/>
            <a:ext cx="11820605" cy="523220"/>
          </a:xfrm>
          <a:prstGeom prst="rect">
            <a:avLst/>
          </a:prstGeom>
          <a:noFill/>
        </p:spPr>
        <p:txBody>
          <a:bodyPr wrap="square">
            <a:spAutoFit/>
          </a:bodyPr>
          <a:lstStyle/>
          <a:p>
            <a:pPr>
              <a:spcAft>
                <a:spcPts val="1200"/>
              </a:spcAft>
            </a:pPr>
            <a:r>
              <a:rPr lang="en-US" sz="1400" dirty="0">
                <a:solidFill>
                  <a:schemeClr val="tx2"/>
                </a:solidFill>
              </a:rPr>
              <a:t>“Access to specialty services” was the top ranked concern in the community followed closely by “Access to mental health services”. This indicates barriers to access as well as the availability of providers as priority issues within the service area. </a:t>
            </a:r>
          </a:p>
        </p:txBody>
      </p:sp>
    </p:spTree>
    <p:extLst>
      <p:ext uri="{BB962C8B-B14F-4D97-AF65-F5344CB8AC3E}">
        <p14:creationId xmlns:p14="http://schemas.microsoft.com/office/powerpoint/2010/main" val="139036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F17D-2971-BF48-A802-9A33F7808BD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CCF5F12-9EDD-097B-1899-1EEC3BA90931}"/>
              </a:ext>
            </a:extLst>
          </p:cNvPr>
          <p:cNvSpPr>
            <a:spLocks noGrp="1"/>
          </p:cNvSpPr>
          <p:nvPr>
            <p:ph idx="1"/>
          </p:nvPr>
        </p:nvSpPr>
        <p:spPr/>
        <p:txBody>
          <a:bodyPr/>
          <a:lstStyle/>
          <a:p>
            <a:pPr marL="0" indent="0">
              <a:lnSpc>
                <a:spcPct val="100000"/>
              </a:lnSpc>
              <a:buNone/>
            </a:pPr>
            <a:r>
              <a:rPr lang="en-US" sz="1800" b="0" i="0" u="none" strike="noStrike" baseline="0" dirty="0">
                <a:latin typeface="Tw Cen MT" panose="020B0602020104020603" pitchFamily="34" charset="0"/>
              </a:rPr>
              <a:t>The CHNA process fulfills the requirements set forth by Internal Revenue Code 501(r)(3), a statute established within the Patient Protection and Affordable Care Act, which requires not-for-profit hospitals to conduct a CHNA every three years. This report includes qualitative and quantitative information from local, state, and federal sources. In addition, input was received from persons that represented a broad range of interests in the community, persons with public health knowledge and expertise, and persons representing medically underserved and vulnerable populations. </a:t>
            </a:r>
          </a:p>
          <a:p>
            <a:pPr marL="0" indent="0">
              <a:lnSpc>
                <a:spcPct val="100000"/>
              </a:lnSpc>
              <a:buNone/>
            </a:pPr>
            <a:endParaRPr lang="en-US" sz="1800" b="0" i="0" u="none" strike="noStrike" baseline="0" dirty="0">
              <a:latin typeface="Tw Cen MT" panose="020B0602020104020603" pitchFamily="34" charset="0"/>
            </a:endParaRPr>
          </a:p>
          <a:p>
            <a:pPr marL="0" indent="0">
              <a:lnSpc>
                <a:spcPct val="100000"/>
              </a:lnSpc>
              <a:buNone/>
            </a:pPr>
            <a:r>
              <a:rPr lang="en-US" sz="1800" b="0" i="0" u="none" strike="noStrike" baseline="0" dirty="0">
                <a:latin typeface="Tw Cen MT" panose="020B0602020104020603" pitchFamily="34" charset="0"/>
              </a:rPr>
              <a:t>Input received from the public on our 2022 CHNA would have been considered in the process, but no feedback was received. </a:t>
            </a:r>
            <a:r>
              <a:rPr lang="en-US" sz="1800" dirty="0">
                <a:latin typeface="Tw Cen MT" panose="020B0602020104020603" pitchFamily="34" charset="0"/>
              </a:rPr>
              <a:t>GPRMC</a:t>
            </a:r>
            <a:r>
              <a:rPr lang="en-US" sz="1800" b="0" i="0" u="none" strike="noStrike" baseline="0" dirty="0">
                <a:latin typeface="Tw Cen MT" panose="020B0602020104020603" pitchFamily="34" charset="0"/>
              </a:rPr>
              <a:t> will create an implementation plan to clarify how it and other community resources will address the needs identified during the CHNA process.</a:t>
            </a:r>
            <a:endParaRPr lang="en-US" dirty="0"/>
          </a:p>
        </p:txBody>
      </p:sp>
      <p:sp>
        <p:nvSpPr>
          <p:cNvPr id="4" name="Footer Placeholder 3">
            <a:extLst>
              <a:ext uri="{FF2B5EF4-FFF2-40B4-BE49-F238E27FC236}">
                <a16:creationId xmlns:a16="http://schemas.microsoft.com/office/drawing/2014/main" id="{B534B722-FAC9-705A-F719-6E62F89585E1}"/>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208CF271-18BA-E141-5AC1-61C22EF49C0A}"/>
              </a:ext>
            </a:extLst>
          </p:cNvPr>
          <p:cNvSpPr>
            <a:spLocks noGrp="1"/>
          </p:cNvSpPr>
          <p:nvPr>
            <p:ph type="sldNum" sz="quarter" idx="4"/>
          </p:nvPr>
        </p:nvSpPr>
        <p:spPr/>
        <p:txBody>
          <a:bodyPr/>
          <a:lstStyle/>
          <a:p>
            <a:fld id="{18CF7050-A8E5-428C-81D9-F84418705036}" type="slidenum">
              <a:rPr lang="en-US" smtClean="0"/>
              <a:pPr/>
              <a:t>3</a:t>
            </a:fld>
            <a:endParaRPr lang="en-US" dirty="0"/>
          </a:p>
        </p:txBody>
      </p:sp>
      <p:pic>
        <p:nvPicPr>
          <p:cNvPr id="8" name="Picture 7">
            <a:extLst>
              <a:ext uri="{FF2B5EF4-FFF2-40B4-BE49-F238E27FC236}">
                <a16:creationId xmlns:a16="http://schemas.microsoft.com/office/drawing/2014/main" id="{A31226BC-0922-6EB8-D50A-FFCA031DF234}"/>
              </a:ext>
            </a:extLst>
          </p:cNvPr>
          <p:cNvPicPr>
            <a:picLocks noChangeAspect="1"/>
          </p:cNvPicPr>
          <p:nvPr/>
        </p:nvPicPr>
        <p:blipFill>
          <a:blip r:embed="rId2"/>
          <a:stretch>
            <a:fillRect/>
          </a:stretch>
        </p:blipFill>
        <p:spPr>
          <a:xfrm>
            <a:off x="3557691" y="4340942"/>
            <a:ext cx="5076617" cy="1328338"/>
          </a:xfrm>
          <a:prstGeom prst="rect">
            <a:avLst/>
          </a:prstGeom>
        </p:spPr>
      </p:pic>
    </p:spTree>
    <p:extLst>
      <p:ext uri="{BB962C8B-B14F-4D97-AF65-F5344CB8AC3E}">
        <p14:creationId xmlns:p14="http://schemas.microsoft.com/office/powerpoint/2010/main" val="2922233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19344-6C26-6099-C2DE-1F774BEC141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0DDA5BE-D18F-B200-1D86-2873BEC4BA1F}"/>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27D78-111A-2944-6BB4-83D004C82D13}"/>
              </a:ext>
            </a:extLst>
          </p:cNvPr>
          <p:cNvSpPr>
            <a:spLocks noGrp="1"/>
          </p:cNvSpPr>
          <p:nvPr>
            <p:ph type="title"/>
          </p:nvPr>
        </p:nvSpPr>
        <p:spPr/>
        <p:txBody>
          <a:bodyPr/>
          <a:lstStyle/>
          <a:p>
            <a:r>
              <a:rPr lang="en-US" dirty="0"/>
              <a:t>Community health survey</a:t>
            </a:r>
          </a:p>
        </p:txBody>
      </p:sp>
      <p:sp>
        <p:nvSpPr>
          <p:cNvPr id="3" name="Footer Placeholder 2">
            <a:extLst>
              <a:ext uri="{FF2B5EF4-FFF2-40B4-BE49-F238E27FC236}">
                <a16:creationId xmlns:a16="http://schemas.microsoft.com/office/drawing/2014/main" id="{3182B096-8151-0047-5178-49E169EEE5B6}"/>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5B0753E8-E501-5E01-A6AF-3B43E52EC619}"/>
              </a:ext>
            </a:extLst>
          </p:cNvPr>
          <p:cNvSpPr>
            <a:spLocks noGrp="1"/>
          </p:cNvSpPr>
          <p:nvPr>
            <p:ph type="sldNum" sz="quarter" idx="4"/>
          </p:nvPr>
        </p:nvSpPr>
        <p:spPr/>
        <p:txBody>
          <a:bodyPr/>
          <a:lstStyle/>
          <a:p>
            <a:fld id="{18CF7050-A8E5-428C-81D9-F84418705036}" type="slidenum">
              <a:rPr lang="en-US" smtClean="0"/>
              <a:pPr/>
              <a:t>30</a:t>
            </a:fld>
            <a:endParaRPr lang="en-US" dirty="0"/>
          </a:p>
        </p:txBody>
      </p:sp>
      <p:sp>
        <p:nvSpPr>
          <p:cNvPr id="6" name="TextBox 5">
            <a:extLst>
              <a:ext uri="{FF2B5EF4-FFF2-40B4-BE49-F238E27FC236}">
                <a16:creationId xmlns:a16="http://schemas.microsoft.com/office/drawing/2014/main" id="{FA0ABA29-15FD-3A7F-8E01-CC24B5EE2988}"/>
              </a:ext>
            </a:extLst>
          </p:cNvPr>
          <p:cNvSpPr txBox="1"/>
          <p:nvPr/>
        </p:nvSpPr>
        <p:spPr>
          <a:xfrm>
            <a:off x="304800" y="1108038"/>
            <a:ext cx="11689976" cy="369332"/>
          </a:xfrm>
          <a:prstGeom prst="rect">
            <a:avLst/>
          </a:prstGeom>
          <a:noFill/>
        </p:spPr>
        <p:txBody>
          <a:bodyPr wrap="square" rtlCol="0">
            <a:spAutoFit/>
          </a:bodyPr>
          <a:lstStyle/>
          <a:p>
            <a:pPr algn="ctr"/>
            <a:r>
              <a:rPr lang="en-US" dirty="0">
                <a:solidFill>
                  <a:schemeClr val="tx2"/>
                </a:solidFill>
              </a:rPr>
              <a:t>How do you view the following health  topics in your community?</a:t>
            </a:r>
          </a:p>
        </p:txBody>
      </p:sp>
      <p:graphicFrame>
        <p:nvGraphicFramePr>
          <p:cNvPr id="10" name="Table 9">
            <a:extLst>
              <a:ext uri="{FF2B5EF4-FFF2-40B4-BE49-F238E27FC236}">
                <a16:creationId xmlns:a16="http://schemas.microsoft.com/office/drawing/2014/main" id="{620CEF86-ED08-1699-07D0-2F96AC426B63}"/>
              </a:ext>
            </a:extLst>
          </p:cNvPr>
          <p:cNvGraphicFramePr>
            <a:graphicFrameLocks noGrp="1"/>
          </p:cNvGraphicFramePr>
          <p:nvPr>
            <p:extLst>
              <p:ext uri="{D42A27DB-BD31-4B8C-83A1-F6EECF244321}">
                <p14:modId xmlns:p14="http://schemas.microsoft.com/office/powerpoint/2010/main" val="3860679644"/>
              </p:ext>
            </p:extLst>
          </p:nvPr>
        </p:nvGraphicFramePr>
        <p:xfrm>
          <a:off x="396238" y="1663485"/>
          <a:ext cx="5486403" cy="3817620"/>
        </p:xfrm>
        <a:graphic>
          <a:graphicData uri="http://schemas.openxmlformats.org/drawingml/2006/table">
            <a:tbl>
              <a:tblPr/>
              <a:tblGrid>
                <a:gridCol w="1900648">
                  <a:extLst>
                    <a:ext uri="{9D8B030D-6E8A-4147-A177-3AD203B41FA5}">
                      <a16:colId xmlns:a16="http://schemas.microsoft.com/office/drawing/2014/main" val="3123493062"/>
                    </a:ext>
                  </a:extLst>
                </a:gridCol>
                <a:gridCol w="717151">
                  <a:extLst>
                    <a:ext uri="{9D8B030D-6E8A-4147-A177-3AD203B41FA5}">
                      <a16:colId xmlns:a16="http://schemas.microsoft.com/office/drawing/2014/main" val="4248683969"/>
                    </a:ext>
                  </a:extLst>
                </a:gridCol>
                <a:gridCol w="717151">
                  <a:extLst>
                    <a:ext uri="{9D8B030D-6E8A-4147-A177-3AD203B41FA5}">
                      <a16:colId xmlns:a16="http://schemas.microsoft.com/office/drawing/2014/main" val="21814456"/>
                    </a:ext>
                  </a:extLst>
                </a:gridCol>
                <a:gridCol w="717151">
                  <a:extLst>
                    <a:ext uri="{9D8B030D-6E8A-4147-A177-3AD203B41FA5}">
                      <a16:colId xmlns:a16="http://schemas.microsoft.com/office/drawing/2014/main" val="1950742191"/>
                    </a:ext>
                  </a:extLst>
                </a:gridCol>
                <a:gridCol w="717151">
                  <a:extLst>
                    <a:ext uri="{9D8B030D-6E8A-4147-A177-3AD203B41FA5}">
                      <a16:colId xmlns:a16="http://schemas.microsoft.com/office/drawing/2014/main" val="1234491584"/>
                    </a:ext>
                  </a:extLst>
                </a:gridCol>
                <a:gridCol w="717151">
                  <a:extLst>
                    <a:ext uri="{9D8B030D-6E8A-4147-A177-3AD203B41FA5}">
                      <a16:colId xmlns:a16="http://schemas.microsoft.com/office/drawing/2014/main" val="2655805911"/>
                    </a:ext>
                  </a:extLst>
                </a:gridCol>
              </a:tblGrid>
              <a:tr h="250578">
                <a:tc>
                  <a:txBody>
                    <a:bodyPr/>
                    <a:lstStyle/>
                    <a:p>
                      <a:pPr algn="ctr" fontAlgn="ctr"/>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 a Concern at all</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Minor Concern</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Crisis Level of Concern</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know</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Weighted Average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976070"/>
                  </a:ext>
                </a:extLst>
              </a:tr>
              <a:tr h="91440">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Obesity</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2.48</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3229560720"/>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Healthcare workforce shortage</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a:t>
                      </a:r>
                    </a:p>
                  </a:txBody>
                  <a:tcPr marL="7620" marR="7620" marT="7620" marB="0" anchor="ctr">
                    <a:lnL>
                      <a:noFill/>
                    </a:lnL>
                    <a:lnR>
                      <a:noFill/>
                    </a:lnR>
                    <a:lnT>
                      <a:noFill/>
                    </a:lnT>
                    <a:lnB>
                      <a:noFill/>
                    </a:lnB>
                    <a:solidFill>
                      <a:srgbClr val="F9726D"/>
                    </a:solidFill>
                  </a:tcPr>
                </a:tc>
                <a:extLst>
                  <a:ext uri="{0D108BD9-81ED-4DB2-BD59-A6C34878D82A}">
                    <a16:rowId xmlns:a16="http://schemas.microsoft.com/office/drawing/2014/main" val="3742857631"/>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specialty care providers</a:t>
                      </a:r>
                    </a:p>
                  </a:txBody>
                  <a:tcPr marL="7620" marR="7620" marT="7620" marB="0" anchor="b">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2.42</a:t>
                      </a:r>
                    </a:p>
                  </a:txBody>
                  <a:tcPr marL="7620" marR="7620" marT="7620" marB="0" anchor="ctr">
                    <a:lnL>
                      <a:noFill/>
                    </a:lnL>
                    <a:lnR>
                      <a:noFill/>
                    </a:lnR>
                    <a:lnT>
                      <a:noFill/>
                    </a:lnT>
                    <a:lnB>
                      <a:noFill/>
                    </a:lnB>
                    <a:solidFill>
                      <a:srgbClr val="F9776E"/>
                    </a:solidFill>
                  </a:tcPr>
                </a:tc>
                <a:extLst>
                  <a:ext uri="{0D108BD9-81ED-4DB2-BD59-A6C34878D82A}">
                    <a16:rowId xmlns:a16="http://schemas.microsoft.com/office/drawing/2014/main" val="1551260454"/>
                  </a:ext>
                </a:extLst>
              </a:tr>
              <a:tr h="91440">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 behavioral health</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2.36</a:t>
                      </a:r>
                    </a:p>
                  </a:txBody>
                  <a:tcPr marL="7620" marR="7620" marT="7620" marB="0" anchor="ctr">
                    <a:lnL>
                      <a:noFill/>
                    </a:lnL>
                    <a:lnR>
                      <a:noFill/>
                    </a:lnR>
                    <a:lnT>
                      <a:noFill/>
                    </a:lnT>
                    <a:lnB>
                      <a:noFill/>
                    </a:lnB>
                    <a:solidFill>
                      <a:srgbClr val="FA8571"/>
                    </a:solidFill>
                  </a:tcPr>
                </a:tc>
                <a:extLst>
                  <a:ext uri="{0D108BD9-81ED-4DB2-BD59-A6C34878D82A}">
                    <a16:rowId xmlns:a16="http://schemas.microsoft.com/office/drawing/2014/main" val="1796502299"/>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mental health providers</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2.36</a:t>
                      </a:r>
                    </a:p>
                  </a:txBody>
                  <a:tcPr marL="7620" marR="7620" marT="7620" marB="0" anchor="ctr">
                    <a:lnL>
                      <a:noFill/>
                    </a:lnL>
                    <a:lnR>
                      <a:noFill/>
                    </a:lnR>
                    <a:lnT>
                      <a:noFill/>
                    </a:lnT>
                    <a:lnB>
                      <a:noFill/>
                    </a:lnB>
                    <a:solidFill>
                      <a:srgbClr val="FA8571"/>
                    </a:solidFill>
                  </a:tcPr>
                </a:tc>
                <a:extLst>
                  <a:ext uri="{0D108BD9-81ED-4DB2-BD59-A6C34878D82A}">
                    <a16:rowId xmlns:a16="http://schemas.microsoft.com/office/drawing/2014/main" val="1177953995"/>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Illegal drug use</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2.30</a:t>
                      </a:r>
                    </a:p>
                  </a:txBody>
                  <a:tcPr marL="7620" marR="7620" marT="7620" marB="0" anchor="ctr">
                    <a:lnL>
                      <a:noFill/>
                    </a:lnL>
                    <a:lnR>
                      <a:noFill/>
                    </a:lnR>
                    <a:lnT>
                      <a:noFill/>
                    </a:lnT>
                    <a:lnB>
                      <a:noFill/>
                    </a:lnB>
                    <a:solidFill>
                      <a:srgbClr val="FB9574"/>
                    </a:solidFill>
                  </a:tcPr>
                </a:tc>
                <a:extLst>
                  <a:ext uri="{0D108BD9-81ED-4DB2-BD59-A6C34878D82A}">
                    <a16:rowId xmlns:a16="http://schemas.microsoft.com/office/drawing/2014/main" val="1407353268"/>
                  </a:ext>
                </a:extLst>
              </a:tr>
              <a:tr h="91440">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Chronic disease</a:t>
                      </a:r>
                    </a:p>
                  </a:txBody>
                  <a:tcPr marL="7620" marR="7620" marT="7620" marB="0" anchor="b">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2.26</a:t>
                      </a:r>
                    </a:p>
                  </a:txBody>
                  <a:tcPr marL="7620" marR="7620" marT="7620" marB="0" anchor="ctr">
                    <a:lnL>
                      <a:noFill/>
                    </a:lnL>
                    <a:lnR>
                      <a:noFill/>
                    </a:lnR>
                    <a:lnT>
                      <a:noFill/>
                    </a:lnT>
                    <a:lnB>
                      <a:noFill/>
                    </a:lnB>
                    <a:solidFill>
                      <a:srgbClr val="FB9E76"/>
                    </a:solidFill>
                  </a:tcPr>
                </a:tc>
                <a:extLst>
                  <a:ext uri="{0D108BD9-81ED-4DB2-BD59-A6C34878D82A}">
                    <a16:rowId xmlns:a16="http://schemas.microsoft.com/office/drawing/2014/main" val="2565455914"/>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Uninsured / insurance rates</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2.19</a:t>
                      </a:r>
                    </a:p>
                  </a:txBody>
                  <a:tcPr marL="7620" marR="7620" marT="7620" marB="0" anchor="ctr">
                    <a:lnL>
                      <a:noFill/>
                    </a:lnL>
                    <a:lnR>
                      <a:noFill/>
                    </a:lnR>
                    <a:lnT>
                      <a:noFill/>
                    </a:lnT>
                    <a:lnB>
                      <a:noFill/>
                    </a:lnB>
                    <a:solidFill>
                      <a:srgbClr val="FCAF79"/>
                    </a:solidFill>
                  </a:tcPr>
                </a:tc>
                <a:extLst>
                  <a:ext uri="{0D108BD9-81ED-4DB2-BD59-A6C34878D82A}">
                    <a16:rowId xmlns:a16="http://schemas.microsoft.com/office/drawing/2014/main" val="2977397716"/>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nutritious food/Food environment</a:t>
                      </a:r>
                    </a:p>
                  </a:txBody>
                  <a:tcPr marL="7620" marR="7620" marT="7620" marB="0" anchor="b">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2.16</a:t>
                      </a:r>
                    </a:p>
                  </a:txBody>
                  <a:tcPr marL="7620" marR="7620" marT="7620" marB="0" anchor="ctr">
                    <a:lnL>
                      <a:noFill/>
                    </a:lnL>
                    <a:lnR>
                      <a:noFill/>
                    </a:lnR>
                    <a:lnT>
                      <a:noFill/>
                    </a:lnT>
                    <a:lnB>
                      <a:noFill/>
                    </a:lnB>
                    <a:solidFill>
                      <a:srgbClr val="FDB47A"/>
                    </a:solidFill>
                  </a:tcPr>
                </a:tc>
                <a:extLst>
                  <a:ext uri="{0D108BD9-81ED-4DB2-BD59-A6C34878D82A}">
                    <a16:rowId xmlns:a16="http://schemas.microsoft.com/office/drawing/2014/main" val="90974527"/>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Diabetes</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2.14</a:t>
                      </a:r>
                    </a:p>
                  </a:txBody>
                  <a:tcPr marL="7620" marR="7620" marT="7620" marB="0" anchor="ctr">
                    <a:lnL>
                      <a:noFill/>
                    </a:lnL>
                    <a:lnR>
                      <a:noFill/>
                    </a:lnR>
                    <a:lnT>
                      <a:noFill/>
                    </a:lnT>
                    <a:lnB>
                      <a:noFill/>
                    </a:lnB>
                    <a:solidFill>
                      <a:srgbClr val="FDBA7B"/>
                    </a:solidFill>
                  </a:tcPr>
                </a:tc>
                <a:extLst>
                  <a:ext uri="{0D108BD9-81ED-4DB2-BD59-A6C34878D82A}">
                    <a16:rowId xmlns:a16="http://schemas.microsoft.com/office/drawing/2014/main" val="514009518"/>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Alcohol use</a:t>
                      </a:r>
                    </a:p>
                  </a:txBody>
                  <a:tcPr marL="7620" marR="7620" marT="7620" marB="0" anchor="b">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2.05</a:t>
                      </a:r>
                    </a:p>
                  </a:txBody>
                  <a:tcPr marL="7620" marR="7620" marT="7620" marB="0" anchor="ctr">
                    <a:lnL>
                      <a:noFill/>
                    </a:lnL>
                    <a:lnR>
                      <a:noFill/>
                    </a:lnR>
                    <a:lnT>
                      <a:noFill/>
                    </a:lnT>
                    <a:lnB>
                      <a:noFill/>
                    </a:lnB>
                    <a:solidFill>
                      <a:srgbClr val="FED07F"/>
                    </a:solidFill>
                  </a:tcPr>
                </a:tc>
                <a:extLst>
                  <a:ext uri="{0D108BD9-81ED-4DB2-BD59-A6C34878D82A}">
                    <a16:rowId xmlns:a16="http://schemas.microsoft.com/office/drawing/2014/main" val="2915601181"/>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Marijuana use</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p>
                  </a:txBody>
                  <a:tcPr marL="7620" marR="7620" marT="7620" marB="0" anchor="ctr">
                    <a:lnL>
                      <a:noFill/>
                    </a:lnL>
                    <a:lnR>
                      <a:noFill/>
                    </a:lnR>
                    <a:lnT>
                      <a:noFill/>
                    </a:lnT>
                    <a:lnB>
                      <a:noFill/>
                    </a:lnB>
                    <a:solidFill>
                      <a:srgbClr val="FFDB81"/>
                    </a:solidFill>
                  </a:tcPr>
                </a:tc>
                <a:extLst>
                  <a:ext uri="{0D108BD9-81ED-4DB2-BD59-A6C34878D82A}">
                    <a16:rowId xmlns:a16="http://schemas.microsoft.com/office/drawing/2014/main" val="3714783705"/>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Inactivity</a:t>
                      </a:r>
                    </a:p>
                  </a:txBody>
                  <a:tcPr marL="7620" marR="7620" marT="7620" marB="0" anchor="b">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1.98</a:t>
                      </a:r>
                    </a:p>
                  </a:txBody>
                  <a:tcPr marL="7620" marR="7620" marT="7620" marB="0" anchor="ctr">
                    <a:lnL>
                      <a:noFill/>
                    </a:lnL>
                    <a:lnR>
                      <a:noFill/>
                    </a:lnR>
                    <a:lnT>
                      <a:noFill/>
                    </a:lnT>
                    <a:lnB>
                      <a:noFill/>
                    </a:lnB>
                    <a:solidFill>
                      <a:srgbClr val="FFE182"/>
                    </a:solidFill>
                  </a:tcPr>
                </a:tc>
                <a:extLst>
                  <a:ext uri="{0D108BD9-81ED-4DB2-BD59-A6C34878D82A}">
                    <a16:rowId xmlns:a16="http://schemas.microsoft.com/office/drawing/2014/main" val="257807569"/>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Smoking / tobacco / vaping</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p>
                  </a:txBody>
                  <a:tcPr marL="7620" marR="7620" marT="7620" marB="0" anchor="ctr">
                    <a:lnL>
                      <a:noFill/>
                    </a:lnL>
                    <a:lnR>
                      <a:noFill/>
                    </a:lnR>
                    <a:lnT>
                      <a:noFill/>
                    </a:lnT>
                    <a:lnB>
                      <a:noFill/>
                    </a:lnB>
                    <a:solidFill>
                      <a:srgbClr val="FFE683"/>
                    </a:solidFill>
                  </a:tcPr>
                </a:tc>
                <a:extLst>
                  <a:ext uri="{0D108BD9-81ED-4DB2-BD59-A6C34878D82A}">
                    <a16:rowId xmlns:a16="http://schemas.microsoft.com/office/drawing/2014/main" val="2448753488"/>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Women's health</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p>
                  </a:txBody>
                  <a:tcPr marL="7620" marR="7620" marT="7620" marB="0" anchor="ctr">
                    <a:lnL>
                      <a:noFill/>
                    </a:lnL>
                    <a:lnR>
                      <a:noFill/>
                    </a:lnR>
                    <a:lnT>
                      <a:noFill/>
                    </a:lnT>
                    <a:lnB>
                      <a:noFill/>
                    </a:lnB>
                    <a:solidFill>
                      <a:srgbClr val="FFE684"/>
                    </a:solidFill>
                  </a:tcPr>
                </a:tc>
                <a:extLst>
                  <a:ext uri="{0D108BD9-81ED-4DB2-BD59-A6C34878D82A}">
                    <a16:rowId xmlns:a16="http://schemas.microsoft.com/office/drawing/2014/main" val="955386786"/>
                  </a:ext>
                </a:extLst>
              </a:tr>
              <a:tr h="91440">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Children in poverty</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a:t>
                      </a:r>
                    </a:p>
                  </a:txBody>
                  <a:tcPr marL="7620" marR="7620" marT="7620" marB="0" anchor="ctr">
                    <a:lnL>
                      <a:noFill/>
                    </a:lnL>
                    <a:lnR>
                      <a:noFill/>
                    </a:lnR>
                    <a:lnT>
                      <a:noFill/>
                    </a:lnT>
                    <a:lnB>
                      <a:noFill/>
                    </a:lnB>
                    <a:solidFill>
                      <a:srgbClr val="FFE684"/>
                    </a:solidFill>
                  </a:tcPr>
                </a:tc>
                <a:extLst>
                  <a:ext uri="{0D108BD9-81ED-4DB2-BD59-A6C34878D82A}">
                    <a16:rowId xmlns:a16="http://schemas.microsoft.com/office/drawing/2014/main" val="3223227494"/>
                  </a:ext>
                </a:extLst>
              </a:tr>
            </a:tbl>
          </a:graphicData>
        </a:graphic>
      </p:graphicFrame>
      <p:graphicFrame>
        <p:nvGraphicFramePr>
          <p:cNvPr id="11" name="Table 10">
            <a:extLst>
              <a:ext uri="{FF2B5EF4-FFF2-40B4-BE49-F238E27FC236}">
                <a16:creationId xmlns:a16="http://schemas.microsoft.com/office/drawing/2014/main" id="{16EFF7B6-C6AD-BCC3-939E-1FDDFFB80037}"/>
              </a:ext>
            </a:extLst>
          </p:cNvPr>
          <p:cNvGraphicFramePr>
            <a:graphicFrameLocks noGrp="1"/>
          </p:cNvGraphicFramePr>
          <p:nvPr>
            <p:extLst>
              <p:ext uri="{D42A27DB-BD31-4B8C-83A1-F6EECF244321}">
                <p14:modId xmlns:p14="http://schemas.microsoft.com/office/powerpoint/2010/main" val="3834814196"/>
              </p:ext>
            </p:extLst>
          </p:nvPr>
        </p:nvGraphicFramePr>
        <p:xfrm>
          <a:off x="6156065" y="1663485"/>
          <a:ext cx="5806439" cy="3852393"/>
        </p:xfrm>
        <a:graphic>
          <a:graphicData uri="http://schemas.openxmlformats.org/drawingml/2006/table">
            <a:tbl>
              <a:tblPr/>
              <a:tblGrid>
                <a:gridCol w="2367449">
                  <a:extLst>
                    <a:ext uri="{9D8B030D-6E8A-4147-A177-3AD203B41FA5}">
                      <a16:colId xmlns:a16="http://schemas.microsoft.com/office/drawing/2014/main" val="1744842638"/>
                    </a:ext>
                  </a:extLst>
                </a:gridCol>
                <a:gridCol w="687798">
                  <a:extLst>
                    <a:ext uri="{9D8B030D-6E8A-4147-A177-3AD203B41FA5}">
                      <a16:colId xmlns:a16="http://schemas.microsoft.com/office/drawing/2014/main" val="4063717149"/>
                    </a:ext>
                  </a:extLst>
                </a:gridCol>
                <a:gridCol w="687798">
                  <a:extLst>
                    <a:ext uri="{9D8B030D-6E8A-4147-A177-3AD203B41FA5}">
                      <a16:colId xmlns:a16="http://schemas.microsoft.com/office/drawing/2014/main" val="2014940625"/>
                    </a:ext>
                  </a:extLst>
                </a:gridCol>
                <a:gridCol w="687798">
                  <a:extLst>
                    <a:ext uri="{9D8B030D-6E8A-4147-A177-3AD203B41FA5}">
                      <a16:colId xmlns:a16="http://schemas.microsoft.com/office/drawing/2014/main" val="2996592493"/>
                    </a:ext>
                  </a:extLst>
                </a:gridCol>
                <a:gridCol w="687798">
                  <a:extLst>
                    <a:ext uri="{9D8B030D-6E8A-4147-A177-3AD203B41FA5}">
                      <a16:colId xmlns:a16="http://schemas.microsoft.com/office/drawing/2014/main" val="222694379"/>
                    </a:ext>
                  </a:extLst>
                </a:gridCol>
                <a:gridCol w="687798">
                  <a:extLst>
                    <a:ext uri="{9D8B030D-6E8A-4147-A177-3AD203B41FA5}">
                      <a16:colId xmlns:a16="http://schemas.microsoft.com/office/drawing/2014/main" val="39767159"/>
                    </a:ext>
                  </a:extLst>
                </a:gridCol>
              </a:tblGrid>
              <a:tr h="492475">
                <a:tc>
                  <a:txBody>
                    <a:bodyPr/>
                    <a:lstStyle/>
                    <a:p>
                      <a:pPr algn="ctr" fontAlgn="ctr"/>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Not a Concern at all</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Minor Concern</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Crisis Level of Concern</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 don't know</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Weighted Average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9420437"/>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primary care providers</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1.93</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solidFill>
                      <a:srgbClr val="FFEB84"/>
                    </a:solidFill>
                  </a:tcPr>
                </a:tc>
                <a:extLst>
                  <a:ext uri="{0D108BD9-81ED-4DB2-BD59-A6C34878D82A}">
                    <a16:rowId xmlns:a16="http://schemas.microsoft.com/office/drawing/2014/main" val="4176460742"/>
                  </a:ext>
                </a:extLst>
              </a:tr>
              <a:tr h="176409">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Poverty rates</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p>
                  </a:txBody>
                  <a:tcPr marL="7620" marR="7620" marT="7620" marB="0" anchor="ctr">
                    <a:lnL>
                      <a:noFill/>
                    </a:lnL>
                    <a:lnR>
                      <a:noFill/>
                    </a:lnR>
                    <a:lnT>
                      <a:noFill/>
                    </a:lnT>
                    <a:lnB>
                      <a:noFill/>
                    </a:lnB>
                    <a:solidFill>
                      <a:srgbClr val="F9E983"/>
                    </a:solidFill>
                  </a:tcPr>
                </a:tc>
                <a:extLst>
                  <a:ext uri="{0D108BD9-81ED-4DB2-BD59-A6C34878D82A}">
                    <a16:rowId xmlns:a16="http://schemas.microsoft.com/office/drawing/2014/main" val="3494523329"/>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Homelessness / housing instability</a:t>
                      </a:r>
                    </a:p>
                  </a:txBody>
                  <a:tcPr marL="7620" marR="7620" marT="7620" marB="0" anchor="b">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p>
                  </a:txBody>
                  <a:tcPr marL="7620" marR="7620" marT="7620" marB="0" anchor="ctr">
                    <a:lnL>
                      <a:noFill/>
                    </a:lnL>
                    <a:lnR>
                      <a:noFill/>
                    </a:lnR>
                    <a:lnT>
                      <a:noFill/>
                    </a:lnT>
                    <a:lnB>
                      <a:noFill/>
                    </a:lnB>
                    <a:solidFill>
                      <a:srgbClr val="F9E983"/>
                    </a:solidFill>
                  </a:tcPr>
                </a:tc>
                <a:extLst>
                  <a:ext uri="{0D108BD9-81ED-4DB2-BD59-A6C34878D82A}">
                    <a16:rowId xmlns:a16="http://schemas.microsoft.com/office/drawing/2014/main" val="968683106"/>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Bullying</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1.89</a:t>
                      </a:r>
                    </a:p>
                  </a:txBody>
                  <a:tcPr marL="7620" marR="7620" marT="7620" marB="0" anchor="ctr">
                    <a:lnL>
                      <a:noFill/>
                    </a:lnL>
                    <a:lnR>
                      <a:noFill/>
                    </a:lnR>
                    <a:lnT>
                      <a:noFill/>
                    </a:lnT>
                    <a:lnB>
                      <a:noFill/>
                    </a:lnB>
                    <a:solidFill>
                      <a:srgbClr val="F4E883"/>
                    </a:solidFill>
                  </a:tcPr>
                </a:tc>
                <a:extLst>
                  <a:ext uri="{0D108BD9-81ED-4DB2-BD59-A6C34878D82A}">
                    <a16:rowId xmlns:a16="http://schemas.microsoft.com/office/drawing/2014/main" val="1164330667"/>
                  </a:ext>
                </a:extLst>
              </a:tr>
              <a:tr h="176409">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Care / programs for older adults</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1.86</a:t>
                      </a:r>
                    </a:p>
                  </a:txBody>
                  <a:tcPr marL="7620" marR="7620" marT="7620" marB="0" anchor="ctr">
                    <a:lnL>
                      <a:noFill/>
                    </a:lnL>
                    <a:lnR>
                      <a:noFill/>
                    </a:lnR>
                    <a:lnT>
                      <a:noFill/>
                    </a:lnT>
                    <a:lnB>
                      <a:noFill/>
                    </a:lnB>
                    <a:solidFill>
                      <a:srgbClr val="EFE683"/>
                    </a:solidFill>
                  </a:tcPr>
                </a:tc>
                <a:extLst>
                  <a:ext uri="{0D108BD9-81ED-4DB2-BD59-A6C34878D82A}">
                    <a16:rowId xmlns:a16="http://schemas.microsoft.com/office/drawing/2014/main" val="3206511829"/>
                  </a:ext>
                </a:extLst>
              </a:tr>
              <a:tr h="330767">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Availability of preventive care / health education / health literacy</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p>
                  </a:txBody>
                  <a:tcPr marL="7620" marR="7620" marT="7620" marB="0" anchor="ctr">
                    <a:lnL>
                      <a:noFill/>
                    </a:lnL>
                    <a:lnR>
                      <a:noFill/>
                    </a:lnR>
                    <a:lnT>
                      <a:noFill/>
                    </a:lnT>
                    <a:lnB>
                      <a:noFill/>
                    </a:lnB>
                    <a:solidFill>
                      <a:srgbClr val="EAE582"/>
                    </a:solidFill>
                  </a:tcPr>
                </a:tc>
                <a:extLst>
                  <a:ext uri="{0D108BD9-81ED-4DB2-BD59-A6C34878D82A}">
                    <a16:rowId xmlns:a16="http://schemas.microsoft.com/office/drawing/2014/main" val="789062449"/>
                  </a:ext>
                </a:extLst>
              </a:tr>
              <a:tr h="176409">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Dental care</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1.72</a:t>
                      </a:r>
                    </a:p>
                  </a:txBody>
                  <a:tcPr marL="7620" marR="7620" marT="7620" marB="0" anchor="ctr">
                    <a:lnL>
                      <a:noFill/>
                    </a:lnL>
                    <a:lnR>
                      <a:noFill/>
                    </a:lnR>
                    <a:lnT>
                      <a:noFill/>
                    </a:lnT>
                    <a:lnB>
                      <a:noFill/>
                    </a:lnB>
                    <a:solidFill>
                      <a:srgbClr val="CFDD81"/>
                    </a:solidFill>
                  </a:tcPr>
                </a:tc>
                <a:extLst>
                  <a:ext uri="{0D108BD9-81ED-4DB2-BD59-A6C34878D82A}">
                    <a16:rowId xmlns:a16="http://schemas.microsoft.com/office/drawing/2014/main" val="4148867184"/>
                  </a:ext>
                </a:extLst>
              </a:tr>
              <a:tr h="176409">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Exercise Opportunities</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1.70</a:t>
                      </a:r>
                    </a:p>
                  </a:txBody>
                  <a:tcPr marL="7620" marR="7620" marT="7620" marB="0" anchor="ctr">
                    <a:lnL>
                      <a:noFill/>
                    </a:lnL>
                    <a:lnR>
                      <a:noFill/>
                    </a:lnR>
                    <a:lnT>
                      <a:noFill/>
                    </a:lnT>
                    <a:lnB>
                      <a:noFill/>
                    </a:lnB>
                    <a:solidFill>
                      <a:srgbClr val="CCDC81"/>
                    </a:solidFill>
                  </a:tcPr>
                </a:tc>
                <a:extLst>
                  <a:ext uri="{0D108BD9-81ED-4DB2-BD59-A6C34878D82A}">
                    <a16:rowId xmlns:a16="http://schemas.microsoft.com/office/drawing/2014/main" val="2726759299"/>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Income inequality</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p>
                  </a:txBody>
                  <a:tcPr marL="7620" marR="7620" marT="7620" marB="0" anchor="ctr">
                    <a:lnL>
                      <a:noFill/>
                    </a:lnL>
                    <a:lnR>
                      <a:noFill/>
                    </a:lnR>
                    <a:lnT>
                      <a:noFill/>
                    </a:lnT>
                    <a:lnB>
                      <a:noFill/>
                    </a:lnB>
                    <a:solidFill>
                      <a:srgbClr val="C7DA80"/>
                    </a:solidFill>
                  </a:tcPr>
                </a:tc>
                <a:extLst>
                  <a:ext uri="{0D108BD9-81ED-4DB2-BD59-A6C34878D82A}">
                    <a16:rowId xmlns:a16="http://schemas.microsoft.com/office/drawing/2014/main" val="527337387"/>
                  </a:ext>
                </a:extLst>
              </a:tr>
              <a:tr h="176409">
                <a:tc>
                  <a:txBody>
                    <a:bodyPr/>
                    <a:lstStyle/>
                    <a:p>
                      <a:pPr algn="l"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Domestic violence / abuse</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1.68</a:t>
                      </a:r>
                    </a:p>
                  </a:txBody>
                  <a:tcPr marL="7620" marR="7620" marT="7620" marB="0" anchor="ctr">
                    <a:lnL>
                      <a:noFill/>
                    </a:lnL>
                    <a:lnR>
                      <a:noFill/>
                    </a:lnR>
                    <a:lnT>
                      <a:noFill/>
                    </a:lnT>
                    <a:lnB>
                      <a:noFill/>
                    </a:lnB>
                    <a:solidFill>
                      <a:srgbClr val="C7DA80"/>
                    </a:solidFill>
                  </a:tcPr>
                </a:tc>
                <a:extLst>
                  <a:ext uri="{0D108BD9-81ED-4DB2-BD59-A6C34878D82A}">
                    <a16:rowId xmlns:a16="http://schemas.microsoft.com/office/drawing/2014/main" val="3048308796"/>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Violent crime</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1.60</a:t>
                      </a:r>
                    </a:p>
                  </a:txBody>
                  <a:tcPr marL="7620" marR="7620" marT="7620" marB="0" anchor="ctr">
                    <a:lnL>
                      <a:noFill/>
                    </a:lnL>
                    <a:lnR>
                      <a:noFill/>
                    </a:lnR>
                    <a:lnT>
                      <a:noFill/>
                    </a:lnT>
                    <a:lnB>
                      <a:noFill/>
                    </a:lnB>
                    <a:solidFill>
                      <a:srgbClr val="B6D57F"/>
                    </a:solidFill>
                  </a:tcPr>
                </a:tc>
                <a:extLst>
                  <a:ext uri="{0D108BD9-81ED-4DB2-BD59-A6C34878D82A}">
                    <a16:rowId xmlns:a16="http://schemas.microsoft.com/office/drawing/2014/main" val="4273927894"/>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Teen births</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1.59</a:t>
                      </a:r>
                    </a:p>
                  </a:txBody>
                  <a:tcPr marL="7620" marR="7620" marT="7620" marB="0" anchor="ctr">
                    <a:lnL>
                      <a:noFill/>
                    </a:lnL>
                    <a:lnR>
                      <a:noFill/>
                    </a:lnR>
                    <a:lnT>
                      <a:noFill/>
                    </a:lnT>
                    <a:lnB>
                      <a:noFill/>
                    </a:lnB>
                    <a:solidFill>
                      <a:srgbClr val="B2D57F"/>
                    </a:solidFill>
                  </a:tcPr>
                </a:tc>
                <a:extLst>
                  <a:ext uri="{0D108BD9-81ED-4DB2-BD59-A6C34878D82A}">
                    <a16:rowId xmlns:a16="http://schemas.microsoft.com/office/drawing/2014/main" val="1707612055"/>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Vaccination rates</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1.51</a:t>
                      </a:r>
                    </a:p>
                  </a:txBody>
                  <a:tcPr marL="7620" marR="7620" marT="7620" marB="0" anchor="ctr">
                    <a:lnL>
                      <a:noFill/>
                    </a:lnL>
                    <a:lnR>
                      <a:noFill/>
                    </a:lnR>
                    <a:lnT>
                      <a:noFill/>
                    </a:lnT>
                    <a:lnB>
                      <a:noFill/>
                    </a:lnB>
                    <a:solidFill>
                      <a:srgbClr val="A1CF7E"/>
                    </a:solidFill>
                  </a:tcPr>
                </a:tc>
                <a:extLst>
                  <a:ext uri="{0D108BD9-81ED-4DB2-BD59-A6C34878D82A}">
                    <a16:rowId xmlns:a16="http://schemas.microsoft.com/office/drawing/2014/main" val="2329473971"/>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 rates</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1.44</a:t>
                      </a:r>
                    </a:p>
                  </a:txBody>
                  <a:tcPr marL="7620" marR="7620" marT="7620" marB="0" anchor="ctr">
                    <a:lnL>
                      <a:noFill/>
                    </a:lnL>
                    <a:lnR>
                      <a:noFill/>
                    </a:lnR>
                    <a:lnT>
                      <a:noFill/>
                    </a:lnT>
                    <a:lnB>
                      <a:noFill/>
                    </a:lnB>
                    <a:solidFill>
                      <a:srgbClr val="91CB7D"/>
                    </a:solidFill>
                  </a:tcPr>
                </a:tc>
                <a:extLst>
                  <a:ext uri="{0D108BD9-81ED-4DB2-BD59-A6C34878D82A}">
                    <a16:rowId xmlns:a16="http://schemas.microsoft.com/office/drawing/2014/main" val="1239248662"/>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Unemployment</a:t>
                      </a:r>
                    </a:p>
                  </a:txBody>
                  <a:tcPr marL="7620" marR="7620" marT="7620" marB="0" anchor="b">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p>
                  </a:txBody>
                  <a:tcPr marL="7620" marR="7620" marT="7620" marB="0" anchor="ctr">
                    <a:lnL>
                      <a:noFill/>
                    </a:lnL>
                    <a:lnR>
                      <a:noFill/>
                    </a:lnR>
                    <a:lnT>
                      <a:noFill/>
                    </a:lnT>
                    <a:lnB>
                      <a:noFill/>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L>
                      <a:noFill/>
                    </a:lnL>
                    <a:lnR>
                      <a:noFill/>
                    </a:lnR>
                    <a:lnT>
                      <a:noFill/>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1.43</a:t>
                      </a:r>
                    </a:p>
                  </a:txBody>
                  <a:tcPr marL="7620" marR="7620" marT="7620" marB="0" anchor="ctr">
                    <a:lnL>
                      <a:noFill/>
                    </a:lnL>
                    <a:lnR>
                      <a:noFill/>
                    </a:lnR>
                    <a:lnT>
                      <a:noFill/>
                    </a:lnT>
                    <a:lnB>
                      <a:noFill/>
                    </a:lnB>
                    <a:solidFill>
                      <a:srgbClr val="8FCA7D"/>
                    </a:solidFill>
                  </a:tcPr>
                </a:tc>
                <a:extLst>
                  <a:ext uri="{0D108BD9-81ED-4DB2-BD59-A6C34878D82A}">
                    <a16:rowId xmlns:a16="http://schemas.microsoft.com/office/drawing/2014/main" val="2992130571"/>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Social associations/programming</a:t>
                      </a:r>
                    </a:p>
                  </a:txBody>
                  <a:tcPr marL="7620" marR="7620" marT="7620" marB="0" anchor="b">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7620" marR="7620" marT="7620" marB="0" anchor="ctr">
                    <a:lnL>
                      <a:noFill/>
                    </a:lnL>
                    <a:lnR>
                      <a:noFill/>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1.34</a:t>
                      </a:r>
                    </a:p>
                  </a:txBody>
                  <a:tcPr marL="7620" marR="7620" marT="7620" marB="0" anchor="ctr">
                    <a:lnL>
                      <a:noFill/>
                    </a:lnL>
                    <a:lnR>
                      <a:noFill/>
                    </a:lnR>
                    <a:lnT>
                      <a:noFill/>
                    </a:lnT>
                    <a:lnB>
                      <a:noFill/>
                    </a:lnB>
                    <a:solidFill>
                      <a:srgbClr val="7BC47C"/>
                    </a:solidFill>
                  </a:tcPr>
                </a:tc>
                <a:extLst>
                  <a:ext uri="{0D108BD9-81ED-4DB2-BD59-A6C34878D82A}">
                    <a16:rowId xmlns:a16="http://schemas.microsoft.com/office/drawing/2014/main" val="1187340777"/>
                  </a:ext>
                </a:extLst>
              </a:tr>
              <a:tr h="176409">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Pollution / water quality</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1654319010"/>
                  </a:ext>
                </a:extLst>
              </a:tr>
              <a:tr h="176409">
                <a:tc>
                  <a:txBody>
                    <a:bodyPr/>
                    <a:lstStyle/>
                    <a:p>
                      <a:pPr algn="l" fontAlgn="b"/>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Answered</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41240245"/>
                  </a:ext>
                </a:extLst>
              </a:tr>
            </a:tbl>
          </a:graphicData>
        </a:graphic>
      </p:graphicFrame>
      <p:sp>
        <p:nvSpPr>
          <p:cNvPr id="12" name="TextBox 11">
            <a:extLst>
              <a:ext uri="{FF2B5EF4-FFF2-40B4-BE49-F238E27FC236}">
                <a16:creationId xmlns:a16="http://schemas.microsoft.com/office/drawing/2014/main" id="{79B1500A-BEA3-A4E3-D176-F9DBE9000061}"/>
              </a:ext>
            </a:extLst>
          </p:cNvPr>
          <p:cNvSpPr txBox="1"/>
          <p:nvPr/>
        </p:nvSpPr>
        <p:spPr>
          <a:xfrm>
            <a:off x="174171" y="5626272"/>
            <a:ext cx="11820605" cy="1107996"/>
          </a:xfrm>
          <a:prstGeom prst="rect">
            <a:avLst/>
          </a:prstGeom>
          <a:noFill/>
        </p:spPr>
        <p:txBody>
          <a:bodyPr wrap="square">
            <a:spAutoFit/>
          </a:bodyPr>
          <a:lstStyle/>
          <a:p>
            <a:pPr>
              <a:spcAft>
                <a:spcPts val="1200"/>
              </a:spcAft>
            </a:pPr>
            <a:r>
              <a:rPr lang="en-US" sz="1400" dirty="0">
                <a:solidFill>
                  <a:schemeClr val="tx2"/>
                </a:solidFill>
              </a:rPr>
              <a:t>“Obesity” was the health topic that generated the most concern within the community, which can be an indicator of the need for chronic disease management, health education, and preventive care. </a:t>
            </a:r>
          </a:p>
          <a:p>
            <a:pPr>
              <a:spcAft>
                <a:spcPts val="1200"/>
              </a:spcAft>
            </a:pPr>
            <a:r>
              <a:rPr lang="en-US" sz="1400" dirty="0">
                <a:solidFill>
                  <a:schemeClr val="tx2"/>
                </a:solidFill>
              </a:rPr>
              <a:t>“Healthcare workforce shortage” and “Number of specialty care providers” had the second and third highest concern rankings, respectively. This signals healthcare staffing, recruitment, and retention concerns within the community. </a:t>
            </a:r>
          </a:p>
        </p:txBody>
      </p:sp>
    </p:spTree>
    <p:extLst>
      <p:ext uri="{BB962C8B-B14F-4D97-AF65-F5344CB8AC3E}">
        <p14:creationId xmlns:p14="http://schemas.microsoft.com/office/powerpoint/2010/main" val="907047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9372F-991D-9FF2-00F9-68027F83FAC8}"/>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134BD7-5778-8021-00C4-A1C43C58AD5F}"/>
              </a:ext>
            </a:extLst>
          </p:cNvPr>
          <p:cNvSpPr>
            <a:spLocks noGrp="1"/>
          </p:cNvSpPr>
          <p:nvPr>
            <p:ph type="title"/>
          </p:nvPr>
        </p:nvSpPr>
        <p:spPr/>
        <p:txBody>
          <a:bodyPr/>
          <a:lstStyle/>
          <a:p>
            <a:r>
              <a:rPr lang="en-US" dirty="0"/>
              <a:t>Community health survey</a:t>
            </a:r>
          </a:p>
        </p:txBody>
      </p:sp>
      <p:sp>
        <p:nvSpPr>
          <p:cNvPr id="4" name="Slide Number Placeholder 3">
            <a:extLst>
              <a:ext uri="{FF2B5EF4-FFF2-40B4-BE49-F238E27FC236}">
                <a16:creationId xmlns:a16="http://schemas.microsoft.com/office/drawing/2014/main" id="{4D479FCF-2351-C604-9804-2C199DEE8D0C}"/>
              </a:ext>
            </a:extLst>
          </p:cNvPr>
          <p:cNvSpPr>
            <a:spLocks noGrp="1"/>
          </p:cNvSpPr>
          <p:nvPr>
            <p:ph type="sldNum" sz="quarter" idx="4"/>
          </p:nvPr>
        </p:nvSpPr>
        <p:spPr/>
        <p:txBody>
          <a:bodyPr/>
          <a:lstStyle/>
          <a:p>
            <a:fld id="{18CF7050-A8E5-428C-81D9-F84418705036}" type="slidenum">
              <a:rPr lang="en-US" smtClean="0"/>
              <a:pPr/>
              <a:t>31</a:t>
            </a:fld>
            <a:endParaRPr lang="en-US" dirty="0"/>
          </a:p>
        </p:txBody>
      </p:sp>
      <p:graphicFrame>
        <p:nvGraphicFramePr>
          <p:cNvPr id="5" name="Table 4">
            <a:extLst>
              <a:ext uri="{FF2B5EF4-FFF2-40B4-BE49-F238E27FC236}">
                <a16:creationId xmlns:a16="http://schemas.microsoft.com/office/drawing/2014/main" id="{54F61A7B-A9BE-1E67-C376-9093E6A1F164}"/>
              </a:ext>
            </a:extLst>
          </p:cNvPr>
          <p:cNvGraphicFramePr>
            <a:graphicFrameLocks noGrp="1"/>
          </p:cNvGraphicFramePr>
          <p:nvPr>
            <p:extLst>
              <p:ext uri="{D42A27DB-BD31-4B8C-83A1-F6EECF244321}">
                <p14:modId xmlns:p14="http://schemas.microsoft.com/office/powerpoint/2010/main" val="3912694953"/>
              </p:ext>
            </p:extLst>
          </p:nvPr>
        </p:nvGraphicFramePr>
        <p:xfrm>
          <a:off x="304800" y="2099371"/>
          <a:ext cx="5228770" cy="2814348"/>
        </p:xfrm>
        <a:graphic>
          <a:graphicData uri="http://schemas.openxmlformats.org/drawingml/2006/table">
            <a:tbl>
              <a:tblPr/>
              <a:tblGrid>
                <a:gridCol w="2094479">
                  <a:extLst>
                    <a:ext uri="{9D8B030D-6E8A-4147-A177-3AD203B41FA5}">
                      <a16:colId xmlns:a16="http://schemas.microsoft.com/office/drawing/2014/main" val="1842909848"/>
                    </a:ext>
                  </a:extLst>
                </a:gridCol>
                <a:gridCol w="2094479">
                  <a:extLst>
                    <a:ext uri="{9D8B030D-6E8A-4147-A177-3AD203B41FA5}">
                      <a16:colId xmlns:a16="http://schemas.microsoft.com/office/drawing/2014/main" val="2747396209"/>
                    </a:ext>
                  </a:extLst>
                </a:gridCol>
                <a:gridCol w="1039812">
                  <a:extLst>
                    <a:ext uri="{9D8B030D-6E8A-4147-A177-3AD203B41FA5}">
                      <a16:colId xmlns:a16="http://schemas.microsoft.com/office/drawing/2014/main" val="1405710555"/>
                    </a:ext>
                  </a:extLst>
                </a:gridCol>
              </a:tblGrid>
              <a:tr h="234529">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of Responses</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Count</a:t>
                      </a:r>
                    </a:p>
                  </a:txBody>
                  <a:tcPr marL="7620" marR="7620" marT="762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2036159"/>
                  </a:ext>
                </a:extLst>
              </a:tr>
              <a:tr h="234529">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Job &amp; income opportunities</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67%</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solidFill>
                      <a:srgbClr val="F8696B"/>
                    </a:solidFill>
                  </a:tcPr>
                </a:tc>
                <a:extLst>
                  <a:ext uri="{0D108BD9-81ED-4DB2-BD59-A6C34878D82A}">
                    <a16:rowId xmlns:a16="http://schemas.microsoft.com/office/drawing/2014/main" val="3421352807"/>
                  </a:ext>
                </a:extLst>
              </a:tr>
              <a:tr h="234529">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Safe housing &amp; neighborhoods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7620" marR="7620" marT="7620" marB="0" anchor="b">
                    <a:lnL>
                      <a:noFill/>
                    </a:lnL>
                    <a:lnR>
                      <a:noFill/>
                    </a:lnR>
                    <a:lnT>
                      <a:noFill/>
                    </a:lnT>
                    <a:lnB>
                      <a:noFill/>
                    </a:lnB>
                    <a:solidFill>
                      <a:srgbClr val="FECB7E"/>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b">
                    <a:lnL>
                      <a:noFill/>
                    </a:lnL>
                    <a:lnR>
                      <a:noFill/>
                    </a:lnR>
                    <a:lnT>
                      <a:noFill/>
                    </a:lnT>
                    <a:lnB>
                      <a:noFill/>
                    </a:lnB>
                    <a:solidFill>
                      <a:srgbClr val="FECB7E"/>
                    </a:solidFill>
                  </a:tcPr>
                </a:tc>
                <a:extLst>
                  <a:ext uri="{0D108BD9-81ED-4DB2-BD59-A6C34878D82A}">
                    <a16:rowId xmlns:a16="http://schemas.microsoft.com/office/drawing/2014/main" val="72490556"/>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activity opportunities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7620" marR="7620" marT="7620" marB="0" anchor="b">
                    <a:lnL>
                      <a:noFill/>
                    </a:lnL>
                    <a:lnR>
                      <a:noFill/>
                    </a:lnR>
                    <a:lnT>
                      <a:noFill/>
                    </a:lnT>
                    <a:lnB>
                      <a:noFill/>
                    </a:lnB>
                    <a:solidFill>
                      <a:srgbClr val="FECB7E"/>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7620" marR="7620" marT="7620" marB="0" anchor="b">
                    <a:lnL>
                      <a:noFill/>
                    </a:lnL>
                    <a:lnR>
                      <a:noFill/>
                    </a:lnR>
                    <a:lnT>
                      <a:noFill/>
                    </a:lnT>
                    <a:lnB>
                      <a:noFill/>
                    </a:lnB>
                    <a:solidFill>
                      <a:srgbClr val="FECB7E"/>
                    </a:solidFill>
                  </a:tcPr>
                </a:tc>
                <a:extLst>
                  <a:ext uri="{0D108BD9-81ED-4DB2-BD59-A6C34878D82A}">
                    <a16:rowId xmlns:a16="http://schemas.microsoft.com/office/drawing/2014/main" val="2149812510"/>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Food insecurity</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p>
                  </a:txBody>
                  <a:tcPr marL="7620" marR="7620" marT="7620" marB="0" anchor="b">
                    <a:lnL>
                      <a:noFill/>
                    </a:lnL>
                    <a:lnR>
                      <a:noFill/>
                    </a:lnR>
                    <a:lnT>
                      <a:noFill/>
                    </a:lnT>
                    <a:lnB>
                      <a:noFill/>
                    </a:lnB>
                    <a:solidFill>
                      <a:srgbClr val="FED680"/>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7620" marR="7620" marT="7620" marB="0" anchor="b">
                    <a:lnL>
                      <a:noFill/>
                    </a:lnL>
                    <a:lnR>
                      <a:noFill/>
                    </a:lnR>
                    <a:lnT>
                      <a:noFill/>
                    </a:lnT>
                    <a:lnB>
                      <a:noFill/>
                    </a:lnB>
                    <a:solidFill>
                      <a:srgbClr val="FED680"/>
                    </a:solidFill>
                  </a:tcPr>
                </a:tc>
                <a:extLst>
                  <a:ext uri="{0D108BD9-81ED-4DB2-BD59-A6C34878D82A}">
                    <a16:rowId xmlns:a16="http://schemas.microsoft.com/office/drawing/2014/main" val="1798556475"/>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Transportation</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7620" marR="7620" marT="7620" marB="0" anchor="b">
                    <a:lnL>
                      <a:noFill/>
                    </a:lnL>
                    <a:lnR>
                      <a:noFill/>
                    </a:lnR>
                    <a:lnT>
                      <a:noFill/>
                    </a:lnT>
                    <a:lnB>
                      <a:noFill/>
                    </a:lnB>
                    <a:solidFill>
                      <a:srgbClr val="FFE18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7620" marR="7620" marT="7620" marB="0" anchor="b">
                    <a:lnL>
                      <a:noFill/>
                    </a:lnL>
                    <a:lnR>
                      <a:noFill/>
                    </a:lnR>
                    <a:lnT>
                      <a:noFill/>
                    </a:lnT>
                    <a:lnB>
                      <a:noFill/>
                    </a:lnB>
                    <a:solidFill>
                      <a:srgbClr val="FFE182"/>
                    </a:solidFill>
                  </a:tcPr>
                </a:tc>
                <a:extLst>
                  <a:ext uri="{0D108BD9-81ED-4DB2-BD59-A6C34878D82A}">
                    <a16:rowId xmlns:a16="http://schemas.microsoft.com/office/drawing/2014/main" val="2173495948"/>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Racism and/or discrimination</a:t>
                      </a:r>
                    </a:p>
                  </a:txBody>
                  <a:tcPr marL="7620" marR="7620" marT="7620" marB="0" anchor="b">
                    <a:lnL>
                      <a:noFill/>
                    </a:lnL>
                    <a:lnR>
                      <a:noFill/>
                    </a:lnR>
                    <a:lnT>
                      <a:noFill/>
                    </a:lnT>
                    <a:lnB>
                      <a:noFill/>
                    </a:lnB>
                    <a:no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7620" marR="7620" marT="7620" marB="0" anchor="b">
                    <a:lnL>
                      <a:noFill/>
                    </a:lnL>
                    <a:lnR>
                      <a:noFill/>
                    </a:lnR>
                    <a:lnT>
                      <a:noFill/>
                    </a:lnT>
                    <a:lnB>
                      <a:noFill/>
                    </a:lnB>
                    <a:solidFill>
                      <a:srgbClr val="EBE58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b">
                    <a:lnL>
                      <a:noFill/>
                    </a:lnL>
                    <a:lnR>
                      <a:noFill/>
                    </a:lnR>
                    <a:lnT>
                      <a:noFill/>
                    </a:lnT>
                    <a:lnB>
                      <a:noFill/>
                    </a:lnB>
                    <a:solidFill>
                      <a:srgbClr val="EBE582"/>
                    </a:solidFill>
                  </a:tcPr>
                </a:tc>
                <a:extLst>
                  <a:ext uri="{0D108BD9-81ED-4DB2-BD59-A6C34878D82A}">
                    <a16:rowId xmlns:a16="http://schemas.microsoft.com/office/drawing/2014/main" val="4130662066"/>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and literacy skills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a:t>
                      </a:r>
                    </a:p>
                  </a:txBody>
                  <a:tcPr marL="7620" marR="7620" marT="7620" marB="0" anchor="b">
                    <a:lnL>
                      <a:noFill/>
                    </a:lnL>
                    <a:lnR>
                      <a:noFill/>
                    </a:lnR>
                    <a:lnT>
                      <a:noFill/>
                    </a:lnT>
                    <a:lnB>
                      <a:noFill/>
                    </a:lnB>
                    <a:solidFill>
                      <a:srgbClr val="EBE58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p>
                  </a:txBody>
                  <a:tcPr marL="7620" marR="7620" marT="7620" marB="0" anchor="b">
                    <a:lnL>
                      <a:noFill/>
                    </a:lnL>
                    <a:lnR>
                      <a:noFill/>
                    </a:lnR>
                    <a:lnT>
                      <a:noFill/>
                    </a:lnT>
                    <a:lnB>
                      <a:noFill/>
                    </a:lnB>
                    <a:solidFill>
                      <a:srgbClr val="EBE582"/>
                    </a:solidFill>
                  </a:tcPr>
                </a:tc>
                <a:extLst>
                  <a:ext uri="{0D108BD9-81ED-4DB2-BD59-A6C34878D82A}">
                    <a16:rowId xmlns:a16="http://schemas.microsoft.com/office/drawing/2014/main" val="101719218"/>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p>
                  </a:txBody>
                  <a:tcPr marL="7620" marR="7620" marT="7620" marB="0" anchor="b">
                    <a:lnL>
                      <a:noFill/>
                    </a:lnL>
                    <a:lnR>
                      <a:noFill/>
                    </a:lnR>
                    <a:lnT>
                      <a:noFill/>
                    </a:lnT>
                    <a:lnB>
                      <a:noFill/>
                    </a:lnB>
                    <a:solidFill>
                      <a:srgbClr val="D8DF81"/>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8</a:t>
                      </a:r>
                    </a:p>
                  </a:txBody>
                  <a:tcPr marL="7620" marR="7620" marT="7620" marB="0" anchor="b">
                    <a:lnL>
                      <a:noFill/>
                    </a:lnL>
                    <a:lnR>
                      <a:noFill/>
                    </a:lnR>
                    <a:lnT>
                      <a:noFill/>
                    </a:lnT>
                    <a:lnB>
                      <a:noFill/>
                    </a:lnB>
                    <a:solidFill>
                      <a:srgbClr val="D8DF81"/>
                    </a:solidFill>
                  </a:tcPr>
                </a:tc>
                <a:extLst>
                  <a:ext uri="{0D108BD9-81ED-4DB2-BD59-A6C34878D82A}">
                    <a16:rowId xmlns:a16="http://schemas.microsoft.com/office/drawing/2014/main" val="3473419616"/>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Polluted air and water</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solidFill>
                      <a:srgbClr val="63BE7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a:noFill/>
                    </a:lnB>
                    <a:solidFill>
                      <a:srgbClr val="63BE7B"/>
                    </a:solidFill>
                  </a:tcPr>
                </a:tc>
                <a:extLst>
                  <a:ext uri="{0D108BD9-81ED-4DB2-BD59-A6C34878D82A}">
                    <a16:rowId xmlns:a16="http://schemas.microsoft.com/office/drawing/2014/main" val="2901166603"/>
                  </a:ext>
                </a:extLst>
              </a:tr>
              <a:tr h="234529">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Other (please specify)</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565715974"/>
                  </a:ext>
                </a:extLst>
              </a:tr>
              <a:tr h="234529">
                <a:tc>
                  <a:txBody>
                    <a:bodyPr/>
                    <a:lstStyle/>
                    <a:p>
                      <a:pPr algn="l"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Answered</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36694953"/>
                  </a:ext>
                </a:extLst>
              </a:tr>
            </a:tbl>
          </a:graphicData>
        </a:graphic>
      </p:graphicFrame>
      <p:graphicFrame>
        <p:nvGraphicFramePr>
          <p:cNvPr id="6" name="Table 5">
            <a:extLst>
              <a:ext uri="{FF2B5EF4-FFF2-40B4-BE49-F238E27FC236}">
                <a16:creationId xmlns:a16="http://schemas.microsoft.com/office/drawing/2014/main" id="{6EB45230-5633-9C8F-D9A5-189153F75486}"/>
              </a:ext>
            </a:extLst>
          </p:cNvPr>
          <p:cNvGraphicFramePr>
            <a:graphicFrameLocks noGrp="1"/>
          </p:cNvGraphicFramePr>
          <p:nvPr>
            <p:extLst>
              <p:ext uri="{D42A27DB-BD31-4B8C-83A1-F6EECF244321}">
                <p14:modId xmlns:p14="http://schemas.microsoft.com/office/powerpoint/2010/main" val="2718716791"/>
              </p:ext>
            </p:extLst>
          </p:nvPr>
        </p:nvGraphicFramePr>
        <p:xfrm>
          <a:off x="7104746" y="1521279"/>
          <a:ext cx="3552368" cy="4953000"/>
        </p:xfrm>
        <a:graphic>
          <a:graphicData uri="http://schemas.openxmlformats.org/drawingml/2006/table">
            <a:tbl>
              <a:tblPr/>
              <a:tblGrid>
                <a:gridCol w="2373857">
                  <a:extLst>
                    <a:ext uri="{9D8B030D-6E8A-4147-A177-3AD203B41FA5}">
                      <a16:colId xmlns:a16="http://schemas.microsoft.com/office/drawing/2014/main" val="1177244427"/>
                    </a:ext>
                  </a:extLst>
                </a:gridCol>
                <a:gridCol w="1178511">
                  <a:extLst>
                    <a:ext uri="{9D8B030D-6E8A-4147-A177-3AD203B41FA5}">
                      <a16:colId xmlns:a16="http://schemas.microsoft.com/office/drawing/2014/main" val="2531569809"/>
                    </a:ext>
                  </a:extLst>
                </a:gridCol>
              </a:tblGrid>
              <a:tr h="105411">
                <a:tc>
                  <a:txBody>
                    <a:bodyPr/>
                    <a:lstStyle/>
                    <a:p>
                      <a:pPr algn="ctr" fontAlgn="ctr"/>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Response</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Count</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9621106"/>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OBGYN</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289140139"/>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Surgeons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3571613605"/>
                  </a:ext>
                </a:extLst>
              </a:tr>
              <a:tr h="105411">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Health Care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noFill/>
                  </a:tcPr>
                </a:tc>
                <a:extLst>
                  <a:ext uri="{0D108BD9-81ED-4DB2-BD59-A6C34878D82A}">
                    <a16:rowId xmlns:a16="http://schemas.microsoft.com/office/drawing/2014/main" val="2605017206"/>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Dermatology</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3164130138"/>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Pediatricians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7620" marR="7620" marT="7620" marB="0" anchor="b">
                    <a:lnL>
                      <a:noFill/>
                    </a:lnL>
                    <a:lnR>
                      <a:noFill/>
                    </a:lnR>
                    <a:lnT>
                      <a:noFill/>
                    </a:lnT>
                    <a:lnB>
                      <a:noFill/>
                    </a:lnB>
                    <a:noFill/>
                  </a:tcPr>
                </a:tc>
                <a:extLst>
                  <a:ext uri="{0D108BD9-81ED-4DB2-BD59-A6C34878D82A}">
                    <a16:rowId xmlns:a16="http://schemas.microsoft.com/office/drawing/2014/main" val="3691751060"/>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Dental Care</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2115590607"/>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Primary Care Physicians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7620" marR="7620" marT="7620" marB="0" anchor="b">
                    <a:lnL>
                      <a:noFill/>
                    </a:lnL>
                    <a:lnR>
                      <a:noFill/>
                    </a:lnR>
                    <a:lnT>
                      <a:noFill/>
                    </a:lnT>
                    <a:lnB>
                      <a:noFill/>
                    </a:lnB>
                    <a:noFill/>
                  </a:tcPr>
                </a:tc>
                <a:extLst>
                  <a:ext uri="{0D108BD9-81ED-4DB2-BD59-A6C34878D82A}">
                    <a16:rowId xmlns:a16="http://schemas.microsoft.com/office/drawing/2014/main" val="957553093"/>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Local Care</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3894635280"/>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Cancer Care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1091816682"/>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Optometrist</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1262159088"/>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Emergency Services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2300544801"/>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Nephrology</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1716076865"/>
                  </a:ext>
                </a:extLst>
              </a:tr>
              <a:tr h="105411">
                <a:tc>
                  <a:txBody>
                    <a:bodyPr/>
                    <a:lstStyle/>
                    <a:p>
                      <a:pPr algn="l" fontAlgn="b"/>
                      <a:r>
                        <a:rPr lang="en-US"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Functional Medicine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992193195"/>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Oncology</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1892973850"/>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Podiatry</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1157463395"/>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Orthopedic Surgeons</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1598282345"/>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Physician Exercise</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1586702710"/>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Dietitian</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2875689730"/>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Ambulance Services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4193390406"/>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Prosthodontist</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2177884391"/>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Women's Health</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3197183703"/>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Education</a:t>
                      </a:r>
                    </a:p>
                  </a:txBody>
                  <a:tcPr marL="7620" marR="7620" marT="7620" marB="0" anchor="b">
                    <a:lnL>
                      <a:noFill/>
                    </a:lnL>
                    <a:lnR>
                      <a:noFill/>
                    </a:lnR>
                    <a:lnT>
                      <a:noFill/>
                    </a:lnT>
                    <a:lnB>
                      <a:noFill/>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solidFill>
                      <a:srgbClr val="F2F2F2"/>
                    </a:solidFill>
                  </a:tcPr>
                </a:tc>
                <a:extLst>
                  <a:ext uri="{0D108BD9-81ED-4DB2-BD59-A6C34878D82A}">
                    <a16:rowId xmlns:a16="http://schemas.microsoft.com/office/drawing/2014/main" val="1448499051"/>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Healthy Foods</a:t>
                      </a:r>
                    </a:p>
                  </a:txBody>
                  <a:tcPr marL="7620" marR="7620" marT="7620" marB="0" anchor="b">
                    <a:lnL>
                      <a:noFill/>
                    </a:lnL>
                    <a:lnR>
                      <a:noFill/>
                    </a:lnR>
                    <a:lnT>
                      <a:noFill/>
                    </a:lnT>
                    <a:lnB>
                      <a:noFill/>
                    </a:lnB>
                    <a:no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a:noFill/>
                    </a:lnB>
                    <a:noFill/>
                  </a:tcPr>
                </a:tc>
                <a:extLst>
                  <a:ext uri="{0D108BD9-81ED-4DB2-BD59-A6C34878D82A}">
                    <a16:rowId xmlns:a16="http://schemas.microsoft.com/office/drawing/2014/main" val="158223001"/>
                  </a:ext>
                </a:extLst>
              </a:tr>
              <a:tr h="105411">
                <a:tc>
                  <a:txBody>
                    <a:bodyPr/>
                    <a:lstStyle/>
                    <a:p>
                      <a:pPr algn="l"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Medicine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2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87091053"/>
                  </a:ext>
                </a:extLst>
              </a:tr>
              <a:tr h="105411">
                <a:tc>
                  <a:txBody>
                    <a:bodyPr/>
                    <a:lstStyle/>
                    <a:p>
                      <a:pPr algn="l" fontAlgn="b"/>
                      <a:r>
                        <a:rPr lang="en-US"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Grand Total</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920575"/>
                  </a:ext>
                </a:extLst>
              </a:tr>
            </a:tbl>
          </a:graphicData>
        </a:graphic>
      </p:graphicFrame>
      <p:cxnSp>
        <p:nvCxnSpPr>
          <p:cNvPr id="7" name="Straight Connector 6">
            <a:extLst>
              <a:ext uri="{FF2B5EF4-FFF2-40B4-BE49-F238E27FC236}">
                <a16:creationId xmlns:a16="http://schemas.microsoft.com/office/drawing/2014/main" id="{164702CD-AFD6-4C34-35EE-03131689D8CB}"/>
              </a:ext>
            </a:extLst>
          </p:cNvPr>
          <p:cNvCxnSpPr>
            <a:cxnSpLocks/>
          </p:cNvCxnSpPr>
          <p:nvPr/>
        </p:nvCxnSpPr>
        <p:spPr>
          <a:xfrm>
            <a:off x="6096000" y="1220863"/>
            <a:ext cx="0" cy="530352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D9ACB3D-CEAC-A2A6-D322-FAEAC9AB4439}"/>
              </a:ext>
            </a:extLst>
          </p:cNvPr>
          <p:cNvSpPr txBox="1"/>
          <p:nvPr/>
        </p:nvSpPr>
        <p:spPr>
          <a:xfrm>
            <a:off x="119749" y="922978"/>
            <a:ext cx="5976248" cy="923330"/>
          </a:xfrm>
          <a:prstGeom prst="rect">
            <a:avLst/>
          </a:prstGeom>
          <a:noFill/>
        </p:spPr>
        <p:txBody>
          <a:bodyPr wrap="square" rtlCol="0">
            <a:spAutoFit/>
          </a:bodyPr>
          <a:lstStyle/>
          <a:p>
            <a:pPr algn="ctr"/>
            <a:r>
              <a:rPr lang="en-US" dirty="0">
                <a:solidFill>
                  <a:schemeClr val="tx2"/>
                </a:solidFill>
              </a:rPr>
              <a:t>In your opinion, what social determinants of health are unaddressed or inadequately addressed in our community? (Check all that apply.)</a:t>
            </a:r>
          </a:p>
        </p:txBody>
      </p:sp>
      <p:sp>
        <p:nvSpPr>
          <p:cNvPr id="9" name="TextBox 8">
            <a:extLst>
              <a:ext uri="{FF2B5EF4-FFF2-40B4-BE49-F238E27FC236}">
                <a16:creationId xmlns:a16="http://schemas.microsoft.com/office/drawing/2014/main" id="{DD746800-EDE7-D7F7-09A7-2686990CDAAC}"/>
              </a:ext>
            </a:extLst>
          </p:cNvPr>
          <p:cNvSpPr txBox="1"/>
          <p:nvPr/>
        </p:nvSpPr>
        <p:spPr>
          <a:xfrm>
            <a:off x="6095997" y="922978"/>
            <a:ext cx="5976248" cy="646331"/>
          </a:xfrm>
          <a:prstGeom prst="rect">
            <a:avLst/>
          </a:prstGeom>
          <a:noFill/>
        </p:spPr>
        <p:txBody>
          <a:bodyPr wrap="square" rtlCol="0">
            <a:spAutoFit/>
          </a:bodyPr>
          <a:lstStyle/>
          <a:p>
            <a:pPr algn="ctr"/>
            <a:r>
              <a:rPr lang="en-US" dirty="0">
                <a:solidFill>
                  <a:schemeClr val="tx2"/>
                </a:solidFill>
              </a:rPr>
              <a:t>What additional healthcare services would you like to see in our community? (Free Text)</a:t>
            </a:r>
          </a:p>
        </p:txBody>
      </p:sp>
      <p:sp>
        <p:nvSpPr>
          <p:cNvPr id="12" name="TextBox 11">
            <a:extLst>
              <a:ext uri="{FF2B5EF4-FFF2-40B4-BE49-F238E27FC236}">
                <a16:creationId xmlns:a16="http://schemas.microsoft.com/office/drawing/2014/main" id="{863C8150-52A7-A41C-DC7F-2658AAE9B0AA}"/>
              </a:ext>
            </a:extLst>
          </p:cNvPr>
          <p:cNvSpPr txBox="1"/>
          <p:nvPr/>
        </p:nvSpPr>
        <p:spPr>
          <a:xfrm>
            <a:off x="6095997" y="6390969"/>
            <a:ext cx="6096003" cy="492443"/>
          </a:xfrm>
          <a:prstGeom prst="rect">
            <a:avLst/>
          </a:prstGeom>
          <a:noFill/>
        </p:spPr>
        <p:txBody>
          <a:bodyPr wrap="square">
            <a:spAutoFit/>
          </a:bodyPr>
          <a:lstStyle/>
          <a:p>
            <a:pPr>
              <a:spcAft>
                <a:spcPts val="1200"/>
              </a:spcAft>
            </a:pPr>
            <a:r>
              <a:rPr lang="en-US" sz="1300" dirty="0">
                <a:solidFill>
                  <a:schemeClr val="tx2"/>
                </a:solidFill>
              </a:rPr>
              <a:t>“OBGYN” and “Surgeons” were the most frequently requested additional healthcare services in the community, each being identified six times. </a:t>
            </a:r>
          </a:p>
        </p:txBody>
      </p:sp>
      <p:sp>
        <p:nvSpPr>
          <p:cNvPr id="13" name="Rectangle 12">
            <a:extLst>
              <a:ext uri="{FF2B5EF4-FFF2-40B4-BE49-F238E27FC236}">
                <a16:creationId xmlns:a16="http://schemas.microsoft.com/office/drawing/2014/main" id="{A7E959B7-5DC1-AE17-7BED-786C0B2685DE}"/>
              </a:ext>
            </a:extLst>
          </p:cNvPr>
          <p:cNvSpPr/>
          <p:nvPr/>
        </p:nvSpPr>
        <p:spPr>
          <a:xfrm>
            <a:off x="9824323" y="1729597"/>
            <a:ext cx="473337" cy="36576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1C250A3-EAE6-E7CC-A040-FE063BA1324A}"/>
              </a:ext>
            </a:extLst>
          </p:cNvPr>
          <p:cNvSpPr txBox="1"/>
          <p:nvPr/>
        </p:nvSpPr>
        <p:spPr>
          <a:xfrm>
            <a:off x="119750" y="5144694"/>
            <a:ext cx="5878280" cy="1446550"/>
          </a:xfrm>
          <a:prstGeom prst="rect">
            <a:avLst/>
          </a:prstGeom>
          <a:noFill/>
        </p:spPr>
        <p:txBody>
          <a:bodyPr wrap="square">
            <a:spAutoFit/>
          </a:bodyPr>
          <a:lstStyle/>
          <a:p>
            <a:pPr>
              <a:spcAft>
                <a:spcPts val="1200"/>
              </a:spcAft>
            </a:pPr>
            <a:r>
              <a:rPr lang="en-US" sz="1300" dirty="0">
                <a:solidFill>
                  <a:schemeClr val="tx2"/>
                </a:solidFill>
              </a:rPr>
              <a:t>“Job and income opportunities” was the highest ranked unaddressed or inadequately address social determinant of health within the community, signaling that economic stability is one of the most pressing concerns. </a:t>
            </a:r>
          </a:p>
          <a:p>
            <a:pPr>
              <a:spcAft>
                <a:spcPts val="1200"/>
              </a:spcAft>
            </a:pPr>
            <a:r>
              <a:rPr lang="en-US" sz="1300" dirty="0">
                <a:solidFill>
                  <a:schemeClr val="tx2"/>
                </a:solidFill>
              </a:rPr>
              <a:t>“Safe housing &amp; neighborhoods” and “Physical activity opportunities” were the second highest ranked, reflect need for environmental and social investment within the community. </a:t>
            </a:r>
          </a:p>
        </p:txBody>
      </p:sp>
    </p:spTree>
    <p:extLst>
      <p:ext uri="{BB962C8B-B14F-4D97-AF65-F5344CB8AC3E}">
        <p14:creationId xmlns:p14="http://schemas.microsoft.com/office/powerpoint/2010/main" val="112027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365B33-35C0-6D36-626C-D9E421D03C8C}"/>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E5CAE-84D3-B3CF-4EDB-889079C493CA}"/>
              </a:ext>
            </a:extLst>
          </p:cNvPr>
          <p:cNvSpPr>
            <a:spLocks noGrp="1"/>
          </p:cNvSpPr>
          <p:nvPr>
            <p:ph type="title"/>
          </p:nvPr>
        </p:nvSpPr>
        <p:spPr/>
        <p:txBody>
          <a:bodyPr/>
          <a:lstStyle/>
          <a:p>
            <a:r>
              <a:rPr lang="en-US" dirty="0"/>
              <a:t>Community health survey summary</a:t>
            </a:r>
          </a:p>
        </p:txBody>
      </p:sp>
      <p:sp>
        <p:nvSpPr>
          <p:cNvPr id="3" name="Footer Placeholder 2">
            <a:extLst>
              <a:ext uri="{FF2B5EF4-FFF2-40B4-BE49-F238E27FC236}">
                <a16:creationId xmlns:a16="http://schemas.microsoft.com/office/drawing/2014/main" id="{92808FAE-59F4-D0A4-AADD-20BD258645A1}"/>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C67A18B3-7C6F-2D67-7CF0-CDC47055A58F}"/>
              </a:ext>
            </a:extLst>
          </p:cNvPr>
          <p:cNvSpPr>
            <a:spLocks noGrp="1"/>
          </p:cNvSpPr>
          <p:nvPr>
            <p:ph type="sldNum" sz="quarter" idx="4"/>
          </p:nvPr>
        </p:nvSpPr>
        <p:spPr/>
        <p:txBody>
          <a:bodyPr/>
          <a:lstStyle/>
          <a:p>
            <a:fld id="{18CF7050-A8E5-428C-81D9-F84418705036}" type="slidenum">
              <a:rPr lang="en-US" smtClean="0"/>
              <a:pPr/>
              <a:t>32</a:t>
            </a:fld>
            <a:endParaRPr lang="en-US" dirty="0"/>
          </a:p>
        </p:txBody>
      </p:sp>
      <p:graphicFrame>
        <p:nvGraphicFramePr>
          <p:cNvPr id="5" name="Table 4">
            <a:extLst>
              <a:ext uri="{FF2B5EF4-FFF2-40B4-BE49-F238E27FC236}">
                <a16:creationId xmlns:a16="http://schemas.microsoft.com/office/drawing/2014/main" id="{37D83C58-0922-B247-D218-8956EFEF4D25}"/>
              </a:ext>
            </a:extLst>
          </p:cNvPr>
          <p:cNvGraphicFramePr>
            <a:graphicFrameLocks noGrp="1"/>
          </p:cNvGraphicFramePr>
          <p:nvPr>
            <p:extLst>
              <p:ext uri="{D42A27DB-BD31-4B8C-83A1-F6EECF244321}">
                <p14:modId xmlns:p14="http://schemas.microsoft.com/office/powerpoint/2010/main" val="902209806"/>
              </p:ext>
            </p:extLst>
          </p:nvPr>
        </p:nvGraphicFramePr>
        <p:xfrm>
          <a:off x="500743" y="1139496"/>
          <a:ext cx="5834743" cy="5581344"/>
        </p:xfrm>
        <a:graphic>
          <a:graphicData uri="http://schemas.openxmlformats.org/drawingml/2006/table">
            <a:tbl>
              <a:tblPr/>
              <a:tblGrid>
                <a:gridCol w="5252482">
                  <a:extLst>
                    <a:ext uri="{9D8B030D-6E8A-4147-A177-3AD203B41FA5}">
                      <a16:colId xmlns:a16="http://schemas.microsoft.com/office/drawing/2014/main" val="1416963304"/>
                    </a:ext>
                  </a:extLst>
                </a:gridCol>
                <a:gridCol w="582261">
                  <a:extLst>
                    <a:ext uri="{9D8B030D-6E8A-4147-A177-3AD203B41FA5}">
                      <a16:colId xmlns:a16="http://schemas.microsoft.com/office/drawing/2014/main" val="201441696"/>
                    </a:ext>
                  </a:extLst>
                </a:gridCol>
              </a:tblGrid>
              <a:tr h="169433">
                <a:tc>
                  <a:txBody>
                    <a:bodyPr/>
                    <a:lstStyle/>
                    <a:p>
                      <a:pPr algn="ctr" fontAlgn="b"/>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Need/Priority</a:t>
                      </a:r>
                    </a:p>
                  </a:txBody>
                  <a:tcPr marL="6777" marR="6777" marT="67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Rank</a:t>
                      </a:r>
                    </a:p>
                  </a:txBody>
                  <a:tcPr marL="6777" marR="6777" marT="6777"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2640660"/>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Negative experience in the past in our community/at the facility you were seeking care</a:t>
                      </a:r>
                    </a:p>
                  </a:txBody>
                  <a:tcPr marL="6777" marR="6777" marT="6777"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777" marR="6777" marT="6777"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824090599"/>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specialty services</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2809193693"/>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Obesity</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777" marR="6777" marT="6777" marB="0" anchor="b">
                    <a:lnL>
                      <a:noFill/>
                    </a:lnL>
                    <a:lnR>
                      <a:noFill/>
                    </a:lnR>
                    <a:lnT>
                      <a:noFill/>
                    </a:lnT>
                    <a:lnB>
                      <a:noFill/>
                    </a:lnB>
                    <a:noFill/>
                  </a:tcPr>
                </a:tc>
                <a:extLst>
                  <a:ext uri="{0D108BD9-81ED-4DB2-BD59-A6C34878D82A}">
                    <a16:rowId xmlns:a16="http://schemas.microsoft.com/office/drawing/2014/main" val="2657769927"/>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Job &amp; income opportunities</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3967304311"/>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OBGYN</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777" marR="6777" marT="6777" marB="0" anchor="b">
                    <a:lnL>
                      <a:noFill/>
                    </a:lnL>
                    <a:lnR>
                      <a:noFill/>
                    </a:lnR>
                    <a:lnT>
                      <a:noFill/>
                    </a:lnT>
                    <a:lnB>
                      <a:noFill/>
                    </a:lnB>
                    <a:noFill/>
                  </a:tcPr>
                </a:tc>
                <a:extLst>
                  <a:ext uri="{0D108BD9-81ED-4DB2-BD59-A6C34878D82A}">
                    <a16:rowId xmlns:a16="http://schemas.microsoft.com/office/drawing/2014/main" val="900397932"/>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Surgeons</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1170708890"/>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Lack of availability of doctors / services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noFill/>
                  </a:tcPr>
                </a:tc>
                <a:extLst>
                  <a:ext uri="{0D108BD9-81ED-4DB2-BD59-A6C34878D82A}">
                    <a16:rowId xmlns:a16="http://schemas.microsoft.com/office/drawing/2014/main" val="322482729"/>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Insured but unable to pay for care/copays/deductibles</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3837989376"/>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mental health services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noFill/>
                  </a:tcPr>
                </a:tc>
                <a:extLst>
                  <a:ext uri="{0D108BD9-81ED-4DB2-BD59-A6C34878D82A}">
                    <a16:rowId xmlns:a16="http://schemas.microsoft.com/office/drawing/2014/main" val="3707298597"/>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Healthcare workforce shortage</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132929061"/>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Safe housing &amp; neighborhoods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noFill/>
                  </a:tcPr>
                </a:tc>
                <a:extLst>
                  <a:ext uri="{0D108BD9-81ED-4DB2-BD59-A6C34878D82A}">
                    <a16:rowId xmlns:a16="http://schemas.microsoft.com/office/drawing/2014/main" val="42943551"/>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Physical activity opportunities</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869398121"/>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Health Care</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noFill/>
                  </a:tcPr>
                </a:tc>
                <a:extLst>
                  <a:ext uri="{0D108BD9-81ED-4DB2-BD59-A6C34878D82A}">
                    <a16:rowId xmlns:a16="http://schemas.microsoft.com/office/drawing/2014/main" val="1001511106"/>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Dermatology</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3706448600"/>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Pediatricians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p>
                  </a:txBody>
                  <a:tcPr marL="6777" marR="6777" marT="6777" marB="0" anchor="b">
                    <a:lnL>
                      <a:noFill/>
                    </a:lnL>
                    <a:lnR>
                      <a:noFill/>
                    </a:lnR>
                    <a:lnT>
                      <a:noFill/>
                    </a:lnT>
                    <a:lnB>
                      <a:noFill/>
                    </a:lnB>
                    <a:noFill/>
                  </a:tcPr>
                </a:tc>
                <a:extLst>
                  <a:ext uri="{0D108BD9-81ED-4DB2-BD59-A6C34878D82A}">
                    <a16:rowId xmlns:a16="http://schemas.microsoft.com/office/drawing/2014/main" val="3012980452"/>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Insured but the service I need is not covered by my insurance</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643852756"/>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physicians/providers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777" marR="6777" marT="6777" marB="0" anchor="b">
                    <a:lnL>
                      <a:noFill/>
                    </a:lnL>
                    <a:lnR>
                      <a:noFill/>
                    </a:lnR>
                    <a:lnT>
                      <a:noFill/>
                    </a:lnT>
                    <a:lnB>
                      <a:noFill/>
                    </a:lnB>
                    <a:noFill/>
                  </a:tcPr>
                </a:tc>
                <a:extLst>
                  <a:ext uri="{0D108BD9-81ED-4DB2-BD59-A6C34878D82A}">
                    <a16:rowId xmlns:a16="http://schemas.microsoft.com/office/drawing/2014/main" val="982512049"/>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specialty care providers</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3313174374"/>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Food insecurity</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777" marR="6777" marT="6777" marB="0" anchor="b">
                    <a:lnL>
                      <a:noFill/>
                    </a:lnL>
                    <a:lnR>
                      <a:noFill/>
                    </a:lnR>
                    <a:lnT>
                      <a:noFill/>
                    </a:lnT>
                    <a:lnB>
                      <a:noFill/>
                    </a:lnB>
                    <a:noFill/>
                  </a:tcPr>
                </a:tc>
                <a:extLst>
                  <a:ext uri="{0D108BD9-81ED-4DB2-BD59-A6C34878D82A}">
                    <a16:rowId xmlns:a16="http://schemas.microsoft.com/office/drawing/2014/main" val="2964468336"/>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Dental Care</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472987228"/>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Primary Care Physicians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p>
                  </a:txBody>
                  <a:tcPr marL="6777" marR="6777" marT="6777" marB="0" anchor="b">
                    <a:lnL>
                      <a:noFill/>
                    </a:lnL>
                    <a:lnR>
                      <a:noFill/>
                    </a:lnR>
                    <a:lnT>
                      <a:noFill/>
                    </a:lnT>
                    <a:lnB>
                      <a:noFill/>
                    </a:lnB>
                    <a:noFill/>
                  </a:tcPr>
                </a:tc>
                <a:extLst>
                  <a:ext uri="{0D108BD9-81ED-4DB2-BD59-A6C34878D82A}">
                    <a16:rowId xmlns:a16="http://schemas.microsoft.com/office/drawing/2014/main" val="3807594178"/>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Lack of diverse providers who I feel comfortable seeing</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138385731"/>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Quality of hospital/clinic care</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6777" marR="6777" marT="6777" marB="0" anchor="b">
                    <a:lnL>
                      <a:noFill/>
                    </a:lnL>
                    <a:lnR>
                      <a:noFill/>
                    </a:lnR>
                    <a:lnT>
                      <a:noFill/>
                    </a:lnT>
                    <a:lnB>
                      <a:noFill/>
                    </a:lnB>
                    <a:noFill/>
                  </a:tcPr>
                </a:tc>
                <a:extLst>
                  <a:ext uri="{0D108BD9-81ED-4DB2-BD59-A6C34878D82A}">
                    <a16:rowId xmlns:a16="http://schemas.microsoft.com/office/drawing/2014/main" val="589825587"/>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Mental / behavioral health</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585255060"/>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Number of mental health providers</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6777" marR="6777" marT="6777" marB="0" anchor="b">
                    <a:lnL>
                      <a:noFill/>
                    </a:lnL>
                    <a:lnR>
                      <a:noFill/>
                    </a:lnR>
                    <a:lnT>
                      <a:noFill/>
                    </a:lnT>
                    <a:lnB>
                      <a:noFill/>
                    </a:lnB>
                    <a:noFill/>
                  </a:tcPr>
                </a:tc>
                <a:extLst>
                  <a:ext uri="{0D108BD9-81ED-4DB2-BD59-A6C34878D82A}">
                    <a16:rowId xmlns:a16="http://schemas.microsoft.com/office/drawing/2014/main" val="3622201043"/>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Transportation</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997076967"/>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Negative experience with a healthcare provider in another area</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777" marR="6777" marT="6777" marB="0" anchor="b">
                    <a:lnL>
                      <a:noFill/>
                    </a:lnL>
                    <a:lnR>
                      <a:noFill/>
                    </a:lnR>
                    <a:lnT>
                      <a:noFill/>
                    </a:lnT>
                    <a:lnB>
                      <a:noFill/>
                    </a:lnB>
                    <a:noFill/>
                  </a:tcPr>
                </a:tc>
                <a:extLst>
                  <a:ext uri="{0D108BD9-81ED-4DB2-BD59-A6C34878D82A}">
                    <a16:rowId xmlns:a16="http://schemas.microsoft.com/office/drawing/2014/main" val="4226221982"/>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to substance abuse treatment</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3665501468"/>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Illegal drug use</a:t>
                      </a:r>
                    </a:p>
                  </a:txBody>
                  <a:tcPr marL="6777" marR="6777" marT="6777"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777" marR="6777" marT="6777" marB="0" anchor="b">
                    <a:lnL>
                      <a:noFill/>
                    </a:lnL>
                    <a:lnR>
                      <a:noFill/>
                    </a:lnR>
                    <a:lnT>
                      <a:noFill/>
                    </a:lnT>
                    <a:lnB>
                      <a:noFill/>
                    </a:lnB>
                    <a:noFill/>
                  </a:tcPr>
                </a:tc>
                <a:extLst>
                  <a:ext uri="{0D108BD9-81ED-4DB2-BD59-A6C34878D82A}">
                    <a16:rowId xmlns:a16="http://schemas.microsoft.com/office/drawing/2014/main" val="3281366904"/>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Racism and/or discrimination</a:t>
                      </a:r>
                    </a:p>
                  </a:txBody>
                  <a:tcPr marL="6777" marR="6777" marT="6777" marB="0" anchor="b">
                    <a:lnL>
                      <a:noFill/>
                    </a:lnL>
                    <a:lnR>
                      <a:noFill/>
                    </a:lnR>
                    <a:lnT>
                      <a:noFill/>
                    </a:lnT>
                    <a:lnB>
                      <a:noFill/>
                    </a:lnB>
                    <a:solidFill>
                      <a:srgbClr val="F2F2F2"/>
                    </a:solidFill>
                  </a:tcPr>
                </a:tc>
                <a:tc>
                  <a:txBody>
                    <a:bodyPr/>
                    <a:lstStyle/>
                    <a:p>
                      <a:pPr algn="ctr" fontAlgn="b"/>
                      <a:r>
                        <a:rPr lang="en-US" sz="11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777" marR="6777" marT="6777" marB="0" anchor="b">
                    <a:lnL>
                      <a:noFill/>
                    </a:lnL>
                    <a:lnR>
                      <a:noFill/>
                    </a:lnR>
                    <a:lnT>
                      <a:noFill/>
                    </a:lnT>
                    <a:lnB>
                      <a:noFill/>
                    </a:lnB>
                    <a:solidFill>
                      <a:srgbClr val="F2F2F2"/>
                    </a:solidFill>
                  </a:tcPr>
                </a:tc>
                <a:extLst>
                  <a:ext uri="{0D108BD9-81ED-4DB2-BD59-A6C34878D82A}">
                    <a16:rowId xmlns:a16="http://schemas.microsoft.com/office/drawing/2014/main" val="203473092"/>
                  </a:ext>
                </a:extLst>
              </a:tr>
              <a:tr h="162656">
                <a:tc>
                  <a:txBody>
                    <a:bodyPr/>
                    <a:lstStyle/>
                    <a:p>
                      <a:pPr algn="l"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Language and literacy skills</a:t>
                      </a:r>
                    </a:p>
                  </a:txBody>
                  <a:tcPr marL="6777" marR="6777" marT="6777" marB="0" anchor="b">
                    <a:lnL>
                      <a:noFill/>
                    </a:lnL>
                    <a:lnR>
                      <a:noFill/>
                    </a:lnR>
                    <a:lnT>
                      <a:noFill/>
                    </a:lnT>
                    <a:lnB>
                      <a:noFill/>
                    </a:lnB>
                    <a:noFill/>
                  </a:tcPr>
                </a:tc>
                <a:tc>
                  <a:txBody>
                    <a:bodyPr/>
                    <a:lstStyle/>
                    <a:p>
                      <a:pPr algn="ctr" fontAlgn="b"/>
                      <a:r>
                        <a:rPr lang="en-US" sz="11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p>
                  </a:txBody>
                  <a:tcPr marL="6777" marR="6777" marT="6777" marB="0" anchor="b">
                    <a:lnL>
                      <a:noFill/>
                    </a:lnL>
                    <a:lnR>
                      <a:noFill/>
                    </a:lnR>
                    <a:lnT>
                      <a:noFill/>
                    </a:lnT>
                    <a:lnB>
                      <a:noFill/>
                    </a:lnB>
                    <a:noFill/>
                  </a:tcPr>
                </a:tc>
                <a:extLst>
                  <a:ext uri="{0D108BD9-81ED-4DB2-BD59-A6C34878D82A}">
                    <a16:rowId xmlns:a16="http://schemas.microsoft.com/office/drawing/2014/main" val="2056577475"/>
                  </a:ext>
                </a:extLst>
              </a:tr>
            </a:tbl>
          </a:graphicData>
        </a:graphic>
      </p:graphicFrame>
      <p:sp>
        <p:nvSpPr>
          <p:cNvPr id="6" name="Rectangle 5">
            <a:extLst>
              <a:ext uri="{FF2B5EF4-FFF2-40B4-BE49-F238E27FC236}">
                <a16:creationId xmlns:a16="http://schemas.microsoft.com/office/drawing/2014/main" id="{F5C39E7A-5F72-234E-49FD-40529F0CDB91}"/>
              </a:ext>
            </a:extLst>
          </p:cNvPr>
          <p:cNvSpPr/>
          <p:nvPr/>
        </p:nvSpPr>
        <p:spPr>
          <a:xfrm>
            <a:off x="5790047" y="1334329"/>
            <a:ext cx="473337" cy="100584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C00E28-A553-43E6-EDAD-F1638EF9A094}"/>
              </a:ext>
            </a:extLst>
          </p:cNvPr>
          <p:cNvSpPr txBox="1"/>
          <p:nvPr/>
        </p:nvSpPr>
        <p:spPr>
          <a:xfrm>
            <a:off x="6607628" y="1204436"/>
            <a:ext cx="5421085" cy="5355312"/>
          </a:xfrm>
          <a:prstGeom prst="rect">
            <a:avLst/>
          </a:prstGeom>
          <a:noFill/>
        </p:spPr>
        <p:txBody>
          <a:bodyPr wrap="square">
            <a:spAutoFit/>
          </a:bodyPr>
          <a:lstStyle/>
          <a:p>
            <a:r>
              <a:rPr lang="en-US" dirty="0">
                <a:solidFill>
                  <a:schemeClr val="tx2"/>
                </a:solidFill>
              </a:rPr>
              <a:t>The table to the left highlights the top areas of need across multiple questions in the community survey. Since respondents could select multiple answers, the top five highest-ranked responses from each question are displayed, with a ranking of 1 indicating the highest need or priority in the community.</a:t>
            </a:r>
          </a:p>
          <a:p>
            <a:endParaRPr lang="en-US" dirty="0">
              <a:solidFill>
                <a:schemeClr val="tx2"/>
              </a:solidFill>
            </a:endParaRPr>
          </a:p>
          <a:p>
            <a:r>
              <a:rPr lang="en-US" sz="1800" dirty="0">
                <a:solidFill>
                  <a:schemeClr val="tx2"/>
                </a:solidFill>
              </a:rPr>
              <a:t>There were six health needs/priorities that were ranked the highest need across the survey questions</a:t>
            </a:r>
            <a:endParaRPr lang="en-US" dirty="0">
              <a:solidFill>
                <a:schemeClr val="tx2"/>
              </a:solidFill>
            </a:endParaRPr>
          </a:p>
          <a:p>
            <a:endParaRPr lang="en-US" dirty="0">
              <a:solidFill>
                <a:schemeClr val="tx2"/>
              </a:solidFill>
            </a:endParaRPr>
          </a:p>
          <a:p>
            <a:r>
              <a:rPr lang="en-US" dirty="0">
                <a:solidFill>
                  <a:schemeClr val="tx2"/>
                </a:solidFill>
              </a:rPr>
              <a:t>Patient Satisfaction as well as access and provider availability, as reflected in “Negative experience in the past...”, “Access to specialty services”, “OBGYN”, and “Surgeons” responses, are highlighted as priority areas of need within the community. </a:t>
            </a:r>
          </a:p>
          <a:p>
            <a:endParaRPr lang="en-US" dirty="0">
              <a:solidFill>
                <a:schemeClr val="tx2"/>
              </a:solidFill>
            </a:endParaRPr>
          </a:p>
          <a:p>
            <a:r>
              <a:rPr lang="en-US" dirty="0">
                <a:solidFill>
                  <a:schemeClr val="tx2"/>
                </a:solidFill>
              </a:rPr>
              <a:t>Foundational health and well-being challenges were also priority needs, identified through responses of “Obesity” and “Job &amp; income opportunities”. </a:t>
            </a:r>
          </a:p>
        </p:txBody>
      </p:sp>
    </p:spTree>
    <p:extLst>
      <p:ext uri="{BB962C8B-B14F-4D97-AF65-F5344CB8AC3E}">
        <p14:creationId xmlns:p14="http://schemas.microsoft.com/office/powerpoint/2010/main" val="3209376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C7A5-948C-C56E-CF86-0FF95CB8DBA2}"/>
              </a:ext>
            </a:extLst>
          </p:cNvPr>
          <p:cNvSpPr>
            <a:spLocks noGrp="1"/>
          </p:cNvSpPr>
          <p:nvPr>
            <p:ph type="title"/>
          </p:nvPr>
        </p:nvSpPr>
        <p:spPr/>
        <p:txBody>
          <a:bodyPr/>
          <a:lstStyle/>
          <a:p>
            <a:r>
              <a:rPr lang="en-US" dirty="0"/>
              <a:t>Data triangulation process</a:t>
            </a:r>
          </a:p>
        </p:txBody>
      </p:sp>
      <p:sp>
        <p:nvSpPr>
          <p:cNvPr id="3" name="Footer Placeholder 2">
            <a:extLst>
              <a:ext uri="{FF2B5EF4-FFF2-40B4-BE49-F238E27FC236}">
                <a16:creationId xmlns:a16="http://schemas.microsoft.com/office/drawing/2014/main" id="{88122082-32F8-9B9B-7CCA-A85258047A27}"/>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A2B3C023-9E80-0B3A-921C-D81295DCA1C4}"/>
              </a:ext>
            </a:extLst>
          </p:cNvPr>
          <p:cNvSpPr>
            <a:spLocks noGrp="1"/>
          </p:cNvSpPr>
          <p:nvPr>
            <p:ph type="sldNum" sz="quarter" idx="4"/>
          </p:nvPr>
        </p:nvSpPr>
        <p:spPr/>
        <p:txBody>
          <a:bodyPr/>
          <a:lstStyle/>
          <a:p>
            <a:fld id="{18CF7050-A8E5-428C-81D9-F84418705036}" type="slidenum">
              <a:rPr lang="en-US" smtClean="0"/>
              <a:pPr/>
              <a:t>33</a:t>
            </a:fld>
            <a:endParaRPr lang="en-US" dirty="0"/>
          </a:p>
        </p:txBody>
      </p:sp>
      <p:sp>
        <p:nvSpPr>
          <p:cNvPr id="5" name="object 3">
            <a:extLst>
              <a:ext uri="{FF2B5EF4-FFF2-40B4-BE49-F238E27FC236}">
                <a16:creationId xmlns:a16="http://schemas.microsoft.com/office/drawing/2014/main" id="{C8B27B7C-7F05-8349-881A-32C95B9D1338}"/>
              </a:ext>
            </a:extLst>
          </p:cNvPr>
          <p:cNvSpPr txBox="1"/>
          <p:nvPr/>
        </p:nvSpPr>
        <p:spPr>
          <a:xfrm>
            <a:off x="381100" y="1165607"/>
            <a:ext cx="11140339" cy="3413114"/>
          </a:xfrm>
          <a:prstGeom prst="rect">
            <a:avLst/>
          </a:prstGeom>
        </p:spPr>
        <p:txBody>
          <a:bodyPr vert="horz" wrap="square" lIns="0" tIns="12065" rIns="0" bIns="0" rtlCol="0">
            <a:spAutoFit/>
          </a:bodyPr>
          <a:lstStyle/>
          <a:p>
            <a:pPr marL="12700" marR="5080">
              <a:spcBef>
                <a:spcPts val="95"/>
              </a:spcBef>
            </a:pPr>
            <a:r>
              <a:rPr lang="en-US" kern="0" spc="-20" dirty="0">
                <a:solidFill>
                  <a:srgbClr val="1F497D">
                    <a:lumMod val="75000"/>
                  </a:srgbClr>
                </a:solidFill>
                <a:cs typeface="Tw Cen MT"/>
              </a:rPr>
              <a:t>To identify areas of overlap and common themes between the three data sources: Public Health Data, 1x1 Interviews, and Community Health Survey responses, a crosswalk analysis was performed. </a:t>
            </a:r>
          </a:p>
          <a:p>
            <a:pPr marL="12700" marR="5080">
              <a:spcBef>
                <a:spcPts val="95"/>
              </a:spcBef>
            </a:pPr>
            <a:endParaRPr lang="en-US" kern="0" spc="-20" dirty="0">
              <a:solidFill>
                <a:srgbClr val="1F497D">
                  <a:lumMod val="75000"/>
                </a:srgbClr>
              </a:solidFill>
              <a:cs typeface="Tw Cen MT"/>
            </a:endParaRPr>
          </a:p>
          <a:p>
            <a:pPr marL="12700" marR="5080">
              <a:spcBef>
                <a:spcPts val="95"/>
              </a:spcBef>
            </a:pPr>
            <a:r>
              <a:rPr lang="en-US" kern="0" spc="-20" dirty="0">
                <a:solidFill>
                  <a:srgbClr val="1F497D">
                    <a:lumMod val="75000"/>
                  </a:srgbClr>
                </a:solidFill>
                <a:cs typeface="Tw Cen MT"/>
              </a:rPr>
              <a:t>This crosswalk was necessary because the areas of opportunity, survey results, and focus group responses did not align on a one-to-one basis.</a:t>
            </a:r>
          </a:p>
          <a:p>
            <a:pPr marL="12700" marR="5080">
              <a:spcBef>
                <a:spcPts val="95"/>
              </a:spcBef>
            </a:pPr>
            <a:endParaRPr lang="en-US" kern="0" spc="-20" dirty="0">
              <a:solidFill>
                <a:srgbClr val="1F497D">
                  <a:lumMod val="75000"/>
                </a:srgbClr>
              </a:solidFill>
              <a:cs typeface="Tw Cen MT"/>
            </a:endParaRPr>
          </a:p>
          <a:p>
            <a:pPr marL="12700" marR="5080">
              <a:spcBef>
                <a:spcPts val="95"/>
              </a:spcBef>
            </a:pPr>
            <a:r>
              <a:rPr lang="en-US" kern="0" spc="-20" dirty="0">
                <a:solidFill>
                  <a:srgbClr val="1F497D">
                    <a:lumMod val="75000"/>
                  </a:srgbClr>
                </a:solidFill>
                <a:cs typeface="Tw Cen MT"/>
              </a:rPr>
              <a:t>For instance, similar responses such as “Mammography Screening" and “Women’s Health Screenings" were grouped into a single category of “Women’s Health Screenings” to facilitate data triangulation. Another example is “Mental Health”, “Mental Health Care”, and </a:t>
            </a:r>
            <a:r>
              <a:rPr lang="en-US" kern="0" spc="-20" dirty="0">
                <a:solidFill>
                  <a:srgbClr val="1F497D">
                    <a:lumMod val="75000"/>
                  </a:srgbClr>
                </a:solidFill>
              </a:rPr>
              <a:t>“Mental / behavioral health” were grouped into “Mental Health”.</a:t>
            </a:r>
          </a:p>
          <a:p>
            <a:pPr marL="12700" marR="5080">
              <a:spcBef>
                <a:spcPts val="95"/>
              </a:spcBef>
            </a:pPr>
            <a:endParaRPr lang="en-US" kern="0" spc="-20" dirty="0">
              <a:solidFill>
                <a:srgbClr val="1F497D">
                  <a:lumMod val="75000"/>
                </a:srgbClr>
              </a:solidFill>
              <a:cs typeface="Tw Cen MT"/>
            </a:endParaRPr>
          </a:p>
          <a:p>
            <a:pPr marL="12700" marR="5080">
              <a:spcBef>
                <a:spcPts val="95"/>
              </a:spcBef>
            </a:pPr>
            <a:r>
              <a:rPr lang="en-US" kern="0" spc="-20" dirty="0">
                <a:solidFill>
                  <a:srgbClr val="1F497D">
                    <a:lumMod val="75000"/>
                  </a:srgbClr>
                </a:solidFill>
                <a:cs typeface="Tw Cen MT"/>
              </a:rPr>
              <a:t>The following slides display the overlapping themes across the top five areas of opportunity within the three data sources. If there were opportunities that tied in their ranking value, all equivalent ranked opportunities were included. </a:t>
            </a:r>
          </a:p>
        </p:txBody>
      </p:sp>
    </p:spTree>
    <p:extLst>
      <p:ext uri="{BB962C8B-B14F-4D97-AF65-F5344CB8AC3E}">
        <p14:creationId xmlns:p14="http://schemas.microsoft.com/office/powerpoint/2010/main" val="4294752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AFAF86B-1700-4EE6-183C-203D941D1FFF}"/>
              </a:ext>
            </a:extLst>
          </p:cNvPr>
          <p:cNvGrpSpPr/>
          <p:nvPr/>
        </p:nvGrpSpPr>
        <p:grpSpPr>
          <a:xfrm>
            <a:off x="304800" y="1069367"/>
            <a:ext cx="11582400" cy="5560033"/>
            <a:chOff x="1502847" y="1146917"/>
            <a:chExt cx="5840990" cy="5360579"/>
          </a:xfrm>
        </p:grpSpPr>
        <p:sp>
          <p:nvSpPr>
            <p:cNvPr id="6" name="Freeform: Shape 5">
              <a:extLst>
                <a:ext uri="{FF2B5EF4-FFF2-40B4-BE49-F238E27FC236}">
                  <a16:creationId xmlns:a16="http://schemas.microsoft.com/office/drawing/2014/main" id="{F0C4EB90-69F0-D491-789C-93918DC80F8B}"/>
                </a:ext>
              </a:extLst>
            </p:cNvPr>
            <p:cNvSpPr/>
            <p:nvPr/>
          </p:nvSpPr>
          <p:spPr>
            <a:xfrm>
              <a:off x="2515044" y="1146917"/>
              <a:ext cx="3889472" cy="3392636"/>
            </a:xfrm>
            <a:custGeom>
              <a:avLst/>
              <a:gdLst>
                <a:gd name="connsiteX0" fmla="*/ 0 w 3392636"/>
                <a:gd name="connsiteY0" fmla="*/ 1696318 h 3392636"/>
                <a:gd name="connsiteX1" fmla="*/ 1696318 w 3392636"/>
                <a:gd name="connsiteY1" fmla="*/ 0 h 3392636"/>
                <a:gd name="connsiteX2" fmla="*/ 3392636 w 3392636"/>
                <a:gd name="connsiteY2" fmla="*/ 1696318 h 3392636"/>
                <a:gd name="connsiteX3" fmla="*/ 1696318 w 3392636"/>
                <a:gd name="connsiteY3" fmla="*/ 3392636 h 3392636"/>
                <a:gd name="connsiteX4" fmla="*/ 0 w 3392636"/>
                <a:gd name="connsiteY4" fmla="*/ 1696318 h 339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636" h="3392636">
                  <a:moveTo>
                    <a:pt x="0" y="1696318"/>
                  </a:moveTo>
                  <a:cubicBezTo>
                    <a:pt x="0" y="759467"/>
                    <a:pt x="759467" y="0"/>
                    <a:pt x="1696318" y="0"/>
                  </a:cubicBezTo>
                  <a:cubicBezTo>
                    <a:pt x="2633169" y="0"/>
                    <a:pt x="3392636" y="759467"/>
                    <a:pt x="3392636" y="1696318"/>
                  </a:cubicBezTo>
                  <a:cubicBezTo>
                    <a:pt x="3392636" y="2633169"/>
                    <a:pt x="2633169" y="3392636"/>
                    <a:pt x="1696318" y="3392636"/>
                  </a:cubicBezTo>
                  <a:cubicBezTo>
                    <a:pt x="759467" y="3392636"/>
                    <a:pt x="0" y="2633169"/>
                    <a:pt x="0" y="1696318"/>
                  </a:cubicBezTo>
                  <a:close/>
                </a:path>
              </a:pathLst>
            </a:custGeom>
            <a:solidFill>
              <a:srgbClr val="8064A2">
                <a:lumMod val="60000"/>
                <a:lumOff val="40000"/>
                <a:alpha val="50000"/>
              </a:srgbClr>
            </a:solidFill>
            <a:ln w="25400" cap="flat" cmpd="sng" algn="ctr">
              <a:solidFill>
                <a:sysClr val="window" lastClr="FFFFFF">
                  <a:hueOff val="0"/>
                  <a:satOff val="0"/>
                  <a:lumOff val="0"/>
                  <a:alphaOff val="0"/>
                </a:sysClr>
              </a:solidFill>
              <a:prstDash val="solid"/>
            </a:ln>
            <a:effectLst/>
          </p:spPr>
          <p:txBody>
            <a:bodyPr spcFirstLastPara="0" vert="horz" wrap="square" lIns="452352" tIns="593711" rIns="452351" bIns="1272239"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6500" b="0" i="0" u="none" strike="noStrike" kern="0" cap="none" spc="0" normalizeH="0" baseline="0" noProof="0" dirty="0">
                  <a:ln>
                    <a:noFill/>
                  </a:ln>
                  <a:solidFill>
                    <a:prstClr val="black"/>
                  </a:solidFill>
                  <a:effectLst/>
                  <a:uLnTx/>
                  <a:uFillTx/>
                  <a:latin typeface="Calibri"/>
                  <a:ea typeface="+mn-ea"/>
                  <a:cs typeface="+mn-cs"/>
                </a:rPr>
                <a:t> </a:t>
              </a:r>
            </a:p>
          </p:txBody>
        </p:sp>
        <p:sp>
          <p:nvSpPr>
            <p:cNvPr id="7" name="Freeform: Shape 6">
              <a:extLst>
                <a:ext uri="{FF2B5EF4-FFF2-40B4-BE49-F238E27FC236}">
                  <a16:creationId xmlns:a16="http://schemas.microsoft.com/office/drawing/2014/main" id="{7E9CAB4C-B1FC-D17A-5F8C-16FAD13B048C}"/>
                </a:ext>
              </a:extLst>
            </p:cNvPr>
            <p:cNvSpPr/>
            <p:nvPr/>
          </p:nvSpPr>
          <p:spPr>
            <a:xfrm>
              <a:off x="3480685" y="3114860"/>
              <a:ext cx="3863152" cy="3392636"/>
            </a:xfrm>
            <a:custGeom>
              <a:avLst/>
              <a:gdLst>
                <a:gd name="connsiteX0" fmla="*/ 0 w 3392636"/>
                <a:gd name="connsiteY0" fmla="*/ 1696318 h 3392636"/>
                <a:gd name="connsiteX1" fmla="*/ 1696318 w 3392636"/>
                <a:gd name="connsiteY1" fmla="*/ 0 h 3392636"/>
                <a:gd name="connsiteX2" fmla="*/ 3392636 w 3392636"/>
                <a:gd name="connsiteY2" fmla="*/ 1696318 h 3392636"/>
                <a:gd name="connsiteX3" fmla="*/ 1696318 w 3392636"/>
                <a:gd name="connsiteY3" fmla="*/ 3392636 h 3392636"/>
                <a:gd name="connsiteX4" fmla="*/ 0 w 3392636"/>
                <a:gd name="connsiteY4" fmla="*/ 1696318 h 339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636" h="3392636">
                  <a:moveTo>
                    <a:pt x="0" y="1696318"/>
                  </a:moveTo>
                  <a:cubicBezTo>
                    <a:pt x="0" y="759467"/>
                    <a:pt x="759467" y="0"/>
                    <a:pt x="1696318" y="0"/>
                  </a:cubicBezTo>
                  <a:cubicBezTo>
                    <a:pt x="2633169" y="0"/>
                    <a:pt x="3392636" y="759467"/>
                    <a:pt x="3392636" y="1696318"/>
                  </a:cubicBezTo>
                  <a:cubicBezTo>
                    <a:pt x="3392636" y="2633169"/>
                    <a:pt x="2633169" y="3392636"/>
                    <a:pt x="1696318" y="3392636"/>
                  </a:cubicBezTo>
                  <a:cubicBezTo>
                    <a:pt x="759467" y="3392636"/>
                    <a:pt x="0" y="2633169"/>
                    <a:pt x="0" y="1696318"/>
                  </a:cubicBezTo>
                  <a:close/>
                </a:path>
              </a:pathLst>
            </a:custGeom>
            <a:solidFill>
              <a:srgbClr val="9BBB59">
                <a:lumMod val="40000"/>
                <a:lumOff val="60000"/>
                <a:alpha val="50000"/>
              </a:srgbClr>
            </a:solidFill>
            <a:ln w="25400" cap="flat" cmpd="sng" algn="ctr">
              <a:solidFill>
                <a:sysClr val="window" lastClr="FFFFFF">
                  <a:hueOff val="0"/>
                  <a:satOff val="0"/>
                  <a:lumOff val="0"/>
                  <a:alphaOff val="0"/>
                </a:sysClr>
              </a:solidFill>
              <a:prstDash val="solid"/>
            </a:ln>
            <a:effectLst/>
          </p:spPr>
          <p:txBody>
            <a:bodyPr spcFirstLastPara="0" vert="horz" wrap="square" lIns="1037581" tIns="876432" rIns="319474" bIns="650254"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6500" b="0" i="0" u="none" strike="noStrike" kern="0" cap="none" spc="0" normalizeH="0" baseline="0" noProof="0" dirty="0">
                  <a:ln>
                    <a:noFill/>
                  </a:ln>
                  <a:solidFill>
                    <a:prstClr val="black"/>
                  </a:solidFill>
                  <a:effectLst/>
                  <a:uLnTx/>
                  <a:uFillTx/>
                  <a:latin typeface="Calibri"/>
                  <a:ea typeface="+mn-ea"/>
                  <a:cs typeface="+mn-cs"/>
                </a:rPr>
                <a:t> </a:t>
              </a:r>
            </a:p>
          </p:txBody>
        </p:sp>
        <p:sp>
          <p:nvSpPr>
            <p:cNvPr id="8" name="Freeform: Shape 7">
              <a:extLst>
                <a:ext uri="{FF2B5EF4-FFF2-40B4-BE49-F238E27FC236}">
                  <a16:creationId xmlns:a16="http://schemas.microsoft.com/office/drawing/2014/main" id="{989B3A61-D9EE-66C7-EC4E-F50741A1CEC8}"/>
                </a:ext>
              </a:extLst>
            </p:cNvPr>
            <p:cNvSpPr/>
            <p:nvPr/>
          </p:nvSpPr>
          <p:spPr>
            <a:xfrm>
              <a:off x="1502847" y="3114860"/>
              <a:ext cx="3931432" cy="3392636"/>
            </a:xfrm>
            <a:custGeom>
              <a:avLst/>
              <a:gdLst>
                <a:gd name="connsiteX0" fmla="*/ 0 w 3392636"/>
                <a:gd name="connsiteY0" fmla="*/ 1696318 h 3392636"/>
                <a:gd name="connsiteX1" fmla="*/ 1696318 w 3392636"/>
                <a:gd name="connsiteY1" fmla="*/ 0 h 3392636"/>
                <a:gd name="connsiteX2" fmla="*/ 3392636 w 3392636"/>
                <a:gd name="connsiteY2" fmla="*/ 1696318 h 3392636"/>
                <a:gd name="connsiteX3" fmla="*/ 1696318 w 3392636"/>
                <a:gd name="connsiteY3" fmla="*/ 3392636 h 3392636"/>
                <a:gd name="connsiteX4" fmla="*/ 0 w 3392636"/>
                <a:gd name="connsiteY4" fmla="*/ 1696318 h 339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2636" h="3392636">
                  <a:moveTo>
                    <a:pt x="0" y="1696318"/>
                  </a:moveTo>
                  <a:cubicBezTo>
                    <a:pt x="0" y="759467"/>
                    <a:pt x="759467" y="0"/>
                    <a:pt x="1696318" y="0"/>
                  </a:cubicBezTo>
                  <a:cubicBezTo>
                    <a:pt x="2633169" y="0"/>
                    <a:pt x="3392636" y="759467"/>
                    <a:pt x="3392636" y="1696318"/>
                  </a:cubicBezTo>
                  <a:cubicBezTo>
                    <a:pt x="3392636" y="2633169"/>
                    <a:pt x="2633169" y="3392636"/>
                    <a:pt x="1696318" y="3392636"/>
                  </a:cubicBezTo>
                  <a:cubicBezTo>
                    <a:pt x="759467" y="3392636"/>
                    <a:pt x="0" y="2633169"/>
                    <a:pt x="0" y="1696318"/>
                  </a:cubicBezTo>
                  <a:close/>
                </a:path>
              </a:pathLst>
            </a:cu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spcFirstLastPara="0" vert="horz" wrap="square" lIns="319473" tIns="876432" rIns="1037582" bIns="650254" numCol="1" spcCol="1270" anchor="ctr" anchorCtr="0">
              <a:noAutofit/>
            </a:bodyPr>
            <a:lstStyle/>
            <a:p>
              <a:pPr marL="0" marR="0" lvl="0" indent="0" algn="ctr" defTabSz="2889250" eaLnBrk="1" fontAlgn="auto" latinLnBrk="0" hangingPunct="1">
                <a:lnSpc>
                  <a:spcPct val="90000"/>
                </a:lnSpc>
                <a:spcBef>
                  <a:spcPct val="0"/>
                </a:spcBef>
                <a:spcAft>
                  <a:spcPct val="35000"/>
                </a:spcAft>
                <a:buClrTx/>
                <a:buSzTx/>
                <a:buFontTx/>
                <a:buNone/>
                <a:tabLst/>
                <a:defRPr/>
              </a:pPr>
              <a:r>
                <a:rPr kumimoji="0" lang="en-US" sz="6500" b="0" i="0" u="none" strike="noStrike" kern="0" cap="none" spc="0" normalizeH="0" baseline="0" noProof="0" dirty="0">
                  <a:ln>
                    <a:noFill/>
                  </a:ln>
                  <a:solidFill>
                    <a:prstClr val="black"/>
                  </a:solidFill>
                  <a:effectLst/>
                  <a:uLnTx/>
                  <a:uFillTx/>
                  <a:latin typeface="Calibri"/>
                  <a:ea typeface="+mn-ea"/>
                  <a:cs typeface="+mn-cs"/>
                </a:rPr>
                <a:t> </a:t>
              </a:r>
            </a:p>
          </p:txBody>
        </p:sp>
      </p:grpSp>
      <p:sp>
        <p:nvSpPr>
          <p:cNvPr id="2" name="Title 1">
            <a:extLst>
              <a:ext uri="{FF2B5EF4-FFF2-40B4-BE49-F238E27FC236}">
                <a16:creationId xmlns:a16="http://schemas.microsoft.com/office/drawing/2014/main" id="{F5A94C7A-F810-2202-2552-963FE80B6450}"/>
              </a:ext>
            </a:extLst>
          </p:cNvPr>
          <p:cNvSpPr>
            <a:spLocks noGrp="1"/>
          </p:cNvSpPr>
          <p:nvPr>
            <p:ph type="title"/>
          </p:nvPr>
        </p:nvSpPr>
        <p:spPr/>
        <p:txBody>
          <a:bodyPr/>
          <a:lstStyle/>
          <a:p>
            <a:r>
              <a:rPr lang="en-US" dirty="0"/>
              <a:t>Service area assessment</a:t>
            </a:r>
          </a:p>
        </p:txBody>
      </p:sp>
      <p:sp>
        <p:nvSpPr>
          <p:cNvPr id="3" name="Footer Placeholder 2">
            <a:extLst>
              <a:ext uri="{FF2B5EF4-FFF2-40B4-BE49-F238E27FC236}">
                <a16:creationId xmlns:a16="http://schemas.microsoft.com/office/drawing/2014/main" id="{D2C93397-5629-0C25-255F-60C10F83382C}"/>
              </a:ext>
            </a:extLst>
          </p:cNvPr>
          <p:cNvSpPr>
            <a:spLocks noGrp="1"/>
          </p:cNvSpPr>
          <p:nvPr>
            <p:ph type="ftr" sz="quarter" idx="3"/>
          </p:nvPr>
        </p:nvSpPr>
        <p:spPr/>
        <p:txBody>
          <a:bodyPr/>
          <a:lstStyle/>
          <a:p>
            <a:r>
              <a:rPr lang="en-US"/>
              <a:t>Great Plains Regional Medical Center 2025 CHNA</a:t>
            </a:r>
            <a:endParaRPr lang="en-US" dirty="0"/>
          </a:p>
        </p:txBody>
      </p:sp>
      <p:sp>
        <p:nvSpPr>
          <p:cNvPr id="4" name="Slide Number Placeholder 3">
            <a:extLst>
              <a:ext uri="{FF2B5EF4-FFF2-40B4-BE49-F238E27FC236}">
                <a16:creationId xmlns:a16="http://schemas.microsoft.com/office/drawing/2014/main" id="{C292B236-5CC4-38C4-69D3-9C66757CBA3F}"/>
              </a:ext>
            </a:extLst>
          </p:cNvPr>
          <p:cNvSpPr>
            <a:spLocks noGrp="1"/>
          </p:cNvSpPr>
          <p:nvPr>
            <p:ph type="sldNum" sz="quarter" idx="4"/>
          </p:nvPr>
        </p:nvSpPr>
        <p:spPr/>
        <p:txBody>
          <a:bodyPr/>
          <a:lstStyle/>
          <a:p>
            <a:fld id="{18CF7050-A8E5-428C-81D9-F84418705036}" type="slidenum">
              <a:rPr lang="en-US" smtClean="0"/>
              <a:pPr/>
              <a:t>34</a:t>
            </a:fld>
            <a:endParaRPr lang="en-US" dirty="0"/>
          </a:p>
        </p:txBody>
      </p:sp>
      <p:sp>
        <p:nvSpPr>
          <p:cNvPr id="9" name="object 3">
            <a:extLst>
              <a:ext uri="{FF2B5EF4-FFF2-40B4-BE49-F238E27FC236}">
                <a16:creationId xmlns:a16="http://schemas.microsoft.com/office/drawing/2014/main" id="{97ABDDC2-CF5E-E528-6DC9-0458C2D9117C}"/>
              </a:ext>
            </a:extLst>
          </p:cNvPr>
          <p:cNvSpPr txBox="1"/>
          <p:nvPr/>
        </p:nvSpPr>
        <p:spPr>
          <a:xfrm>
            <a:off x="88433" y="3044374"/>
            <a:ext cx="1481455" cy="750847"/>
          </a:xfrm>
          <a:prstGeom prst="rect">
            <a:avLst/>
          </a:prstGeom>
        </p:spPr>
        <p:txBody>
          <a:bodyPr vert="horz" wrap="square" lIns="0" tIns="12065" rIns="0" bIns="0" rtlCol="0">
            <a:spAutoFit/>
          </a:bodyPr>
          <a:lstStyle/>
          <a:p>
            <a:pPr marL="274320" marR="5080" indent="-262255">
              <a:spcBef>
                <a:spcPts val="95"/>
              </a:spcBef>
            </a:pPr>
            <a:r>
              <a:rPr lang="en-US" sz="1600" b="1" dirty="0">
                <a:solidFill>
                  <a:schemeClr val="tx2"/>
                </a:solidFill>
                <a:latin typeface="Tw Cen MT"/>
                <a:cs typeface="Tw Cen MT"/>
              </a:rPr>
              <a:t>1x1 Interviews </a:t>
            </a:r>
            <a:r>
              <a:rPr lang="en-US" sz="1600" b="1" spc="-20" dirty="0">
                <a:solidFill>
                  <a:schemeClr val="tx2"/>
                </a:solidFill>
                <a:latin typeface="Tw Cen MT"/>
                <a:cs typeface="Tw Cen MT"/>
              </a:rPr>
              <a:t>H</a:t>
            </a:r>
            <a:r>
              <a:rPr sz="1600" b="1" spc="-20" dirty="0">
                <a:solidFill>
                  <a:schemeClr val="tx2"/>
                </a:solidFill>
                <a:latin typeface="Tw Cen MT"/>
                <a:cs typeface="Tw Cen MT"/>
              </a:rPr>
              <a:t>igh </a:t>
            </a:r>
            <a:r>
              <a:rPr lang="en-US" sz="1600" b="1" spc="-20" dirty="0">
                <a:solidFill>
                  <a:schemeClr val="tx2"/>
                </a:solidFill>
                <a:latin typeface="Tw Cen MT"/>
                <a:cs typeface="Tw Cen MT"/>
              </a:rPr>
              <a:t>N</a:t>
            </a:r>
            <a:r>
              <a:rPr sz="1600" b="1" dirty="0">
                <a:solidFill>
                  <a:schemeClr val="tx2"/>
                </a:solidFill>
                <a:latin typeface="Tw Cen MT"/>
                <a:cs typeface="Tw Cen MT"/>
              </a:rPr>
              <a:t>eed</a:t>
            </a:r>
            <a:r>
              <a:rPr sz="1600" b="1" spc="-45" dirty="0">
                <a:solidFill>
                  <a:schemeClr val="tx2"/>
                </a:solidFill>
                <a:latin typeface="Tw Cen MT"/>
                <a:cs typeface="Tw Cen MT"/>
              </a:rPr>
              <a:t> </a:t>
            </a:r>
            <a:r>
              <a:rPr lang="en-US" sz="1600" b="1" spc="-20" dirty="0">
                <a:solidFill>
                  <a:schemeClr val="tx2"/>
                </a:solidFill>
                <a:latin typeface="Tw Cen MT"/>
                <a:cs typeface="Tw Cen MT"/>
              </a:rPr>
              <a:t>A</a:t>
            </a:r>
            <a:r>
              <a:rPr sz="1600" b="1" spc="-20" dirty="0">
                <a:solidFill>
                  <a:schemeClr val="tx2"/>
                </a:solidFill>
                <a:latin typeface="Tw Cen MT"/>
                <a:cs typeface="Tw Cen MT"/>
              </a:rPr>
              <a:t>reas</a:t>
            </a:r>
            <a:endParaRPr sz="1600" dirty="0">
              <a:solidFill>
                <a:schemeClr val="tx2"/>
              </a:solidFill>
              <a:latin typeface="Tw Cen MT"/>
              <a:cs typeface="Tw Cen MT"/>
            </a:endParaRPr>
          </a:p>
        </p:txBody>
      </p:sp>
      <p:sp>
        <p:nvSpPr>
          <p:cNvPr id="10" name="object 4">
            <a:extLst>
              <a:ext uri="{FF2B5EF4-FFF2-40B4-BE49-F238E27FC236}">
                <a16:creationId xmlns:a16="http://schemas.microsoft.com/office/drawing/2014/main" id="{776A591B-B488-0BDB-D5A1-76ABD3890B7F}"/>
              </a:ext>
            </a:extLst>
          </p:cNvPr>
          <p:cNvSpPr txBox="1"/>
          <p:nvPr/>
        </p:nvSpPr>
        <p:spPr>
          <a:xfrm>
            <a:off x="9315799" y="1261618"/>
            <a:ext cx="1578260" cy="750847"/>
          </a:xfrm>
          <a:prstGeom prst="rect">
            <a:avLst/>
          </a:prstGeom>
        </p:spPr>
        <p:txBody>
          <a:bodyPr vert="horz" wrap="square" lIns="0" tIns="12065" rIns="0" bIns="0" rtlCol="0">
            <a:spAutoFit/>
          </a:bodyPr>
          <a:lstStyle/>
          <a:p>
            <a:pPr marL="12700" marR="5080" algn="ctr">
              <a:spcBef>
                <a:spcPts val="95"/>
              </a:spcBef>
            </a:pPr>
            <a:r>
              <a:rPr lang="en-US" sz="1600" b="1" dirty="0">
                <a:solidFill>
                  <a:schemeClr val="tx2"/>
                </a:solidFill>
                <a:latin typeface="Tw Cen MT"/>
                <a:cs typeface="Tw Cen MT"/>
              </a:rPr>
              <a:t>Public Health Data Opportunities</a:t>
            </a:r>
            <a:endParaRPr sz="1600" dirty="0">
              <a:solidFill>
                <a:schemeClr val="tx2"/>
              </a:solidFill>
              <a:latin typeface="Tw Cen MT"/>
              <a:cs typeface="Tw Cen MT"/>
            </a:endParaRPr>
          </a:p>
        </p:txBody>
      </p:sp>
      <p:sp>
        <p:nvSpPr>
          <p:cNvPr id="11" name="object 4">
            <a:extLst>
              <a:ext uri="{FF2B5EF4-FFF2-40B4-BE49-F238E27FC236}">
                <a16:creationId xmlns:a16="http://schemas.microsoft.com/office/drawing/2014/main" id="{04E06111-95CA-B9D8-2587-CF79CA58586D}"/>
              </a:ext>
            </a:extLst>
          </p:cNvPr>
          <p:cNvSpPr txBox="1"/>
          <p:nvPr/>
        </p:nvSpPr>
        <p:spPr>
          <a:xfrm>
            <a:off x="10900160" y="2828801"/>
            <a:ext cx="1228090" cy="997068"/>
          </a:xfrm>
          <a:prstGeom prst="rect">
            <a:avLst/>
          </a:prstGeom>
        </p:spPr>
        <p:txBody>
          <a:bodyPr vert="horz" wrap="square" lIns="0" tIns="12065" rIns="0" bIns="0" rtlCol="0">
            <a:spAutoFit/>
          </a:bodyPr>
          <a:lstStyle/>
          <a:p>
            <a:pPr marL="12700" marR="5080" algn="ctr">
              <a:spcBef>
                <a:spcPts val="95"/>
              </a:spcBef>
            </a:pPr>
            <a:r>
              <a:rPr lang="en-US" sz="1600" b="1" dirty="0">
                <a:solidFill>
                  <a:schemeClr val="tx2"/>
                </a:solidFill>
                <a:latin typeface="Tw Cen MT"/>
                <a:cs typeface="Tw Cen MT"/>
              </a:rPr>
              <a:t>Community Survey High Ranking Priorities</a:t>
            </a:r>
            <a:endParaRPr sz="1600" dirty="0">
              <a:solidFill>
                <a:schemeClr val="tx2"/>
              </a:solidFill>
              <a:latin typeface="Tw Cen MT"/>
              <a:cs typeface="Tw Cen MT"/>
            </a:endParaRPr>
          </a:p>
        </p:txBody>
      </p:sp>
      <p:sp>
        <p:nvSpPr>
          <p:cNvPr id="12" name="Oval 11">
            <a:extLst>
              <a:ext uri="{FF2B5EF4-FFF2-40B4-BE49-F238E27FC236}">
                <a16:creationId xmlns:a16="http://schemas.microsoft.com/office/drawing/2014/main" id="{18D31F24-0565-8579-A361-B587457B83C1}"/>
              </a:ext>
            </a:extLst>
          </p:cNvPr>
          <p:cNvSpPr/>
          <p:nvPr/>
        </p:nvSpPr>
        <p:spPr>
          <a:xfrm>
            <a:off x="4337955" y="4583542"/>
            <a:ext cx="816429" cy="43073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Mental Health</a:t>
            </a:r>
          </a:p>
        </p:txBody>
      </p:sp>
      <p:sp>
        <p:nvSpPr>
          <p:cNvPr id="13" name="Oval 12">
            <a:extLst>
              <a:ext uri="{FF2B5EF4-FFF2-40B4-BE49-F238E27FC236}">
                <a16:creationId xmlns:a16="http://schemas.microsoft.com/office/drawing/2014/main" id="{8ADF84EC-E6A0-9761-624B-4B335E15C2AB}"/>
              </a:ext>
            </a:extLst>
          </p:cNvPr>
          <p:cNvSpPr/>
          <p:nvPr/>
        </p:nvSpPr>
        <p:spPr>
          <a:xfrm>
            <a:off x="4523013" y="5104705"/>
            <a:ext cx="1083129"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Specialty Care</a:t>
            </a:r>
          </a:p>
        </p:txBody>
      </p:sp>
      <p:sp>
        <p:nvSpPr>
          <p:cNvPr id="14" name="Oval 13">
            <a:extLst>
              <a:ext uri="{FF2B5EF4-FFF2-40B4-BE49-F238E27FC236}">
                <a16:creationId xmlns:a16="http://schemas.microsoft.com/office/drawing/2014/main" id="{19394B7D-9AC5-6695-92C9-665B2262EC65}"/>
              </a:ext>
            </a:extLst>
          </p:cNvPr>
          <p:cNvSpPr/>
          <p:nvPr/>
        </p:nvSpPr>
        <p:spPr>
          <a:xfrm>
            <a:off x="5172612" y="4064846"/>
            <a:ext cx="952501" cy="36576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Obesity</a:t>
            </a:r>
          </a:p>
        </p:txBody>
      </p:sp>
      <p:sp>
        <p:nvSpPr>
          <p:cNvPr id="15" name="Oval 14">
            <a:extLst>
              <a:ext uri="{FF2B5EF4-FFF2-40B4-BE49-F238E27FC236}">
                <a16:creationId xmlns:a16="http://schemas.microsoft.com/office/drawing/2014/main" id="{5997F88A-D3A6-FE50-9B10-865713376872}"/>
              </a:ext>
            </a:extLst>
          </p:cNvPr>
          <p:cNvSpPr/>
          <p:nvPr/>
        </p:nvSpPr>
        <p:spPr>
          <a:xfrm>
            <a:off x="6314136" y="3949274"/>
            <a:ext cx="1121230" cy="503269"/>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Insurance Coverage</a:t>
            </a:r>
          </a:p>
        </p:txBody>
      </p:sp>
      <p:sp>
        <p:nvSpPr>
          <p:cNvPr id="16" name="Oval 15">
            <a:extLst>
              <a:ext uri="{FF2B5EF4-FFF2-40B4-BE49-F238E27FC236}">
                <a16:creationId xmlns:a16="http://schemas.microsoft.com/office/drawing/2014/main" id="{E14D8A1D-15EB-DC53-E730-7F7F94EAD5AB}"/>
              </a:ext>
            </a:extLst>
          </p:cNvPr>
          <p:cNvSpPr/>
          <p:nvPr/>
        </p:nvSpPr>
        <p:spPr>
          <a:xfrm>
            <a:off x="5252022" y="4613492"/>
            <a:ext cx="1083129"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Substance Abuse</a:t>
            </a:r>
          </a:p>
        </p:txBody>
      </p:sp>
      <p:sp>
        <p:nvSpPr>
          <p:cNvPr id="17" name="Oval 16">
            <a:extLst>
              <a:ext uri="{FF2B5EF4-FFF2-40B4-BE49-F238E27FC236}">
                <a16:creationId xmlns:a16="http://schemas.microsoft.com/office/drawing/2014/main" id="{D1568868-0C03-3C67-FD7C-E730B04343F1}"/>
              </a:ext>
            </a:extLst>
          </p:cNvPr>
          <p:cNvSpPr/>
          <p:nvPr/>
        </p:nvSpPr>
        <p:spPr>
          <a:xfrm>
            <a:off x="5475185" y="3585030"/>
            <a:ext cx="1121230" cy="365760"/>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Physical Activity</a:t>
            </a:r>
          </a:p>
        </p:txBody>
      </p:sp>
      <p:sp>
        <p:nvSpPr>
          <p:cNvPr id="18" name="Oval 17">
            <a:extLst>
              <a:ext uri="{FF2B5EF4-FFF2-40B4-BE49-F238E27FC236}">
                <a16:creationId xmlns:a16="http://schemas.microsoft.com/office/drawing/2014/main" id="{0C478762-3884-783D-970F-763819F9BC3B}"/>
              </a:ext>
            </a:extLst>
          </p:cNvPr>
          <p:cNvSpPr/>
          <p:nvPr/>
        </p:nvSpPr>
        <p:spPr>
          <a:xfrm>
            <a:off x="5672482" y="5050276"/>
            <a:ext cx="1325337" cy="27432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Transportation</a:t>
            </a:r>
          </a:p>
        </p:txBody>
      </p:sp>
      <p:sp>
        <p:nvSpPr>
          <p:cNvPr id="20" name="Oval 19">
            <a:extLst>
              <a:ext uri="{FF2B5EF4-FFF2-40B4-BE49-F238E27FC236}">
                <a16:creationId xmlns:a16="http://schemas.microsoft.com/office/drawing/2014/main" id="{1AF0012F-FA02-A3C1-C212-9E79CB36A78C}"/>
              </a:ext>
            </a:extLst>
          </p:cNvPr>
          <p:cNvSpPr/>
          <p:nvPr/>
        </p:nvSpPr>
        <p:spPr>
          <a:xfrm>
            <a:off x="6527638" y="4581004"/>
            <a:ext cx="1083129" cy="430736"/>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Affordable Housing</a:t>
            </a:r>
          </a:p>
        </p:txBody>
      </p:sp>
      <p:sp>
        <p:nvSpPr>
          <p:cNvPr id="21" name="Oval 20">
            <a:extLst>
              <a:ext uri="{FF2B5EF4-FFF2-40B4-BE49-F238E27FC236}">
                <a16:creationId xmlns:a16="http://schemas.microsoft.com/office/drawing/2014/main" id="{B3E213D7-A855-4006-70B9-38167F7A5B8E}"/>
              </a:ext>
            </a:extLst>
          </p:cNvPr>
          <p:cNvSpPr/>
          <p:nvPr/>
        </p:nvSpPr>
        <p:spPr>
          <a:xfrm>
            <a:off x="5212840" y="5536623"/>
            <a:ext cx="82296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Primary Care</a:t>
            </a:r>
          </a:p>
        </p:txBody>
      </p:sp>
      <p:sp>
        <p:nvSpPr>
          <p:cNvPr id="22" name="Oval 21">
            <a:extLst>
              <a:ext uri="{FF2B5EF4-FFF2-40B4-BE49-F238E27FC236}">
                <a16:creationId xmlns:a16="http://schemas.microsoft.com/office/drawing/2014/main" id="{E2659A76-82E7-720D-59EC-AFD518B2A275}"/>
              </a:ext>
            </a:extLst>
          </p:cNvPr>
          <p:cNvSpPr/>
          <p:nvPr/>
        </p:nvSpPr>
        <p:spPr>
          <a:xfrm>
            <a:off x="8172505" y="4480710"/>
            <a:ext cx="109728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Physician Availability</a:t>
            </a:r>
          </a:p>
        </p:txBody>
      </p:sp>
      <p:sp>
        <p:nvSpPr>
          <p:cNvPr id="23" name="Oval 22">
            <a:extLst>
              <a:ext uri="{FF2B5EF4-FFF2-40B4-BE49-F238E27FC236}">
                <a16:creationId xmlns:a16="http://schemas.microsoft.com/office/drawing/2014/main" id="{7CCC2E97-AAA9-B5D6-7368-13A3AD51E2AF}"/>
              </a:ext>
            </a:extLst>
          </p:cNvPr>
          <p:cNvSpPr/>
          <p:nvPr/>
        </p:nvSpPr>
        <p:spPr>
          <a:xfrm>
            <a:off x="6044387" y="5410348"/>
            <a:ext cx="1280160" cy="335947"/>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Job &amp; Income Opportunities</a:t>
            </a:r>
          </a:p>
        </p:txBody>
      </p:sp>
      <p:sp>
        <p:nvSpPr>
          <p:cNvPr id="24" name="Oval 23">
            <a:extLst>
              <a:ext uri="{FF2B5EF4-FFF2-40B4-BE49-F238E27FC236}">
                <a16:creationId xmlns:a16="http://schemas.microsoft.com/office/drawing/2014/main" id="{9095D7E9-C4B5-F646-7F24-4CC57BFC8317}"/>
              </a:ext>
            </a:extLst>
          </p:cNvPr>
          <p:cNvSpPr/>
          <p:nvPr/>
        </p:nvSpPr>
        <p:spPr>
          <a:xfrm>
            <a:off x="4191865" y="1513303"/>
            <a:ext cx="1432455" cy="45970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High School Rates</a:t>
            </a:r>
          </a:p>
        </p:txBody>
      </p:sp>
      <p:sp>
        <p:nvSpPr>
          <p:cNvPr id="25" name="Oval 24">
            <a:extLst>
              <a:ext uri="{FF2B5EF4-FFF2-40B4-BE49-F238E27FC236}">
                <a16:creationId xmlns:a16="http://schemas.microsoft.com/office/drawing/2014/main" id="{A7E1EA8E-1CA9-FE6B-A708-141E4FFE0D88}"/>
              </a:ext>
            </a:extLst>
          </p:cNvPr>
          <p:cNvSpPr/>
          <p:nvPr/>
        </p:nvSpPr>
        <p:spPr>
          <a:xfrm>
            <a:off x="2867402" y="2227441"/>
            <a:ext cx="128016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College Rates</a:t>
            </a:r>
          </a:p>
        </p:txBody>
      </p:sp>
      <p:sp>
        <p:nvSpPr>
          <p:cNvPr id="26" name="Oval 25">
            <a:extLst>
              <a:ext uri="{FF2B5EF4-FFF2-40B4-BE49-F238E27FC236}">
                <a16:creationId xmlns:a16="http://schemas.microsoft.com/office/drawing/2014/main" id="{BABDA2B1-7CDB-D49A-635F-9F6B693FEB89}"/>
              </a:ext>
            </a:extLst>
          </p:cNvPr>
          <p:cNvSpPr/>
          <p:nvPr/>
        </p:nvSpPr>
        <p:spPr>
          <a:xfrm>
            <a:off x="9589995" y="3617020"/>
            <a:ext cx="109728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Patient Satisfaction</a:t>
            </a:r>
          </a:p>
        </p:txBody>
      </p:sp>
      <p:sp>
        <p:nvSpPr>
          <p:cNvPr id="27" name="Oval 26">
            <a:extLst>
              <a:ext uri="{FF2B5EF4-FFF2-40B4-BE49-F238E27FC236}">
                <a16:creationId xmlns:a16="http://schemas.microsoft.com/office/drawing/2014/main" id="{09B0CBDB-52EF-18F9-4DBB-C6773611FFF8}"/>
              </a:ext>
            </a:extLst>
          </p:cNvPr>
          <p:cNvSpPr/>
          <p:nvPr/>
        </p:nvSpPr>
        <p:spPr>
          <a:xfrm>
            <a:off x="3249310" y="3378139"/>
            <a:ext cx="1273703" cy="51851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Women’s Health Screenings</a:t>
            </a:r>
          </a:p>
        </p:txBody>
      </p:sp>
      <p:sp>
        <p:nvSpPr>
          <p:cNvPr id="28" name="Oval 27">
            <a:extLst>
              <a:ext uri="{FF2B5EF4-FFF2-40B4-BE49-F238E27FC236}">
                <a16:creationId xmlns:a16="http://schemas.microsoft.com/office/drawing/2014/main" id="{B24E1DB1-9B31-7B1E-ABB6-123587F70E9C}"/>
              </a:ext>
            </a:extLst>
          </p:cNvPr>
          <p:cNvSpPr/>
          <p:nvPr/>
        </p:nvSpPr>
        <p:spPr>
          <a:xfrm>
            <a:off x="1453529" y="3642413"/>
            <a:ext cx="1083129"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Community Programs</a:t>
            </a:r>
          </a:p>
        </p:txBody>
      </p:sp>
      <p:sp>
        <p:nvSpPr>
          <p:cNvPr id="29" name="Oval 28">
            <a:extLst>
              <a:ext uri="{FF2B5EF4-FFF2-40B4-BE49-F238E27FC236}">
                <a16:creationId xmlns:a16="http://schemas.microsoft.com/office/drawing/2014/main" id="{3794CD44-A1CE-C49A-49E5-9D8C5B473F3D}"/>
              </a:ext>
            </a:extLst>
          </p:cNvPr>
          <p:cNvSpPr/>
          <p:nvPr/>
        </p:nvSpPr>
        <p:spPr>
          <a:xfrm>
            <a:off x="6934883" y="1560277"/>
            <a:ext cx="118872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Teen Births</a:t>
            </a:r>
          </a:p>
        </p:txBody>
      </p:sp>
      <p:sp>
        <p:nvSpPr>
          <p:cNvPr id="30" name="Oval 29">
            <a:extLst>
              <a:ext uri="{FF2B5EF4-FFF2-40B4-BE49-F238E27FC236}">
                <a16:creationId xmlns:a16="http://schemas.microsoft.com/office/drawing/2014/main" id="{6FDAA445-D35A-54FA-EC86-D5A6D5A9CA84}"/>
              </a:ext>
            </a:extLst>
          </p:cNvPr>
          <p:cNvSpPr/>
          <p:nvPr/>
        </p:nvSpPr>
        <p:spPr>
          <a:xfrm>
            <a:off x="5646375" y="2227441"/>
            <a:ext cx="118872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Adult Smoking</a:t>
            </a:r>
          </a:p>
        </p:txBody>
      </p:sp>
      <p:sp>
        <p:nvSpPr>
          <p:cNvPr id="31" name="Oval 30">
            <a:extLst>
              <a:ext uri="{FF2B5EF4-FFF2-40B4-BE49-F238E27FC236}">
                <a16:creationId xmlns:a16="http://schemas.microsoft.com/office/drawing/2014/main" id="{CE7CE8BF-B263-5C34-0B4A-BB8ADD7D66A3}"/>
              </a:ext>
            </a:extLst>
          </p:cNvPr>
          <p:cNvSpPr/>
          <p:nvPr/>
        </p:nvSpPr>
        <p:spPr>
          <a:xfrm>
            <a:off x="8333907" y="2227441"/>
            <a:ext cx="118872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Injury Deaths</a:t>
            </a:r>
          </a:p>
        </p:txBody>
      </p:sp>
      <p:sp>
        <p:nvSpPr>
          <p:cNvPr id="32" name="Oval 31">
            <a:extLst>
              <a:ext uri="{FF2B5EF4-FFF2-40B4-BE49-F238E27FC236}">
                <a16:creationId xmlns:a16="http://schemas.microsoft.com/office/drawing/2014/main" id="{414A945B-A185-ED5D-6941-9EE32A373A83}"/>
              </a:ext>
            </a:extLst>
          </p:cNvPr>
          <p:cNvSpPr/>
          <p:nvPr/>
        </p:nvSpPr>
        <p:spPr>
          <a:xfrm>
            <a:off x="738937" y="4150316"/>
            <a:ext cx="1331951" cy="4572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Dependence on Oil &amp; Gas</a:t>
            </a:r>
          </a:p>
        </p:txBody>
      </p:sp>
      <p:sp>
        <p:nvSpPr>
          <p:cNvPr id="33" name="Oval 32">
            <a:extLst>
              <a:ext uri="{FF2B5EF4-FFF2-40B4-BE49-F238E27FC236}">
                <a16:creationId xmlns:a16="http://schemas.microsoft.com/office/drawing/2014/main" id="{90CE7500-3ACB-A0B7-91A7-B525FC8B4426}"/>
              </a:ext>
            </a:extLst>
          </p:cNvPr>
          <p:cNvSpPr/>
          <p:nvPr/>
        </p:nvSpPr>
        <p:spPr>
          <a:xfrm>
            <a:off x="10360603" y="4025717"/>
            <a:ext cx="100584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Food Insecurity</a:t>
            </a:r>
          </a:p>
        </p:txBody>
      </p:sp>
      <p:sp>
        <p:nvSpPr>
          <p:cNvPr id="34" name="Oval 33">
            <a:extLst>
              <a:ext uri="{FF2B5EF4-FFF2-40B4-BE49-F238E27FC236}">
                <a16:creationId xmlns:a16="http://schemas.microsoft.com/office/drawing/2014/main" id="{7E739360-57F2-52AD-5355-016D8CAC25A0}"/>
              </a:ext>
            </a:extLst>
          </p:cNvPr>
          <p:cNvSpPr/>
          <p:nvPr/>
        </p:nvSpPr>
        <p:spPr>
          <a:xfrm>
            <a:off x="8962195" y="3973406"/>
            <a:ext cx="1097280" cy="54864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Language/ Translation Services</a:t>
            </a:r>
          </a:p>
        </p:txBody>
      </p:sp>
      <p:sp>
        <p:nvSpPr>
          <p:cNvPr id="35" name="Oval 34">
            <a:extLst>
              <a:ext uri="{FF2B5EF4-FFF2-40B4-BE49-F238E27FC236}">
                <a16:creationId xmlns:a16="http://schemas.microsoft.com/office/drawing/2014/main" id="{E3B40E75-1A6A-CD0C-B2C8-F47D336B263B}"/>
              </a:ext>
            </a:extLst>
          </p:cNvPr>
          <p:cNvSpPr/>
          <p:nvPr/>
        </p:nvSpPr>
        <p:spPr>
          <a:xfrm>
            <a:off x="2207219" y="3984850"/>
            <a:ext cx="100584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Health Education</a:t>
            </a:r>
          </a:p>
        </p:txBody>
      </p:sp>
      <p:sp>
        <p:nvSpPr>
          <p:cNvPr id="36" name="Oval 35">
            <a:extLst>
              <a:ext uri="{FF2B5EF4-FFF2-40B4-BE49-F238E27FC236}">
                <a16:creationId xmlns:a16="http://schemas.microsoft.com/office/drawing/2014/main" id="{71A918C7-5A55-4D26-970C-4C645A8E12BD}"/>
              </a:ext>
            </a:extLst>
          </p:cNvPr>
          <p:cNvSpPr/>
          <p:nvPr/>
        </p:nvSpPr>
        <p:spPr>
          <a:xfrm>
            <a:off x="438249" y="4687086"/>
            <a:ext cx="1083129"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Physician Recruitment</a:t>
            </a:r>
          </a:p>
        </p:txBody>
      </p:sp>
      <p:sp>
        <p:nvSpPr>
          <p:cNvPr id="37" name="Oval 36">
            <a:extLst>
              <a:ext uri="{FF2B5EF4-FFF2-40B4-BE49-F238E27FC236}">
                <a16:creationId xmlns:a16="http://schemas.microsoft.com/office/drawing/2014/main" id="{8CE8877B-6A07-CEB5-411D-BCFBC1F65003}"/>
              </a:ext>
            </a:extLst>
          </p:cNvPr>
          <p:cNvSpPr/>
          <p:nvPr/>
        </p:nvSpPr>
        <p:spPr>
          <a:xfrm>
            <a:off x="1578639" y="4878888"/>
            <a:ext cx="82296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Healthy Food</a:t>
            </a:r>
          </a:p>
        </p:txBody>
      </p:sp>
      <p:sp>
        <p:nvSpPr>
          <p:cNvPr id="38" name="Oval 37">
            <a:extLst>
              <a:ext uri="{FF2B5EF4-FFF2-40B4-BE49-F238E27FC236}">
                <a16:creationId xmlns:a16="http://schemas.microsoft.com/office/drawing/2014/main" id="{D9AC28F3-8E5F-18FF-E26E-D6A562C9ADB8}"/>
              </a:ext>
            </a:extLst>
          </p:cNvPr>
          <p:cNvSpPr/>
          <p:nvPr/>
        </p:nvSpPr>
        <p:spPr>
          <a:xfrm>
            <a:off x="2026144" y="4534117"/>
            <a:ext cx="914400" cy="2286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Diabetes</a:t>
            </a:r>
          </a:p>
        </p:txBody>
      </p:sp>
      <p:sp>
        <p:nvSpPr>
          <p:cNvPr id="39" name="Oval 38">
            <a:extLst>
              <a:ext uri="{FF2B5EF4-FFF2-40B4-BE49-F238E27FC236}">
                <a16:creationId xmlns:a16="http://schemas.microsoft.com/office/drawing/2014/main" id="{3D47716A-8A12-D6DB-09C3-E3C8C22D4982}"/>
              </a:ext>
            </a:extLst>
          </p:cNvPr>
          <p:cNvSpPr/>
          <p:nvPr/>
        </p:nvSpPr>
        <p:spPr>
          <a:xfrm>
            <a:off x="661301" y="5202565"/>
            <a:ext cx="1053671"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Healthcare Access</a:t>
            </a:r>
          </a:p>
        </p:txBody>
      </p:sp>
      <p:sp>
        <p:nvSpPr>
          <p:cNvPr id="40" name="Oval 39">
            <a:extLst>
              <a:ext uri="{FF2B5EF4-FFF2-40B4-BE49-F238E27FC236}">
                <a16:creationId xmlns:a16="http://schemas.microsoft.com/office/drawing/2014/main" id="{74CFDC27-24F9-55E6-FAD0-9B28E0863A31}"/>
              </a:ext>
            </a:extLst>
          </p:cNvPr>
          <p:cNvSpPr/>
          <p:nvPr/>
        </p:nvSpPr>
        <p:spPr>
          <a:xfrm>
            <a:off x="1361368" y="5684924"/>
            <a:ext cx="109728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Vaccination Rates</a:t>
            </a:r>
          </a:p>
        </p:txBody>
      </p:sp>
      <p:sp>
        <p:nvSpPr>
          <p:cNvPr id="41" name="Oval 40">
            <a:extLst>
              <a:ext uri="{FF2B5EF4-FFF2-40B4-BE49-F238E27FC236}">
                <a16:creationId xmlns:a16="http://schemas.microsoft.com/office/drawing/2014/main" id="{73AAAB5E-78E4-85EF-9E54-A27A0A9010E4}"/>
              </a:ext>
            </a:extLst>
          </p:cNvPr>
          <p:cNvSpPr/>
          <p:nvPr/>
        </p:nvSpPr>
        <p:spPr>
          <a:xfrm>
            <a:off x="3128650" y="4282657"/>
            <a:ext cx="82296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Cancer Rates</a:t>
            </a:r>
          </a:p>
        </p:txBody>
      </p:sp>
      <p:sp>
        <p:nvSpPr>
          <p:cNvPr id="42" name="Oval 41">
            <a:extLst>
              <a:ext uri="{FF2B5EF4-FFF2-40B4-BE49-F238E27FC236}">
                <a16:creationId xmlns:a16="http://schemas.microsoft.com/office/drawing/2014/main" id="{C45770E0-ACE0-B368-014E-982DC5497071}"/>
              </a:ext>
            </a:extLst>
          </p:cNvPr>
          <p:cNvSpPr/>
          <p:nvPr/>
        </p:nvSpPr>
        <p:spPr>
          <a:xfrm>
            <a:off x="6713327" y="6207892"/>
            <a:ext cx="1222439" cy="27432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Dermatology</a:t>
            </a:r>
          </a:p>
        </p:txBody>
      </p:sp>
      <p:sp>
        <p:nvSpPr>
          <p:cNvPr id="43" name="Oval 42">
            <a:extLst>
              <a:ext uri="{FF2B5EF4-FFF2-40B4-BE49-F238E27FC236}">
                <a16:creationId xmlns:a16="http://schemas.microsoft.com/office/drawing/2014/main" id="{5ECF1F20-913E-96A1-F6CE-B30AC0C0892D}"/>
              </a:ext>
            </a:extLst>
          </p:cNvPr>
          <p:cNvSpPr/>
          <p:nvPr/>
        </p:nvSpPr>
        <p:spPr>
          <a:xfrm>
            <a:off x="2359112" y="6064969"/>
            <a:ext cx="1083129"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Community Resources</a:t>
            </a:r>
          </a:p>
        </p:txBody>
      </p:sp>
      <p:sp>
        <p:nvSpPr>
          <p:cNvPr id="44" name="Oval 43">
            <a:extLst>
              <a:ext uri="{FF2B5EF4-FFF2-40B4-BE49-F238E27FC236}">
                <a16:creationId xmlns:a16="http://schemas.microsoft.com/office/drawing/2014/main" id="{BB17C2CC-030C-4148-7464-264E307D953C}"/>
              </a:ext>
            </a:extLst>
          </p:cNvPr>
          <p:cNvSpPr/>
          <p:nvPr/>
        </p:nvSpPr>
        <p:spPr>
          <a:xfrm>
            <a:off x="5740442" y="5870583"/>
            <a:ext cx="1188720" cy="27432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Dental Care</a:t>
            </a:r>
          </a:p>
        </p:txBody>
      </p:sp>
      <p:sp>
        <p:nvSpPr>
          <p:cNvPr id="45" name="Oval 44">
            <a:extLst>
              <a:ext uri="{FF2B5EF4-FFF2-40B4-BE49-F238E27FC236}">
                <a16:creationId xmlns:a16="http://schemas.microsoft.com/office/drawing/2014/main" id="{8BBCBF31-D408-044D-065B-C9FB450E83BB}"/>
              </a:ext>
            </a:extLst>
          </p:cNvPr>
          <p:cNvSpPr/>
          <p:nvPr/>
        </p:nvSpPr>
        <p:spPr>
          <a:xfrm>
            <a:off x="2074093" y="5273199"/>
            <a:ext cx="73152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Dental Care</a:t>
            </a:r>
          </a:p>
        </p:txBody>
      </p:sp>
      <p:sp>
        <p:nvSpPr>
          <p:cNvPr id="46" name="Oval 45">
            <a:extLst>
              <a:ext uri="{FF2B5EF4-FFF2-40B4-BE49-F238E27FC236}">
                <a16:creationId xmlns:a16="http://schemas.microsoft.com/office/drawing/2014/main" id="{03C6184E-214E-5F9D-27C5-51882566AD6B}"/>
              </a:ext>
            </a:extLst>
          </p:cNvPr>
          <p:cNvSpPr/>
          <p:nvPr/>
        </p:nvSpPr>
        <p:spPr>
          <a:xfrm>
            <a:off x="10894059" y="4522052"/>
            <a:ext cx="914400" cy="27432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Surgeons</a:t>
            </a:r>
          </a:p>
        </p:txBody>
      </p:sp>
      <p:sp>
        <p:nvSpPr>
          <p:cNvPr id="47" name="Oval 46">
            <a:extLst>
              <a:ext uri="{FF2B5EF4-FFF2-40B4-BE49-F238E27FC236}">
                <a16:creationId xmlns:a16="http://schemas.microsoft.com/office/drawing/2014/main" id="{D15A5CEF-4DFA-C3E9-E3BF-45367E5483A4}"/>
              </a:ext>
            </a:extLst>
          </p:cNvPr>
          <p:cNvSpPr/>
          <p:nvPr/>
        </p:nvSpPr>
        <p:spPr>
          <a:xfrm>
            <a:off x="10749232" y="4972149"/>
            <a:ext cx="91440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Quality of Care</a:t>
            </a:r>
          </a:p>
        </p:txBody>
      </p:sp>
      <p:sp>
        <p:nvSpPr>
          <p:cNvPr id="48" name="Oval 47">
            <a:extLst>
              <a:ext uri="{FF2B5EF4-FFF2-40B4-BE49-F238E27FC236}">
                <a16:creationId xmlns:a16="http://schemas.microsoft.com/office/drawing/2014/main" id="{5BD0FF12-C90F-3857-F5C2-4D072D11B76D}"/>
              </a:ext>
            </a:extLst>
          </p:cNvPr>
          <p:cNvSpPr/>
          <p:nvPr/>
        </p:nvSpPr>
        <p:spPr>
          <a:xfrm>
            <a:off x="2535076" y="4822052"/>
            <a:ext cx="126066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Adult Programming</a:t>
            </a:r>
          </a:p>
        </p:txBody>
      </p:sp>
      <p:sp>
        <p:nvSpPr>
          <p:cNvPr id="49" name="Oval 48">
            <a:extLst>
              <a:ext uri="{FF2B5EF4-FFF2-40B4-BE49-F238E27FC236}">
                <a16:creationId xmlns:a16="http://schemas.microsoft.com/office/drawing/2014/main" id="{5A820756-B2C6-62EF-3852-B8C18F856D13}"/>
              </a:ext>
            </a:extLst>
          </p:cNvPr>
          <p:cNvSpPr/>
          <p:nvPr/>
        </p:nvSpPr>
        <p:spPr>
          <a:xfrm>
            <a:off x="9418429" y="4615444"/>
            <a:ext cx="1371880" cy="29558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Discrimination</a:t>
            </a:r>
          </a:p>
        </p:txBody>
      </p:sp>
      <p:sp>
        <p:nvSpPr>
          <p:cNvPr id="50" name="Oval 49">
            <a:extLst>
              <a:ext uri="{FF2B5EF4-FFF2-40B4-BE49-F238E27FC236}">
                <a16:creationId xmlns:a16="http://schemas.microsoft.com/office/drawing/2014/main" id="{933FD010-B0C2-3FA2-FF5D-D8CEA7B6923B}"/>
              </a:ext>
            </a:extLst>
          </p:cNvPr>
          <p:cNvSpPr/>
          <p:nvPr/>
        </p:nvSpPr>
        <p:spPr>
          <a:xfrm>
            <a:off x="2953189" y="5279673"/>
            <a:ext cx="118872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Affordable Medications</a:t>
            </a:r>
          </a:p>
        </p:txBody>
      </p:sp>
      <p:sp>
        <p:nvSpPr>
          <p:cNvPr id="51" name="Oval 50">
            <a:extLst>
              <a:ext uri="{FF2B5EF4-FFF2-40B4-BE49-F238E27FC236}">
                <a16:creationId xmlns:a16="http://schemas.microsoft.com/office/drawing/2014/main" id="{E61B63A3-224E-6D09-F3A7-D0DCB22F0416}"/>
              </a:ext>
            </a:extLst>
          </p:cNvPr>
          <p:cNvSpPr/>
          <p:nvPr/>
        </p:nvSpPr>
        <p:spPr>
          <a:xfrm>
            <a:off x="7824158" y="5665205"/>
            <a:ext cx="109728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Diverse Providers</a:t>
            </a:r>
          </a:p>
        </p:txBody>
      </p:sp>
      <p:sp>
        <p:nvSpPr>
          <p:cNvPr id="52" name="Oval 51">
            <a:extLst>
              <a:ext uri="{FF2B5EF4-FFF2-40B4-BE49-F238E27FC236}">
                <a16:creationId xmlns:a16="http://schemas.microsoft.com/office/drawing/2014/main" id="{3F187300-EE55-008E-CCCF-789F803F2C82}"/>
              </a:ext>
            </a:extLst>
          </p:cNvPr>
          <p:cNvSpPr/>
          <p:nvPr/>
        </p:nvSpPr>
        <p:spPr>
          <a:xfrm>
            <a:off x="8157900" y="5057663"/>
            <a:ext cx="1097280" cy="439421"/>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Affordable Healthcare</a:t>
            </a:r>
          </a:p>
        </p:txBody>
      </p:sp>
      <p:sp>
        <p:nvSpPr>
          <p:cNvPr id="53" name="Oval 52">
            <a:extLst>
              <a:ext uri="{FF2B5EF4-FFF2-40B4-BE49-F238E27FC236}">
                <a16:creationId xmlns:a16="http://schemas.microsoft.com/office/drawing/2014/main" id="{3349DA5A-F62D-B8C2-3DB1-6B7F2855ACFA}"/>
              </a:ext>
            </a:extLst>
          </p:cNvPr>
          <p:cNvSpPr/>
          <p:nvPr/>
        </p:nvSpPr>
        <p:spPr>
          <a:xfrm>
            <a:off x="3507482" y="6204305"/>
            <a:ext cx="82296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Cancer Care</a:t>
            </a:r>
          </a:p>
        </p:txBody>
      </p:sp>
      <p:sp>
        <p:nvSpPr>
          <p:cNvPr id="54" name="Oval 53">
            <a:extLst>
              <a:ext uri="{FF2B5EF4-FFF2-40B4-BE49-F238E27FC236}">
                <a16:creationId xmlns:a16="http://schemas.microsoft.com/office/drawing/2014/main" id="{6DCD62B6-7D16-313B-F665-6C472B3A0F02}"/>
              </a:ext>
            </a:extLst>
          </p:cNvPr>
          <p:cNvSpPr/>
          <p:nvPr/>
        </p:nvSpPr>
        <p:spPr>
          <a:xfrm>
            <a:off x="9506297" y="5056357"/>
            <a:ext cx="1097280" cy="54864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Healthcare Workforce Shortages</a:t>
            </a:r>
          </a:p>
        </p:txBody>
      </p:sp>
      <p:sp>
        <p:nvSpPr>
          <p:cNvPr id="55" name="Oval 54">
            <a:extLst>
              <a:ext uri="{FF2B5EF4-FFF2-40B4-BE49-F238E27FC236}">
                <a16:creationId xmlns:a16="http://schemas.microsoft.com/office/drawing/2014/main" id="{C71562F9-1095-581F-5A1B-419C751914A5}"/>
              </a:ext>
            </a:extLst>
          </p:cNvPr>
          <p:cNvSpPr/>
          <p:nvPr/>
        </p:nvSpPr>
        <p:spPr>
          <a:xfrm>
            <a:off x="8315292" y="6113855"/>
            <a:ext cx="109728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Pediatrics</a:t>
            </a:r>
          </a:p>
        </p:txBody>
      </p:sp>
      <p:sp>
        <p:nvSpPr>
          <p:cNvPr id="56" name="Oval 55">
            <a:extLst>
              <a:ext uri="{FF2B5EF4-FFF2-40B4-BE49-F238E27FC236}">
                <a16:creationId xmlns:a16="http://schemas.microsoft.com/office/drawing/2014/main" id="{D574BA48-44E5-2BBE-2B2C-021E4695B51B}"/>
              </a:ext>
            </a:extLst>
          </p:cNvPr>
          <p:cNvSpPr/>
          <p:nvPr/>
        </p:nvSpPr>
        <p:spPr>
          <a:xfrm>
            <a:off x="9269785" y="5793725"/>
            <a:ext cx="914400" cy="27432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OBGYN</a:t>
            </a:r>
          </a:p>
        </p:txBody>
      </p:sp>
      <p:sp>
        <p:nvSpPr>
          <p:cNvPr id="57" name="Oval 56">
            <a:extLst>
              <a:ext uri="{FF2B5EF4-FFF2-40B4-BE49-F238E27FC236}">
                <a16:creationId xmlns:a16="http://schemas.microsoft.com/office/drawing/2014/main" id="{C22F4D60-E5D8-AA5F-63CD-D8854DF39004}"/>
              </a:ext>
            </a:extLst>
          </p:cNvPr>
          <p:cNvSpPr/>
          <p:nvPr/>
        </p:nvSpPr>
        <p:spPr>
          <a:xfrm>
            <a:off x="4412977" y="6175268"/>
            <a:ext cx="1188720" cy="32004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Healthy Lifestyles</a:t>
            </a:r>
          </a:p>
        </p:txBody>
      </p:sp>
      <p:sp>
        <p:nvSpPr>
          <p:cNvPr id="58" name="Oval 57">
            <a:extLst>
              <a:ext uri="{FF2B5EF4-FFF2-40B4-BE49-F238E27FC236}">
                <a16:creationId xmlns:a16="http://schemas.microsoft.com/office/drawing/2014/main" id="{A21AD0FD-81D8-701B-ED67-4E111012ACE8}"/>
              </a:ext>
            </a:extLst>
          </p:cNvPr>
          <p:cNvSpPr/>
          <p:nvPr/>
        </p:nvSpPr>
        <p:spPr>
          <a:xfrm>
            <a:off x="2554717" y="5737376"/>
            <a:ext cx="1234440" cy="22860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Homelessness</a:t>
            </a:r>
          </a:p>
        </p:txBody>
      </p:sp>
      <p:sp>
        <p:nvSpPr>
          <p:cNvPr id="59" name="Oval 58">
            <a:extLst>
              <a:ext uri="{FF2B5EF4-FFF2-40B4-BE49-F238E27FC236}">
                <a16:creationId xmlns:a16="http://schemas.microsoft.com/office/drawing/2014/main" id="{E63108B6-3418-1274-6B74-26B152333CE9}"/>
              </a:ext>
            </a:extLst>
          </p:cNvPr>
          <p:cNvSpPr/>
          <p:nvPr/>
        </p:nvSpPr>
        <p:spPr>
          <a:xfrm>
            <a:off x="3861515" y="5739946"/>
            <a:ext cx="1005840" cy="36576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Infant Mortality</a:t>
            </a:r>
          </a:p>
        </p:txBody>
      </p:sp>
    </p:spTree>
    <p:extLst>
      <p:ext uri="{BB962C8B-B14F-4D97-AF65-F5344CB8AC3E}">
        <p14:creationId xmlns:p14="http://schemas.microsoft.com/office/powerpoint/2010/main" val="422465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91720B0-C2A7-05E3-597C-07EDDA6ED6FE}"/>
              </a:ext>
            </a:extLst>
          </p:cNvPr>
          <p:cNvSpPr/>
          <p:nvPr/>
        </p:nvSpPr>
        <p:spPr>
          <a:xfrm>
            <a:off x="10516404" y="5606208"/>
            <a:ext cx="1559394" cy="11804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EF896-1059-166D-3AEA-47E7ABA6CBE5}"/>
              </a:ext>
            </a:extLst>
          </p:cNvPr>
          <p:cNvSpPr>
            <a:spLocks noGrp="1"/>
          </p:cNvSpPr>
          <p:nvPr>
            <p:ph type="title"/>
          </p:nvPr>
        </p:nvSpPr>
        <p:spPr/>
        <p:txBody>
          <a:bodyPr/>
          <a:lstStyle/>
          <a:p>
            <a:r>
              <a:rPr lang="en-US" dirty="0"/>
              <a:t>Community resources</a:t>
            </a:r>
          </a:p>
        </p:txBody>
      </p:sp>
      <p:sp>
        <p:nvSpPr>
          <p:cNvPr id="3" name="Footer Placeholder 2">
            <a:extLst>
              <a:ext uri="{FF2B5EF4-FFF2-40B4-BE49-F238E27FC236}">
                <a16:creationId xmlns:a16="http://schemas.microsoft.com/office/drawing/2014/main" id="{A2EF9258-D8D7-5E14-63E7-7FD580645470}"/>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AC62BF38-D8EB-1309-C3AB-15670D248029}"/>
              </a:ext>
            </a:extLst>
          </p:cNvPr>
          <p:cNvSpPr>
            <a:spLocks noGrp="1"/>
          </p:cNvSpPr>
          <p:nvPr>
            <p:ph type="sldNum" sz="quarter" idx="4"/>
          </p:nvPr>
        </p:nvSpPr>
        <p:spPr/>
        <p:txBody>
          <a:bodyPr/>
          <a:lstStyle/>
          <a:p>
            <a:fld id="{18CF7050-A8E5-428C-81D9-F84418705036}" type="slidenum">
              <a:rPr lang="en-US" smtClean="0"/>
              <a:pPr/>
              <a:t>35</a:t>
            </a:fld>
            <a:endParaRPr lang="en-US" dirty="0"/>
          </a:p>
        </p:txBody>
      </p:sp>
      <p:sp>
        <p:nvSpPr>
          <p:cNvPr id="6" name="Rectangle 1">
            <a:extLst>
              <a:ext uri="{FF2B5EF4-FFF2-40B4-BE49-F238E27FC236}">
                <a16:creationId xmlns:a16="http://schemas.microsoft.com/office/drawing/2014/main" id="{7CAB60BD-D474-30C8-0FC5-51AB66016836}"/>
              </a:ext>
            </a:extLst>
          </p:cNvPr>
          <p:cNvSpPr>
            <a:spLocks noChangeArrowheads="1"/>
          </p:cNvSpPr>
          <p:nvPr/>
        </p:nvSpPr>
        <p:spPr bwMode="auto">
          <a:xfrm>
            <a:off x="5881688" y="-11880880"/>
            <a:ext cx="2080539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Sure, I can help with that! Here is the list transformed into a table: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42424"/>
                </a:solidFill>
                <a:effectLst/>
                <a:latin typeface="Segoe UI" panose="020B0502040204020203" pitchFamily="34" charset="0"/>
                <a:cs typeface="Segoe UI" panose="020B0502040204020203" pitchFamily="34" charset="0"/>
              </a:rPr>
              <a:t>Let me know if you need any further assistance!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E8C18573-BB60-93BB-9245-F4BE680A0050}"/>
              </a:ext>
            </a:extLst>
          </p:cNvPr>
          <p:cNvGraphicFramePr>
            <a:graphicFrameLocks noGrp="1"/>
          </p:cNvGraphicFramePr>
          <p:nvPr>
            <p:extLst>
              <p:ext uri="{D42A27DB-BD31-4B8C-83A1-F6EECF244321}">
                <p14:modId xmlns:p14="http://schemas.microsoft.com/office/powerpoint/2010/main" val="1698666708"/>
              </p:ext>
            </p:extLst>
          </p:nvPr>
        </p:nvGraphicFramePr>
        <p:xfrm>
          <a:off x="1177824" y="2316517"/>
          <a:ext cx="9794976" cy="3931886"/>
        </p:xfrm>
        <a:graphic>
          <a:graphicData uri="http://schemas.openxmlformats.org/drawingml/2006/table">
            <a:tbl>
              <a:tblPr firstRow="1" firstCol="1" bandRow="1"/>
              <a:tblGrid>
                <a:gridCol w="3264992">
                  <a:extLst>
                    <a:ext uri="{9D8B030D-6E8A-4147-A177-3AD203B41FA5}">
                      <a16:colId xmlns:a16="http://schemas.microsoft.com/office/drawing/2014/main" val="1402552586"/>
                    </a:ext>
                  </a:extLst>
                </a:gridCol>
                <a:gridCol w="3264992">
                  <a:extLst>
                    <a:ext uri="{9D8B030D-6E8A-4147-A177-3AD203B41FA5}">
                      <a16:colId xmlns:a16="http://schemas.microsoft.com/office/drawing/2014/main" val="3996342738"/>
                    </a:ext>
                  </a:extLst>
                </a:gridCol>
                <a:gridCol w="3264992">
                  <a:extLst>
                    <a:ext uri="{9D8B030D-6E8A-4147-A177-3AD203B41FA5}">
                      <a16:colId xmlns:a16="http://schemas.microsoft.com/office/drawing/2014/main" val="3998510046"/>
                    </a:ext>
                  </a:extLst>
                </a:gridCol>
              </a:tblGrid>
              <a:tr h="561698">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Great Plains Regional Medical Center</a:t>
                      </a:r>
                    </a:p>
                  </a:txBody>
                  <a:tcPr marL="7620" marR="7620" marT="762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Department of Human Services</a:t>
                      </a:r>
                    </a:p>
                  </a:txBody>
                  <a:tcPr marL="7620" marR="7620" marT="7620" marB="0" anchor="ctr">
                    <a:lnL>
                      <a:noFill/>
                    </a:lnL>
                    <a:lnR>
                      <a:noFill/>
                    </a:lnR>
                    <a:lnT w="6350" cap="flat" cmpd="sng" algn="ctr">
                      <a:solidFill>
                        <a:schemeClr val="tx1"/>
                      </a:solidFill>
                      <a:prstDash val="solid"/>
                      <a:round/>
                      <a:headEnd type="none" w="med" len="med"/>
                      <a:tailEnd type="none" w="med" len="med"/>
                    </a:lnT>
                    <a:lnB>
                      <a:noFill/>
                    </a:lnB>
                    <a:no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Food Pantries</a:t>
                      </a:r>
                    </a:p>
                  </a:txBody>
                  <a:tcPr marL="7620" marR="7620" marT="7620" marB="0" anchor="ctr">
                    <a:lnL>
                      <a:noFill/>
                    </a:lnL>
                    <a:lnR>
                      <a:noFill/>
                    </a:lnR>
                    <a:lnT w="635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4409622"/>
                  </a:ext>
                </a:extLst>
              </a:tr>
              <a:tr h="561698">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Red Rock Mental Health</a:t>
                      </a:r>
                    </a:p>
                  </a:txBody>
                  <a:tcPr marL="7620" marR="7620" marT="7620" marB="0" anchor="ctr">
                    <a:lnL>
                      <a:noFill/>
                    </a:lnL>
                    <a:lnR>
                      <a:noFill/>
                    </a:lnR>
                    <a:lnT>
                      <a:noFill/>
                    </a:lnT>
                    <a:lnB w="6350" cap="flat" cmpd="sng" algn="ctr">
                      <a:noFill/>
                      <a:prstDash val="solid"/>
                      <a:round/>
                      <a:headEnd type="none" w="med" len="med"/>
                      <a:tailEnd type="none" w="med" len="med"/>
                    </a:lnB>
                    <a:solidFill>
                      <a:srgbClr val="EDEDED"/>
                    </a:solid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Western Oklahoma Family Care Centers</a:t>
                      </a:r>
                    </a:p>
                  </a:txBody>
                  <a:tcPr marL="7620" marR="7620" marT="7620" marB="0" anchor="ctr">
                    <a:lnL>
                      <a:noFill/>
                    </a:lnL>
                    <a:lnR>
                      <a:noFill/>
                    </a:lnR>
                    <a:lnT>
                      <a:noFill/>
                    </a:lnT>
                    <a:lnB w="6350" cap="flat" cmpd="sng" algn="ctr">
                      <a:noFill/>
                      <a:prstDash val="solid"/>
                      <a:round/>
                      <a:headEnd type="none" w="med" len="med"/>
                      <a:tailEnd type="none" w="med" len="med"/>
                    </a:lnB>
                    <a:solidFill>
                      <a:srgbClr val="EDEDED"/>
                    </a:solid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Community Health Workers</a:t>
                      </a:r>
                    </a:p>
                  </a:txBody>
                  <a:tcPr marL="7620" marR="7620" marT="7620" marB="0" anchor="ctr">
                    <a:lnL>
                      <a:noFill/>
                    </a:lnL>
                    <a:lnR>
                      <a:noFill/>
                    </a:lnR>
                    <a:lnT>
                      <a:noFill/>
                    </a:lnT>
                    <a:lnB w="6350"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696715659"/>
                  </a:ext>
                </a:extLst>
              </a:tr>
              <a:tr h="561698">
                <a:tc>
                  <a:txBody>
                    <a:bodyPr/>
                    <a:lstStyle/>
                    <a:p>
                      <a:pPr marL="171450" marR="0" lvl="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tx2"/>
                          </a:solidFill>
                          <a:effectLst/>
                          <a:latin typeface="Segoe UI" panose="020B0502040204020203" pitchFamily="34" charset="0"/>
                        </a:rPr>
                        <a:t>Urgent Care</a:t>
                      </a:r>
                    </a:p>
                  </a:txBody>
                  <a:tcPr marL="7620" marR="7620" marT="7620" marB="0" anchor="ctr">
                    <a:lnL>
                      <a:noFill/>
                    </a:lnL>
                    <a:lnR>
                      <a:noFill/>
                    </a:lnR>
                    <a:lnT>
                      <a:noFill/>
                    </a:lnT>
                    <a:lnB w="6350" cap="flat" cmpd="sng" algn="ctr">
                      <a:noFill/>
                      <a:prstDash val="solid"/>
                      <a:round/>
                      <a:headEnd type="none" w="med" len="med"/>
                      <a:tailEnd type="none" w="med" len="med"/>
                    </a:lnB>
                    <a:no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Shortgrass Community Health Center</a:t>
                      </a:r>
                    </a:p>
                  </a:txBody>
                  <a:tcPr marL="7620" marR="7620" marT="7620" marB="0" anchor="ctr">
                    <a:lnL>
                      <a:noFill/>
                    </a:lnL>
                    <a:lnR>
                      <a:noFill/>
                    </a:lnR>
                    <a:lnT>
                      <a:noFill/>
                    </a:lnT>
                    <a:lnB w="6350" cap="flat" cmpd="sng" algn="ctr">
                      <a:noFill/>
                      <a:prstDash val="solid"/>
                      <a:round/>
                      <a:headEnd type="none" w="med" len="med"/>
                      <a:tailEnd type="none" w="med" len="med"/>
                    </a:lnB>
                    <a:no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Heart to Heart Pregnancy Clinic</a:t>
                      </a:r>
                    </a:p>
                  </a:txBody>
                  <a:tcPr marL="7620" marR="7620" marT="7620" marB="0" anchor="ctr">
                    <a:lnL>
                      <a:noFill/>
                    </a:lnL>
                    <a:lnR>
                      <a:noFill/>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3662215292"/>
                  </a:ext>
                </a:extLst>
              </a:tr>
              <a:tr h="561698">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Annual Health Fair</a:t>
                      </a:r>
                    </a:p>
                  </a:txBody>
                  <a:tcPr marL="7620" marR="7620" marT="7620" marB="0" anchor="ctr">
                    <a:lnL>
                      <a:noFill/>
                    </a:lnL>
                    <a:lnR>
                      <a:noFill/>
                    </a:lnR>
                    <a:lnT>
                      <a:noFill/>
                    </a:lnT>
                    <a:lnB w="6350" cap="flat" cmpd="sng" algn="ctr">
                      <a:noFill/>
                      <a:prstDash val="solid"/>
                      <a:round/>
                      <a:headEnd type="none" w="med" len="med"/>
                      <a:tailEnd type="none" w="med" len="med"/>
                    </a:lnB>
                    <a:solidFill>
                      <a:srgbClr val="EDEDED"/>
                    </a:solid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Clothing Closets</a:t>
                      </a:r>
                    </a:p>
                  </a:txBody>
                  <a:tcPr marL="7620" marR="7620" marT="7620" marB="0" anchor="ctr">
                    <a:lnL>
                      <a:noFill/>
                    </a:lnL>
                    <a:lnR>
                      <a:noFill/>
                    </a:lnR>
                    <a:lnT>
                      <a:noFill/>
                    </a:lnT>
                    <a:lnB w="6350" cap="flat" cmpd="sng" algn="ctr">
                      <a:noFill/>
                      <a:prstDash val="solid"/>
                      <a:round/>
                      <a:headEnd type="none" w="med" len="med"/>
                      <a:tailEnd type="none" w="med" len="med"/>
                    </a:lnB>
                    <a:solidFill>
                      <a:srgbClr val="EDEDED"/>
                    </a:solid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Churches</a:t>
                      </a:r>
                    </a:p>
                  </a:txBody>
                  <a:tcPr marL="7620" marR="7620" marT="7620" marB="0" anchor="ctr">
                    <a:lnL>
                      <a:noFill/>
                    </a:lnL>
                    <a:lnR>
                      <a:noFill/>
                    </a:lnR>
                    <a:lnT>
                      <a:noFill/>
                    </a:lnT>
                    <a:lnB w="6350" cap="flat" cmpd="sng" algn="ctr">
                      <a:noFill/>
                      <a:prstDash val="solid"/>
                      <a:round/>
                      <a:headEnd type="none" w="med" len="med"/>
                      <a:tailEnd type="none" w="med" len="med"/>
                    </a:lnB>
                    <a:solidFill>
                      <a:srgbClr val="EDEDED"/>
                    </a:solidFill>
                  </a:tcPr>
                </a:tc>
                <a:extLst>
                  <a:ext uri="{0D108BD9-81ED-4DB2-BD59-A6C34878D82A}">
                    <a16:rowId xmlns:a16="http://schemas.microsoft.com/office/drawing/2014/main" val="2951177316"/>
                  </a:ext>
                </a:extLst>
              </a:tr>
              <a:tr h="561698">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Assisted Living &amp; Nursing Homes</a:t>
                      </a:r>
                    </a:p>
                  </a:txBody>
                  <a:tcPr marL="7620" marR="7620" marT="7620" marB="0" anchor="ctr">
                    <a:lnL>
                      <a:noFill/>
                    </a:lnL>
                    <a:lnR>
                      <a:noFill/>
                    </a:lnR>
                    <a:lnT>
                      <a:noFill/>
                    </a:lnT>
                    <a:lnB w="6350" cap="flat" cmpd="sng" algn="ctr">
                      <a:noFill/>
                      <a:prstDash val="solid"/>
                      <a:round/>
                      <a:headEnd type="none" w="med" len="med"/>
                      <a:tailEnd type="none" w="med" len="med"/>
                    </a:lnB>
                    <a:no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Physician Office &amp; Clinics</a:t>
                      </a:r>
                    </a:p>
                  </a:txBody>
                  <a:tcPr marL="7620" marR="7620" marT="7620" marB="0" anchor="ctr">
                    <a:lnL>
                      <a:noFill/>
                    </a:lnL>
                    <a:lnR>
                      <a:noFill/>
                    </a:lnR>
                    <a:lnT>
                      <a:noFill/>
                    </a:lnT>
                    <a:lnB w="6350" cap="flat" cmpd="sng" algn="ctr">
                      <a:noFill/>
                      <a:prstDash val="solid"/>
                      <a:round/>
                      <a:headEnd type="none" w="med" len="med"/>
                      <a:tailEnd type="none" w="med" len="med"/>
                    </a:lnB>
                    <a:noFill/>
                  </a:tcPr>
                </a:tc>
                <a:tc>
                  <a:txBody>
                    <a:bodyPr/>
                    <a:lstStyle/>
                    <a:p>
                      <a:pPr marL="171450" marR="0" lvl="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tx2"/>
                          </a:solidFill>
                          <a:effectLst/>
                          <a:latin typeface="Segoe UI" panose="020B0502040204020203" pitchFamily="34" charset="0"/>
                        </a:rPr>
                        <a:t>Dental Offices</a:t>
                      </a:r>
                    </a:p>
                  </a:txBody>
                  <a:tcPr marL="7620" marR="7620" marT="7620" marB="0" anchor="ctr">
                    <a:lnL>
                      <a:noFill/>
                    </a:lnL>
                    <a:lnR>
                      <a:noFill/>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2775685206"/>
                  </a:ext>
                </a:extLst>
              </a:tr>
              <a:tr h="561698">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Chiropractic Offices</a:t>
                      </a:r>
                    </a:p>
                  </a:txBody>
                  <a:tcPr marL="7620" marR="7620" marT="7620" marB="0" anchor="ctr">
                    <a:lnL>
                      <a:noFill/>
                    </a:lnL>
                    <a:lnR>
                      <a:noFill/>
                    </a:lnR>
                    <a:lnT>
                      <a:noFill/>
                    </a:lnT>
                    <a:lnB w="6350" cap="flat" cmpd="sng" algn="ctr">
                      <a:noFill/>
                      <a:prstDash val="solid"/>
                      <a:round/>
                      <a:headEnd type="none" w="med" len="med"/>
                      <a:tailEnd type="none" w="med" len="med"/>
                    </a:lnB>
                    <a:solidFill>
                      <a:schemeClr val="bg1">
                        <a:lumMod val="95000"/>
                      </a:schemeClr>
                    </a:solid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EMS</a:t>
                      </a:r>
                    </a:p>
                  </a:txBody>
                  <a:tcPr marL="7620" marR="7620" marT="7620" marB="0" anchor="ctr">
                    <a:lnL>
                      <a:noFill/>
                    </a:lnL>
                    <a:lnR>
                      <a:noFill/>
                    </a:lnR>
                    <a:lnT>
                      <a:noFill/>
                    </a:lnT>
                    <a:lnB w="6350"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tx2"/>
                          </a:solidFill>
                          <a:effectLst/>
                          <a:latin typeface="Segoe UI" panose="020B0502040204020203" pitchFamily="34" charset="0"/>
                        </a:rPr>
                        <a:t>Dialysis Provider</a:t>
                      </a:r>
                    </a:p>
                  </a:txBody>
                  <a:tcPr marL="7620" marR="7620" marT="7620" marB="0" anchor="ctr">
                    <a:lnL>
                      <a:noFill/>
                    </a:lnL>
                    <a:lnR>
                      <a:noFill/>
                    </a:lnR>
                    <a:lnT>
                      <a:noFill/>
                    </a:lnT>
                    <a:lnB w="635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6740429"/>
                  </a:ext>
                </a:extLst>
              </a:tr>
              <a:tr h="561698">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Air Transport Provider</a:t>
                      </a:r>
                    </a:p>
                  </a:txBody>
                  <a:tcPr marL="7620" marR="7620" marT="7620" marB="0" anchor="ctr">
                    <a:lnL>
                      <a:noFill/>
                    </a:lnL>
                    <a:lnR>
                      <a:noFill/>
                    </a:lnR>
                    <a:lnT>
                      <a:noFill/>
                    </a:lnT>
                    <a:lnB w="6350" cap="flat" cmpd="sng" algn="ctr">
                      <a:noFill/>
                      <a:prstDash val="solid"/>
                      <a:round/>
                      <a:headEnd type="none" w="med" len="med"/>
                      <a:tailEnd type="none" w="med" len="med"/>
                    </a:lnB>
                    <a:noFill/>
                  </a:tcPr>
                </a:tc>
                <a:tc>
                  <a:txBody>
                    <a:bodyPr/>
                    <a:lstStyle/>
                    <a:p>
                      <a:pPr marL="171450" indent="-171450" algn="l" rtl="0" fontAlgn="ctr">
                        <a:buFont typeface="Arial" panose="020B0604020202020204" pitchFamily="34" charset="0"/>
                        <a:buChar char="•"/>
                      </a:pPr>
                      <a:r>
                        <a:rPr lang="en-US" sz="1200" b="0" i="0" u="none" strike="noStrike" dirty="0">
                          <a:solidFill>
                            <a:schemeClr val="tx2"/>
                          </a:solidFill>
                          <a:effectLst/>
                          <a:latin typeface="Segoe UI" panose="020B0502040204020203" pitchFamily="34" charset="0"/>
                        </a:rPr>
                        <a:t>Counseling Providers</a:t>
                      </a:r>
                    </a:p>
                  </a:txBody>
                  <a:tcPr marL="7620" marR="7620" marT="7620" marB="0" anchor="ctr">
                    <a:lnL>
                      <a:noFill/>
                    </a:lnL>
                    <a:lnR>
                      <a:noFill/>
                    </a:lnR>
                    <a:lnT>
                      <a:noFill/>
                    </a:lnT>
                    <a:lnB w="6350" cap="flat" cmpd="sng" algn="ctr">
                      <a:noFill/>
                      <a:prstDash val="solid"/>
                      <a:round/>
                      <a:headEnd type="none" w="med" len="med"/>
                      <a:tailEnd type="none" w="med" len="med"/>
                    </a:lnB>
                    <a:noFill/>
                  </a:tcPr>
                </a:tc>
                <a:tc>
                  <a:txBody>
                    <a:bodyPr/>
                    <a:lstStyle/>
                    <a:p>
                      <a:pPr marL="171450" marR="0" lvl="0" indent="-17145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chemeClr val="tx2"/>
                          </a:solidFill>
                          <a:effectLst/>
                          <a:latin typeface="Segoe UI" panose="020B0502040204020203" pitchFamily="34" charset="0"/>
                        </a:rPr>
                        <a:t>Pharmacies</a:t>
                      </a:r>
                    </a:p>
                  </a:txBody>
                  <a:tcPr marL="7620" marR="7620" marT="7620" marB="0" anchor="ctr">
                    <a:lnL>
                      <a:noFill/>
                    </a:lnL>
                    <a:lnR>
                      <a:noFill/>
                    </a:lnR>
                    <a:lnT>
                      <a:noFill/>
                    </a:lnT>
                    <a:lnB w="6350" cap="flat" cmpd="sng" algn="ctr">
                      <a:noFill/>
                      <a:prstDash val="solid"/>
                      <a:round/>
                      <a:headEnd type="none" w="med" len="med"/>
                      <a:tailEnd type="none" w="med" len="med"/>
                    </a:lnB>
                    <a:noFill/>
                  </a:tcPr>
                </a:tc>
                <a:extLst>
                  <a:ext uri="{0D108BD9-81ED-4DB2-BD59-A6C34878D82A}">
                    <a16:rowId xmlns:a16="http://schemas.microsoft.com/office/drawing/2014/main" val="3433464745"/>
                  </a:ext>
                </a:extLst>
              </a:tr>
            </a:tbl>
          </a:graphicData>
        </a:graphic>
      </p:graphicFrame>
      <p:sp>
        <p:nvSpPr>
          <p:cNvPr id="9" name="TextBox 8">
            <a:extLst>
              <a:ext uri="{FF2B5EF4-FFF2-40B4-BE49-F238E27FC236}">
                <a16:creationId xmlns:a16="http://schemas.microsoft.com/office/drawing/2014/main" id="{8274F3F2-7A81-35E4-11C4-53A5B69C6A8D}"/>
              </a:ext>
            </a:extLst>
          </p:cNvPr>
          <p:cNvSpPr txBox="1"/>
          <p:nvPr/>
        </p:nvSpPr>
        <p:spPr>
          <a:xfrm>
            <a:off x="304800" y="1204436"/>
            <a:ext cx="11723914" cy="923330"/>
          </a:xfrm>
          <a:prstGeom prst="rect">
            <a:avLst/>
          </a:prstGeom>
          <a:noFill/>
        </p:spPr>
        <p:txBody>
          <a:bodyPr wrap="square">
            <a:spAutoFit/>
          </a:bodyPr>
          <a:lstStyle/>
          <a:p>
            <a:r>
              <a:rPr lang="en-US" dirty="0">
                <a:solidFill>
                  <a:schemeClr val="tx2"/>
                </a:solidFill>
              </a:rPr>
              <a:t>Access to health care facilities, providers, and other resources are essential to community health and reflects the strength of the local community. The table below details the health and social resources available within the community to assist in addressing needs identified:</a:t>
            </a:r>
          </a:p>
        </p:txBody>
      </p:sp>
    </p:spTree>
    <p:extLst>
      <p:ext uri="{BB962C8B-B14F-4D97-AF65-F5344CB8AC3E}">
        <p14:creationId xmlns:p14="http://schemas.microsoft.com/office/powerpoint/2010/main" val="183485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C6EF-140E-7CA3-BB83-4555824842C7}"/>
              </a:ext>
            </a:extLst>
          </p:cNvPr>
          <p:cNvSpPr>
            <a:spLocks noGrp="1"/>
          </p:cNvSpPr>
          <p:nvPr>
            <p:ph type="title"/>
          </p:nvPr>
        </p:nvSpPr>
        <p:spPr/>
        <p:txBody>
          <a:bodyPr/>
          <a:lstStyle/>
          <a:p>
            <a:r>
              <a:rPr lang="en-US" dirty="0"/>
              <a:t>Prioritization of needs</a:t>
            </a:r>
          </a:p>
        </p:txBody>
      </p:sp>
      <p:sp>
        <p:nvSpPr>
          <p:cNvPr id="3" name="Footer Placeholder 2">
            <a:extLst>
              <a:ext uri="{FF2B5EF4-FFF2-40B4-BE49-F238E27FC236}">
                <a16:creationId xmlns:a16="http://schemas.microsoft.com/office/drawing/2014/main" id="{6BDF395C-B384-E37F-5481-40361CE90B33}"/>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28C02BB2-ED87-6CB0-6044-E69C70FCB15E}"/>
              </a:ext>
            </a:extLst>
          </p:cNvPr>
          <p:cNvSpPr>
            <a:spLocks noGrp="1"/>
          </p:cNvSpPr>
          <p:nvPr>
            <p:ph type="sldNum" sz="quarter" idx="4"/>
          </p:nvPr>
        </p:nvSpPr>
        <p:spPr/>
        <p:txBody>
          <a:bodyPr/>
          <a:lstStyle/>
          <a:p>
            <a:fld id="{18CF7050-A8E5-428C-81D9-F84418705036}" type="slidenum">
              <a:rPr lang="en-US" smtClean="0"/>
              <a:pPr/>
              <a:t>36</a:t>
            </a:fld>
            <a:endParaRPr lang="en-US" dirty="0"/>
          </a:p>
        </p:txBody>
      </p:sp>
      <p:sp>
        <p:nvSpPr>
          <p:cNvPr id="5" name="object 4">
            <a:extLst>
              <a:ext uri="{FF2B5EF4-FFF2-40B4-BE49-F238E27FC236}">
                <a16:creationId xmlns:a16="http://schemas.microsoft.com/office/drawing/2014/main" id="{3E153452-78A6-E1BC-D76B-E4AF0AA9A0A4}"/>
              </a:ext>
            </a:extLst>
          </p:cNvPr>
          <p:cNvSpPr txBox="1"/>
          <p:nvPr/>
        </p:nvSpPr>
        <p:spPr>
          <a:xfrm>
            <a:off x="307342" y="1013207"/>
            <a:ext cx="11483039" cy="5416226"/>
          </a:xfrm>
          <a:prstGeom prst="rect">
            <a:avLst/>
          </a:prstGeom>
        </p:spPr>
        <p:txBody>
          <a:bodyPr vert="horz" wrap="square" lIns="0" tIns="12065" rIns="0" bIns="0" rtlCol="0">
            <a:spAutoFit/>
          </a:bodyPr>
          <a:lstStyle/>
          <a:p>
            <a:pPr marL="12700">
              <a:spcBef>
                <a:spcPts val="95"/>
              </a:spcBef>
            </a:pPr>
            <a:r>
              <a:rPr kern="0" dirty="0">
                <a:solidFill>
                  <a:srgbClr val="002060"/>
                </a:solidFill>
                <a:cs typeface="Tw Cen MT"/>
              </a:rPr>
              <a:t>The</a:t>
            </a:r>
            <a:r>
              <a:rPr kern="0" spc="-45" dirty="0">
                <a:solidFill>
                  <a:srgbClr val="002060"/>
                </a:solidFill>
                <a:cs typeface="Tw Cen MT"/>
              </a:rPr>
              <a:t> </a:t>
            </a:r>
            <a:r>
              <a:rPr kern="0" dirty="0">
                <a:solidFill>
                  <a:srgbClr val="002060"/>
                </a:solidFill>
                <a:cs typeface="Tw Cen MT"/>
              </a:rPr>
              <a:t>core</a:t>
            </a:r>
            <a:r>
              <a:rPr kern="0" spc="-50" dirty="0">
                <a:solidFill>
                  <a:srgbClr val="002060"/>
                </a:solidFill>
                <a:cs typeface="Tw Cen MT"/>
              </a:rPr>
              <a:t> </a:t>
            </a:r>
            <a:r>
              <a:rPr kern="0" dirty="0">
                <a:solidFill>
                  <a:srgbClr val="002060"/>
                </a:solidFill>
                <a:cs typeface="Tw Cen MT"/>
              </a:rPr>
              <a:t>CHNA</a:t>
            </a:r>
            <a:r>
              <a:rPr kern="0" spc="-45" dirty="0">
                <a:solidFill>
                  <a:srgbClr val="002060"/>
                </a:solidFill>
                <a:cs typeface="Tw Cen MT"/>
              </a:rPr>
              <a:t> </a:t>
            </a:r>
            <a:r>
              <a:rPr kern="0" dirty="0">
                <a:solidFill>
                  <a:srgbClr val="002060"/>
                </a:solidFill>
                <a:cs typeface="Tw Cen MT"/>
              </a:rPr>
              <a:t>work</a:t>
            </a:r>
            <a:r>
              <a:rPr kern="0" spc="-50" dirty="0">
                <a:solidFill>
                  <a:srgbClr val="002060"/>
                </a:solidFill>
                <a:cs typeface="Tw Cen MT"/>
              </a:rPr>
              <a:t> </a:t>
            </a:r>
            <a:r>
              <a:rPr kern="0" dirty="0">
                <a:solidFill>
                  <a:srgbClr val="002060"/>
                </a:solidFill>
                <a:cs typeface="Tw Cen MT"/>
              </a:rPr>
              <a:t>group</a:t>
            </a:r>
            <a:r>
              <a:rPr kern="0" spc="-25" dirty="0">
                <a:solidFill>
                  <a:srgbClr val="002060"/>
                </a:solidFill>
                <a:cs typeface="Tw Cen MT"/>
              </a:rPr>
              <a:t> </a:t>
            </a:r>
            <a:r>
              <a:rPr kern="0" dirty="0">
                <a:solidFill>
                  <a:srgbClr val="002060"/>
                </a:solidFill>
                <a:cs typeface="Tw Cen MT"/>
              </a:rPr>
              <a:t>was</a:t>
            </a:r>
            <a:r>
              <a:rPr kern="0" spc="-35" dirty="0">
                <a:solidFill>
                  <a:srgbClr val="002060"/>
                </a:solidFill>
                <a:cs typeface="Tw Cen MT"/>
              </a:rPr>
              <a:t> </a:t>
            </a:r>
            <a:r>
              <a:rPr kern="0" dirty="0">
                <a:solidFill>
                  <a:srgbClr val="002060"/>
                </a:solidFill>
                <a:cs typeface="Tw Cen MT"/>
              </a:rPr>
              <a:t>comprised</a:t>
            </a:r>
            <a:r>
              <a:rPr kern="0" spc="-25" dirty="0">
                <a:solidFill>
                  <a:srgbClr val="002060"/>
                </a:solidFill>
                <a:cs typeface="Tw Cen MT"/>
              </a:rPr>
              <a:t> </a:t>
            </a:r>
            <a:r>
              <a:rPr kern="0" dirty="0">
                <a:solidFill>
                  <a:srgbClr val="002060"/>
                </a:solidFill>
                <a:cs typeface="Tw Cen MT"/>
              </a:rPr>
              <a:t>of</a:t>
            </a:r>
            <a:r>
              <a:rPr kern="0" spc="-5" dirty="0">
                <a:solidFill>
                  <a:srgbClr val="002060"/>
                </a:solidFill>
                <a:cs typeface="Tw Cen MT"/>
              </a:rPr>
              <a:t> </a:t>
            </a:r>
            <a:r>
              <a:rPr kern="0" dirty="0">
                <a:solidFill>
                  <a:srgbClr val="002060"/>
                </a:solidFill>
                <a:cs typeface="Tw Cen MT"/>
              </a:rPr>
              <a:t>the</a:t>
            </a:r>
            <a:r>
              <a:rPr kern="0" spc="-40" dirty="0">
                <a:solidFill>
                  <a:srgbClr val="002060"/>
                </a:solidFill>
                <a:cs typeface="Tw Cen MT"/>
              </a:rPr>
              <a:t> </a:t>
            </a:r>
            <a:r>
              <a:rPr kern="0" spc="-10" dirty="0">
                <a:solidFill>
                  <a:srgbClr val="002060"/>
                </a:solidFill>
                <a:cs typeface="Tw Cen MT"/>
              </a:rPr>
              <a:t>following</a:t>
            </a:r>
            <a:r>
              <a:rPr kern="0" spc="-35" dirty="0">
                <a:solidFill>
                  <a:srgbClr val="002060"/>
                </a:solidFill>
                <a:cs typeface="Tw Cen MT"/>
              </a:rPr>
              <a:t> </a:t>
            </a:r>
            <a:r>
              <a:rPr kern="0" spc="-10" dirty="0">
                <a:solidFill>
                  <a:srgbClr val="002060"/>
                </a:solidFill>
                <a:cs typeface="Tw Cen MT"/>
              </a:rPr>
              <a:t>staff:</a:t>
            </a:r>
            <a:endParaRPr kern="0" dirty="0">
              <a:solidFill>
                <a:srgbClr val="002060"/>
              </a:solidFill>
              <a:cs typeface="Tw Cen MT"/>
            </a:endParaRPr>
          </a:p>
          <a:p>
            <a:pPr marL="185420" marR="0" indent="-172720">
              <a:buFont typeface="Arial"/>
              <a:buChar char="•"/>
              <a:tabLst>
                <a:tab pos="185420" algn="l"/>
              </a:tabLst>
            </a:pPr>
            <a:r>
              <a:rPr lang="en-US" kern="0" dirty="0">
                <a:solidFill>
                  <a:schemeClr val="tx2"/>
                </a:solidFill>
              </a:rPr>
              <a:t>CEO</a:t>
            </a:r>
          </a:p>
          <a:p>
            <a:pPr marL="185420" marR="0" indent="-172720">
              <a:buFont typeface="Arial"/>
              <a:buChar char="•"/>
              <a:tabLst>
                <a:tab pos="185420" algn="l"/>
              </a:tabLst>
            </a:pPr>
            <a:r>
              <a:rPr lang="en-US" kern="0" dirty="0">
                <a:solidFill>
                  <a:schemeClr val="tx2"/>
                </a:solidFill>
              </a:rPr>
              <a:t>CFO/VP of Finance</a:t>
            </a:r>
          </a:p>
          <a:p>
            <a:pPr marL="185420" marR="0" indent="-172720">
              <a:buFont typeface="Arial"/>
              <a:buChar char="•"/>
              <a:tabLst>
                <a:tab pos="185420" algn="l"/>
              </a:tabLst>
            </a:pPr>
            <a:r>
              <a:rPr lang="en-US" kern="0" dirty="0">
                <a:solidFill>
                  <a:schemeClr val="tx2"/>
                </a:solidFill>
              </a:rPr>
              <a:t>COO</a:t>
            </a:r>
          </a:p>
          <a:p>
            <a:pPr>
              <a:spcBef>
                <a:spcPts val="175"/>
              </a:spcBef>
              <a:buClr>
                <a:srgbClr val="172751"/>
              </a:buClr>
              <a:buFont typeface="Arial"/>
              <a:buChar char="•"/>
            </a:pPr>
            <a:endParaRPr kern="0" dirty="0">
              <a:solidFill>
                <a:srgbClr val="002060"/>
              </a:solidFill>
              <a:cs typeface="Tw Cen MT"/>
            </a:endParaRPr>
          </a:p>
          <a:p>
            <a:pPr marL="12700" marR="30480"/>
            <a:r>
              <a:rPr kern="0" dirty="0">
                <a:solidFill>
                  <a:srgbClr val="002060"/>
                </a:solidFill>
                <a:cs typeface="Tw Cen MT"/>
              </a:rPr>
              <a:t>This</a:t>
            </a:r>
            <a:r>
              <a:rPr kern="0" spc="-45" dirty="0">
                <a:solidFill>
                  <a:srgbClr val="002060"/>
                </a:solidFill>
                <a:cs typeface="Tw Cen MT"/>
              </a:rPr>
              <a:t> </a:t>
            </a:r>
            <a:r>
              <a:rPr kern="0" dirty="0">
                <a:solidFill>
                  <a:srgbClr val="002060"/>
                </a:solidFill>
                <a:cs typeface="Tw Cen MT"/>
              </a:rPr>
              <a:t>group</a:t>
            </a:r>
            <a:r>
              <a:rPr kern="0" spc="-25" dirty="0">
                <a:solidFill>
                  <a:srgbClr val="002060"/>
                </a:solidFill>
                <a:cs typeface="Tw Cen MT"/>
              </a:rPr>
              <a:t> </a:t>
            </a:r>
            <a:r>
              <a:rPr kern="0" dirty="0">
                <a:solidFill>
                  <a:srgbClr val="002060"/>
                </a:solidFill>
                <a:cs typeface="Tw Cen MT"/>
              </a:rPr>
              <a:t>met</a:t>
            </a:r>
            <a:r>
              <a:rPr kern="0" spc="-55" dirty="0">
                <a:solidFill>
                  <a:srgbClr val="002060"/>
                </a:solidFill>
                <a:cs typeface="Tw Cen MT"/>
              </a:rPr>
              <a:t> </a:t>
            </a:r>
            <a:r>
              <a:rPr kern="0" dirty="0">
                <a:solidFill>
                  <a:srgbClr val="002060"/>
                </a:solidFill>
                <a:cs typeface="Tw Cen MT"/>
              </a:rPr>
              <a:t>to</a:t>
            </a:r>
            <a:r>
              <a:rPr kern="0" spc="-50" dirty="0">
                <a:solidFill>
                  <a:srgbClr val="002060"/>
                </a:solidFill>
                <a:cs typeface="Tw Cen MT"/>
              </a:rPr>
              <a:t> </a:t>
            </a:r>
            <a:r>
              <a:rPr kern="0" dirty="0">
                <a:solidFill>
                  <a:srgbClr val="002060"/>
                </a:solidFill>
                <a:cs typeface="Tw Cen MT"/>
              </a:rPr>
              <a:t>review</a:t>
            </a:r>
            <a:r>
              <a:rPr kern="0" spc="-50" dirty="0">
                <a:solidFill>
                  <a:srgbClr val="002060"/>
                </a:solidFill>
                <a:cs typeface="Tw Cen MT"/>
              </a:rPr>
              <a:t> </a:t>
            </a:r>
            <a:r>
              <a:rPr kern="0" dirty="0">
                <a:solidFill>
                  <a:srgbClr val="002060"/>
                </a:solidFill>
                <a:cs typeface="Tw Cen MT"/>
              </a:rPr>
              <a:t>the</a:t>
            </a:r>
            <a:r>
              <a:rPr kern="0" spc="-45" dirty="0">
                <a:solidFill>
                  <a:srgbClr val="002060"/>
                </a:solidFill>
                <a:cs typeface="Tw Cen MT"/>
              </a:rPr>
              <a:t> </a:t>
            </a:r>
            <a:r>
              <a:rPr kern="0" dirty="0">
                <a:solidFill>
                  <a:srgbClr val="002060"/>
                </a:solidFill>
                <a:cs typeface="Tw Cen MT"/>
              </a:rPr>
              <a:t>needs</a:t>
            </a:r>
            <a:r>
              <a:rPr kern="0" spc="-40" dirty="0">
                <a:solidFill>
                  <a:srgbClr val="002060"/>
                </a:solidFill>
                <a:cs typeface="Tw Cen MT"/>
              </a:rPr>
              <a:t> </a:t>
            </a:r>
            <a:r>
              <a:rPr kern="0" dirty="0">
                <a:solidFill>
                  <a:srgbClr val="002060"/>
                </a:solidFill>
                <a:cs typeface="Tw Cen MT"/>
              </a:rPr>
              <a:t>identified</a:t>
            </a:r>
            <a:r>
              <a:rPr kern="0" spc="-20" dirty="0">
                <a:solidFill>
                  <a:srgbClr val="002060"/>
                </a:solidFill>
                <a:cs typeface="Tw Cen MT"/>
              </a:rPr>
              <a:t> </a:t>
            </a:r>
            <a:r>
              <a:rPr kern="0" dirty="0">
                <a:solidFill>
                  <a:srgbClr val="002060"/>
                </a:solidFill>
                <a:cs typeface="Tw Cen MT"/>
              </a:rPr>
              <a:t>through</a:t>
            </a:r>
            <a:r>
              <a:rPr kern="0" spc="-20" dirty="0">
                <a:solidFill>
                  <a:srgbClr val="002060"/>
                </a:solidFill>
                <a:cs typeface="Tw Cen MT"/>
              </a:rPr>
              <a:t> </a:t>
            </a:r>
            <a:r>
              <a:rPr kern="0" dirty="0">
                <a:solidFill>
                  <a:srgbClr val="002060"/>
                </a:solidFill>
                <a:cs typeface="Tw Cen MT"/>
              </a:rPr>
              <a:t>the</a:t>
            </a:r>
            <a:r>
              <a:rPr kern="0" spc="-55" dirty="0">
                <a:solidFill>
                  <a:srgbClr val="002060"/>
                </a:solidFill>
                <a:cs typeface="Tw Cen MT"/>
              </a:rPr>
              <a:t> </a:t>
            </a:r>
            <a:r>
              <a:rPr kern="0" dirty="0">
                <a:solidFill>
                  <a:srgbClr val="002060"/>
                </a:solidFill>
                <a:cs typeface="Tw Cen MT"/>
              </a:rPr>
              <a:t>community</a:t>
            </a:r>
            <a:r>
              <a:rPr kern="0" spc="-55" dirty="0">
                <a:solidFill>
                  <a:srgbClr val="002060"/>
                </a:solidFill>
                <a:cs typeface="Tw Cen MT"/>
              </a:rPr>
              <a:t> </a:t>
            </a:r>
            <a:r>
              <a:rPr kern="0" dirty="0">
                <a:solidFill>
                  <a:srgbClr val="002060"/>
                </a:solidFill>
                <a:cs typeface="Tw Cen MT"/>
              </a:rPr>
              <a:t>health</a:t>
            </a:r>
            <a:r>
              <a:rPr kern="0" spc="-30" dirty="0">
                <a:solidFill>
                  <a:srgbClr val="002060"/>
                </a:solidFill>
                <a:cs typeface="Tw Cen MT"/>
              </a:rPr>
              <a:t> </a:t>
            </a:r>
            <a:r>
              <a:rPr kern="0" dirty="0">
                <a:solidFill>
                  <a:srgbClr val="002060"/>
                </a:solidFill>
                <a:cs typeface="Tw Cen MT"/>
              </a:rPr>
              <a:t>needs</a:t>
            </a:r>
            <a:r>
              <a:rPr kern="0" spc="-45" dirty="0">
                <a:solidFill>
                  <a:srgbClr val="002060"/>
                </a:solidFill>
                <a:cs typeface="Tw Cen MT"/>
              </a:rPr>
              <a:t> </a:t>
            </a:r>
            <a:r>
              <a:rPr kern="0" dirty="0">
                <a:solidFill>
                  <a:srgbClr val="002060"/>
                </a:solidFill>
                <a:cs typeface="Tw Cen MT"/>
              </a:rPr>
              <a:t>assessment</a:t>
            </a:r>
            <a:r>
              <a:rPr kern="0" spc="-15" dirty="0">
                <a:solidFill>
                  <a:srgbClr val="002060"/>
                </a:solidFill>
                <a:cs typeface="Tw Cen MT"/>
              </a:rPr>
              <a:t> </a:t>
            </a:r>
            <a:r>
              <a:rPr kern="0" spc="-10" dirty="0">
                <a:solidFill>
                  <a:srgbClr val="002060"/>
                </a:solidFill>
                <a:cs typeface="Tw Cen MT"/>
              </a:rPr>
              <a:t>process. </a:t>
            </a:r>
            <a:r>
              <a:rPr kern="0" dirty="0">
                <a:solidFill>
                  <a:srgbClr val="002060"/>
                </a:solidFill>
                <a:cs typeface="Tw Cen MT"/>
              </a:rPr>
              <a:t>After</a:t>
            </a:r>
            <a:r>
              <a:rPr kern="0" spc="-45" dirty="0">
                <a:solidFill>
                  <a:srgbClr val="002060"/>
                </a:solidFill>
                <a:cs typeface="Tw Cen MT"/>
              </a:rPr>
              <a:t> </a:t>
            </a:r>
            <a:r>
              <a:rPr kern="0" dirty="0">
                <a:solidFill>
                  <a:srgbClr val="002060"/>
                </a:solidFill>
                <a:cs typeface="Tw Cen MT"/>
              </a:rPr>
              <a:t>analyzing</a:t>
            </a:r>
            <a:r>
              <a:rPr kern="0" spc="-20" dirty="0">
                <a:solidFill>
                  <a:srgbClr val="002060"/>
                </a:solidFill>
                <a:cs typeface="Tw Cen MT"/>
              </a:rPr>
              <a:t> </a:t>
            </a:r>
            <a:r>
              <a:rPr kern="0" dirty="0">
                <a:solidFill>
                  <a:srgbClr val="002060"/>
                </a:solidFill>
                <a:cs typeface="Tw Cen MT"/>
              </a:rPr>
              <a:t>input</a:t>
            </a:r>
            <a:r>
              <a:rPr kern="0" spc="-45" dirty="0">
                <a:solidFill>
                  <a:srgbClr val="002060"/>
                </a:solidFill>
                <a:cs typeface="Tw Cen MT"/>
              </a:rPr>
              <a:t> </a:t>
            </a:r>
            <a:r>
              <a:rPr kern="0" dirty="0">
                <a:solidFill>
                  <a:srgbClr val="002060"/>
                </a:solidFill>
                <a:cs typeface="Tw Cen MT"/>
              </a:rPr>
              <a:t>from</a:t>
            </a:r>
            <a:r>
              <a:rPr kern="0" spc="-40" dirty="0">
                <a:solidFill>
                  <a:srgbClr val="002060"/>
                </a:solidFill>
                <a:cs typeface="Tw Cen MT"/>
              </a:rPr>
              <a:t> </a:t>
            </a:r>
            <a:r>
              <a:rPr kern="0" dirty="0">
                <a:solidFill>
                  <a:srgbClr val="002060"/>
                </a:solidFill>
                <a:cs typeface="Tw Cen MT"/>
              </a:rPr>
              <a:t>the</a:t>
            </a:r>
            <a:r>
              <a:rPr kern="0" spc="-55" dirty="0">
                <a:solidFill>
                  <a:srgbClr val="002060"/>
                </a:solidFill>
                <a:cs typeface="Tw Cen MT"/>
              </a:rPr>
              <a:t> </a:t>
            </a:r>
            <a:r>
              <a:rPr kern="0" dirty="0">
                <a:solidFill>
                  <a:srgbClr val="002060"/>
                </a:solidFill>
                <a:cs typeface="Tw Cen MT"/>
              </a:rPr>
              <a:t>focus</a:t>
            </a:r>
            <a:r>
              <a:rPr kern="0" spc="-45" dirty="0">
                <a:solidFill>
                  <a:srgbClr val="002060"/>
                </a:solidFill>
                <a:cs typeface="Tw Cen MT"/>
              </a:rPr>
              <a:t> </a:t>
            </a:r>
            <a:r>
              <a:rPr kern="0" dirty="0">
                <a:solidFill>
                  <a:srgbClr val="002060"/>
                </a:solidFill>
                <a:cs typeface="Tw Cen MT"/>
              </a:rPr>
              <a:t>groups,</a:t>
            </a:r>
            <a:r>
              <a:rPr kern="0" spc="-10" dirty="0">
                <a:solidFill>
                  <a:srgbClr val="002060"/>
                </a:solidFill>
                <a:cs typeface="Tw Cen MT"/>
              </a:rPr>
              <a:t> </a:t>
            </a:r>
            <a:r>
              <a:rPr kern="0" spc="-20" dirty="0">
                <a:solidFill>
                  <a:srgbClr val="002060"/>
                </a:solidFill>
                <a:cs typeface="Tw Cen MT"/>
              </a:rPr>
              <a:t>survey,</a:t>
            </a:r>
            <a:r>
              <a:rPr kern="0" spc="-45" dirty="0">
                <a:solidFill>
                  <a:srgbClr val="002060"/>
                </a:solidFill>
                <a:cs typeface="Tw Cen MT"/>
              </a:rPr>
              <a:t> </a:t>
            </a:r>
            <a:r>
              <a:rPr kern="0" dirty="0">
                <a:solidFill>
                  <a:srgbClr val="002060"/>
                </a:solidFill>
                <a:cs typeface="Tw Cen MT"/>
              </a:rPr>
              <a:t>and</a:t>
            </a:r>
            <a:r>
              <a:rPr kern="0" spc="-40" dirty="0">
                <a:solidFill>
                  <a:srgbClr val="002060"/>
                </a:solidFill>
                <a:cs typeface="Tw Cen MT"/>
              </a:rPr>
              <a:t> </a:t>
            </a:r>
            <a:r>
              <a:rPr kern="0" dirty="0">
                <a:solidFill>
                  <a:srgbClr val="002060"/>
                </a:solidFill>
                <a:cs typeface="Tw Cen MT"/>
              </a:rPr>
              <a:t>community</a:t>
            </a:r>
            <a:r>
              <a:rPr kern="0" spc="-55" dirty="0">
                <a:solidFill>
                  <a:srgbClr val="002060"/>
                </a:solidFill>
                <a:cs typeface="Tw Cen MT"/>
              </a:rPr>
              <a:t> </a:t>
            </a:r>
            <a:r>
              <a:rPr kern="0" dirty="0">
                <a:solidFill>
                  <a:srgbClr val="002060"/>
                </a:solidFill>
                <a:cs typeface="Tw Cen MT"/>
              </a:rPr>
              <a:t>health</a:t>
            </a:r>
            <a:r>
              <a:rPr kern="0" spc="-50" dirty="0">
                <a:solidFill>
                  <a:srgbClr val="002060"/>
                </a:solidFill>
                <a:cs typeface="Tw Cen MT"/>
              </a:rPr>
              <a:t> </a:t>
            </a:r>
            <a:r>
              <a:rPr kern="0" dirty="0">
                <a:solidFill>
                  <a:srgbClr val="002060"/>
                </a:solidFill>
                <a:cs typeface="Tw Cen MT"/>
              </a:rPr>
              <a:t>data,</a:t>
            </a:r>
            <a:r>
              <a:rPr kern="0" spc="-20" dirty="0">
                <a:solidFill>
                  <a:srgbClr val="002060"/>
                </a:solidFill>
                <a:cs typeface="Tw Cen MT"/>
              </a:rPr>
              <a:t> </a:t>
            </a:r>
            <a:r>
              <a:rPr kern="0" dirty="0">
                <a:solidFill>
                  <a:srgbClr val="002060"/>
                </a:solidFill>
                <a:cs typeface="Tw Cen MT"/>
              </a:rPr>
              <a:t>they</a:t>
            </a:r>
            <a:r>
              <a:rPr kern="0" spc="-55" dirty="0">
                <a:solidFill>
                  <a:srgbClr val="002060"/>
                </a:solidFill>
                <a:cs typeface="Tw Cen MT"/>
              </a:rPr>
              <a:t> </a:t>
            </a:r>
            <a:r>
              <a:rPr kern="0" dirty="0">
                <a:solidFill>
                  <a:srgbClr val="002060"/>
                </a:solidFill>
                <a:cs typeface="Tw Cen MT"/>
              </a:rPr>
              <a:t>did</a:t>
            </a:r>
            <a:r>
              <a:rPr kern="0" spc="-45" dirty="0">
                <a:solidFill>
                  <a:srgbClr val="002060"/>
                </a:solidFill>
                <a:cs typeface="Tw Cen MT"/>
              </a:rPr>
              <a:t> </a:t>
            </a:r>
            <a:r>
              <a:rPr kern="0" dirty="0">
                <a:solidFill>
                  <a:srgbClr val="002060"/>
                </a:solidFill>
                <a:cs typeface="Tw Cen MT"/>
              </a:rPr>
              <a:t>a</a:t>
            </a:r>
            <a:r>
              <a:rPr kern="0" spc="-50" dirty="0">
                <a:solidFill>
                  <a:srgbClr val="002060"/>
                </a:solidFill>
                <a:cs typeface="Tw Cen MT"/>
              </a:rPr>
              <a:t> </a:t>
            </a:r>
            <a:r>
              <a:rPr kern="0" spc="-10" dirty="0">
                <a:solidFill>
                  <a:srgbClr val="002060"/>
                </a:solidFill>
                <a:cs typeface="Tw Cen MT"/>
              </a:rPr>
              <a:t>preliminary </a:t>
            </a:r>
            <a:r>
              <a:rPr kern="0" dirty="0">
                <a:solidFill>
                  <a:srgbClr val="002060"/>
                </a:solidFill>
                <a:cs typeface="Tw Cen MT"/>
              </a:rPr>
              <a:t>prioritization that</a:t>
            </a:r>
            <a:r>
              <a:rPr kern="0" spc="-40" dirty="0">
                <a:solidFill>
                  <a:srgbClr val="002060"/>
                </a:solidFill>
                <a:cs typeface="Tw Cen MT"/>
              </a:rPr>
              <a:t> </a:t>
            </a:r>
            <a:r>
              <a:rPr kern="0" dirty="0">
                <a:solidFill>
                  <a:srgbClr val="002060"/>
                </a:solidFill>
                <a:cs typeface="Tw Cen MT"/>
              </a:rPr>
              <a:t>identified</a:t>
            </a:r>
            <a:r>
              <a:rPr kern="0" spc="-25" dirty="0">
                <a:solidFill>
                  <a:srgbClr val="002060"/>
                </a:solidFill>
                <a:cs typeface="Tw Cen MT"/>
              </a:rPr>
              <a:t> </a:t>
            </a:r>
            <a:r>
              <a:rPr kern="0" dirty="0">
                <a:solidFill>
                  <a:srgbClr val="002060"/>
                </a:solidFill>
                <a:cs typeface="Tw Cen MT"/>
              </a:rPr>
              <a:t>needs</a:t>
            </a:r>
            <a:r>
              <a:rPr kern="0" spc="-30" dirty="0">
                <a:solidFill>
                  <a:srgbClr val="002060"/>
                </a:solidFill>
                <a:cs typeface="Tw Cen MT"/>
              </a:rPr>
              <a:t> </a:t>
            </a:r>
            <a:r>
              <a:rPr u="sng" kern="0" dirty="0">
                <a:solidFill>
                  <a:srgbClr val="002060"/>
                </a:solidFill>
                <a:uFill>
                  <a:solidFill>
                    <a:srgbClr val="172751"/>
                  </a:solidFill>
                </a:uFill>
                <a:cs typeface="Tw Cen MT"/>
              </a:rPr>
              <a:t>based</a:t>
            </a:r>
            <a:r>
              <a:rPr u="sng" kern="0" spc="-2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on</a:t>
            </a:r>
            <a:r>
              <a:rPr u="sng" kern="0" spc="-6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potential</a:t>
            </a:r>
            <a:r>
              <a:rPr u="sng" kern="0" spc="-3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impact</a:t>
            </a:r>
            <a:r>
              <a:rPr u="sng" kern="0" spc="-3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on</a:t>
            </a:r>
            <a:r>
              <a:rPr u="sng" kern="0" spc="-6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community</a:t>
            </a:r>
            <a:r>
              <a:rPr u="sng" kern="0" spc="-5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health,</a:t>
            </a:r>
            <a:r>
              <a:rPr u="sng" kern="0" spc="-3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the</a:t>
            </a:r>
            <a:r>
              <a:rPr u="sng" kern="0" spc="-5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urgency</a:t>
            </a:r>
            <a:r>
              <a:rPr u="sng" kern="0" spc="-2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of</a:t>
            </a:r>
            <a:r>
              <a:rPr u="sng" kern="0" spc="-15" dirty="0">
                <a:solidFill>
                  <a:srgbClr val="002060"/>
                </a:solidFill>
                <a:uFill>
                  <a:solidFill>
                    <a:srgbClr val="172751"/>
                  </a:solidFill>
                </a:uFill>
                <a:cs typeface="Tw Cen MT"/>
              </a:rPr>
              <a:t> </a:t>
            </a:r>
            <a:r>
              <a:rPr u="sng" kern="0" spc="-25" dirty="0">
                <a:solidFill>
                  <a:srgbClr val="002060"/>
                </a:solidFill>
                <a:uFill>
                  <a:solidFill>
                    <a:srgbClr val="172751"/>
                  </a:solidFill>
                </a:uFill>
                <a:cs typeface="Tw Cen MT"/>
              </a:rPr>
              <a:t>the</a:t>
            </a:r>
            <a:r>
              <a:rPr kern="0" spc="-25" dirty="0">
                <a:solidFill>
                  <a:srgbClr val="002060"/>
                </a:solidFill>
                <a:cs typeface="Tw Cen MT"/>
              </a:rPr>
              <a:t> </a:t>
            </a:r>
            <a:r>
              <a:rPr u="sng" kern="0" dirty="0">
                <a:solidFill>
                  <a:srgbClr val="002060"/>
                </a:solidFill>
                <a:uFill>
                  <a:solidFill>
                    <a:srgbClr val="172751"/>
                  </a:solidFill>
                </a:uFill>
                <a:cs typeface="Tw Cen MT"/>
              </a:rPr>
              <a:t>need,</a:t>
            </a:r>
            <a:r>
              <a:rPr u="sng" kern="0" spc="-4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and</a:t>
            </a:r>
            <a:r>
              <a:rPr u="sng" kern="0" spc="-1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the</a:t>
            </a:r>
            <a:r>
              <a:rPr u="sng" kern="0" spc="-3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ability</a:t>
            </a:r>
            <a:r>
              <a:rPr u="sng" kern="0" spc="-1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to</a:t>
            </a:r>
            <a:r>
              <a:rPr u="sng" kern="0" spc="-4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meet</a:t>
            </a:r>
            <a:r>
              <a:rPr u="sng" kern="0" spc="-45"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these</a:t>
            </a:r>
            <a:r>
              <a:rPr u="sng" kern="0" spc="-20" dirty="0">
                <a:solidFill>
                  <a:srgbClr val="002060"/>
                </a:solidFill>
                <a:uFill>
                  <a:solidFill>
                    <a:srgbClr val="172751"/>
                  </a:solidFill>
                </a:uFill>
                <a:cs typeface="Tw Cen MT"/>
              </a:rPr>
              <a:t> </a:t>
            </a:r>
            <a:r>
              <a:rPr u="sng" kern="0" dirty="0">
                <a:solidFill>
                  <a:srgbClr val="002060"/>
                </a:solidFill>
                <a:uFill>
                  <a:solidFill>
                    <a:srgbClr val="172751"/>
                  </a:solidFill>
                </a:uFill>
                <a:cs typeface="Tw Cen MT"/>
              </a:rPr>
              <a:t>needs</a:t>
            </a:r>
            <a:r>
              <a:rPr kern="0" dirty="0">
                <a:solidFill>
                  <a:srgbClr val="002060"/>
                </a:solidFill>
                <a:cs typeface="Tw Cen MT"/>
              </a:rPr>
              <a:t>.</a:t>
            </a:r>
            <a:r>
              <a:rPr kern="0" spc="-35" dirty="0">
                <a:solidFill>
                  <a:srgbClr val="002060"/>
                </a:solidFill>
                <a:cs typeface="Tw Cen MT"/>
              </a:rPr>
              <a:t> </a:t>
            </a:r>
            <a:r>
              <a:rPr kern="0" dirty="0">
                <a:solidFill>
                  <a:srgbClr val="002060"/>
                </a:solidFill>
                <a:cs typeface="Tw Cen MT"/>
              </a:rPr>
              <a:t>The</a:t>
            </a:r>
            <a:r>
              <a:rPr kern="0" spc="-35" dirty="0">
                <a:solidFill>
                  <a:srgbClr val="002060"/>
                </a:solidFill>
                <a:cs typeface="Tw Cen MT"/>
              </a:rPr>
              <a:t> </a:t>
            </a:r>
            <a:r>
              <a:rPr kern="0" spc="-10" dirty="0">
                <a:solidFill>
                  <a:srgbClr val="002060"/>
                </a:solidFill>
                <a:cs typeface="Tw Cen MT"/>
              </a:rPr>
              <a:t>following</a:t>
            </a:r>
            <a:r>
              <a:rPr kern="0" spc="-25" dirty="0">
                <a:solidFill>
                  <a:srgbClr val="002060"/>
                </a:solidFill>
                <a:cs typeface="Tw Cen MT"/>
              </a:rPr>
              <a:t> </a:t>
            </a:r>
            <a:r>
              <a:rPr kern="0" dirty="0">
                <a:solidFill>
                  <a:srgbClr val="002060"/>
                </a:solidFill>
                <a:cs typeface="Tw Cen MT"/>
              </a:rPr>
              <a:t>health</a:t>
            </a:r>
            <a:r>
              <a:rPr kern="0" spc="-20" dirty="0">
                <a:solidFill>
                  <a:srgbClr val="002060"/>
                </a:solidFill>
                <a:cs typeface="Tw Cen MT"/>
              </a:rPr>
              <a:t> </a:t>
            </a:r>
            <a:r>
              <a:rPr kern="0" dirty="0">
                <a:solidFill>
                  <a:srgbClr val="002060"/>
                </a:solidFill>
                <a:cs typeface="Tw Cen MT"/>
              </a:rPr>
              <a:t>areas</a:t>
            </a:r>
            <a:r>
              <a:rPr kern="0" spc="-20" dirty="0">
                <a:solidFill>
                  <a:srgbClr val="002060"/>
                </a:solidFill>
                <a:cs typeface="Tw Cen MT"/>
              </a:rPr>
              <a:t> </a:t>
            </a:r>
            <a:r>
              <a:rPr kern="0" dirty="0">
                <a:solidFill>
                  <a:srgbClr val="002060"/>
                </a:solidFill>
                <a:cs typeface="Tw Cen MT"/>
              </a:rPr>
              <a:t>are</a:t>
            </a:r>
            <a:r>
              <a:rPr kern="0" spc="-15" dirty="0">
                <a:solidFill>
                  <a:srgbClr val="002060"/>
                </a:solidFill>
                <a:cs typeface="Tw Cen MT"/>
              </a:rPr>
              <a:t> </a:t>
            </a:r>
            <a:r>
              <a:rPr kern="0" dirty="0">
                <a:solidFill>
                  <a:srgbClr val="002060"/>
                </a:solidFill>
                <a:cs typeface="Tw Cen MT"/>
              </a:rPr>
              <a:t>determined</a:t>
            </a:r>
            <a:r>
              <a:rPr kern="0" spc="-15" dirty="0">
                <a:solidFill>
                  <a:srgbClr val="002060"/>
                </a:solidFill>
                <a:cs typeface="Tw Cen MT"/>
              </a:rPr>
              <a:t> </a:t>
            </a:r>
            <a:r>
              <a:rPr kern="0" dirty="0">
                <a:solidFill>
                  <a:srgbClr val="002060"/>
                </a:solidFill>
                <a:cs typeface="Tw Cen MT"/>
              </a:rPr>
              <a:t>to</a:t>
            </a:r>
            <a:r>
              <a:rPr kern="0" spc="-45" dirty="0">
                <a:solidFill>
                  <a:srgbClr val="002060"/>
                </a:solidFill>
                <a:cs typeface="Tw Cen MT"/>
              </a:rPr>
              <a:t> </a:t>
            </a:r>
            <a:r>
              <a:rPr kern="0" dirty="0">
                <a:solidFill>
                  <a:srgbClr val="002060"/>
                </a:solidFill>
                <a:cs typeface="Tw Cen MT"/>
              </a:rPr>
              <a:t>be</a:t>
            </a:r>
            <a:r>
              <a:rPr kern="0" spc="-30" dirty="0">
                <a:solidFill>
                  <a:srgbClr val="002060"/>
                </a:solidFill>
                <a:cs typeface="Tw Cen MT"/>
              </a:rPr>
              <a:t> </a:t>
            </a:r>
            <a:r>
              <a:rPr kern="0" spc="-10" dirty="0">
                <a:solidFill>
                  <a:srgbClr val="002060"/>
                </a:solidFill>
                <a:cs typeface="Tw Cen MT"/>
              </a:rPr>
              <a:t>prioritized, </a:t>
            </a:r>
            <a:r>
              <a:rPr kern="0" dirty="0">
                <a:solidFill>
                  <a:srgbClr val="002060"/>
                </a:solidFill>
                <a:cs typeface="Tw Cen MT"/>
              </a:rPr>
              <a:t>in</a:t>
            </a:r>
            <a:r>
              <a:rPr kern="0" spc="-35" dirty="0">
                <a:solidFill>
                  <a:srgbClr val="002060"/>
                </a:solidFill>
                <a:cs typeface="Tw Cen MT"/>
              </a:rPr>
              <a:t> </a:t>
            </a:r>
            <a:r>
              <a:rPr kern="0" dirty="0">
                <a:solidFill>
                  <a:srgbClr val="002060"/>
                </a:solidFill>
                <a:cs typeface="Tw Cen MT"/>
              </a:rPr>
              <a:t>no</a:t>
            </a:r>
            <a:r>
              <a:rPr kern="0" spc="-40" dirty="0">
                <a:solidFill>
                  <a:srgbClr val="002060"/>
                </a:solidFill>
                <a:cs typeface="Tw Cen MT"/>
              </a:rPr>
              <a:t> </a:t>
            </a:r>
            <a:r>
              <a:rPr kern="0" dirty="0">
                <a:solidFill>
                  <a:srgbClr val="002060"/>
                </a:solidFill>
                <a:cs typeface="Tw Cen MT"/>
              </a:rPr>
              <a:t>particular</a:t>
            </a:r>
            <a:r>
              <a:rPr kern="0" spc="15" dirty="0">
                <a:solidFill>
                  <a:srgbClr val="002060"/>
                </a:solidFill>
                <a:cs typeface="Tw Cen MT"/>
              </a:rPr>
              <a:t> </a:t>
            </a:r>
            <a:r>
              <a:rPr kern="0" spc="-10" dirty="0">
                <a:solidFill>
                  <a:srgbClr val="002060"/>
                </a:solidFill>
                <a:cs typeface="Tw Cen MT"/>
              </a:rPr>
              <a:t>order:</a:t>
            </a:r>
            <a:endParaRPr kern="0" dirty="0">
              <a:solidFill>
                <a:srgbClr val="002060"/>
              </a:solidFill>
              <a:cs typeface="Tw Cen MT"/>
            </a:endParaRPr>
          </a:p>
          <a:p>
            <a:pPr>
              <a:spcBef>
                <a:spcPts val="660"/>
              </a:spcBef>
            </a:pPr>
            <a:endParaRPr kern="0" dirty="0">
              <a:solidFill>
                <a:srgbClr val="002060"/>
              </a:solidFill>
              <a:cs typeface="Tw Cen MT"/>
            </a:endParaRPr>
          </a:p>
          <a:p>
            <a:pPr marL="12700">
              <a:spcBef>
                <a:spcPts val="5"/>
              </a:spcBef>
            </a:pPr>
            <a:r>
              <a:rPr kern="0" dirty="0">
                <a:solidFill>
                  <a:srgbClr val="002060"/>
                </a:solidFill>
                <a:cs typeface="Tw Cen MT"/>
              </a:rPr>
              <a:t>Prioritized</a:t>
            </a:r>
            <a:r>
              <a:rPr kern="0" spc="-85" dirty="0">
                <a:solidFill>
                  <a:srgbClr val="002060"/>
                </a:solidFill>
                <a:cs typeface="Tw Cen MT"/>
              </a:rPr>
              <a:t> </a:t>
            </a:r>
            <a:r>
              <a:rPr kern="0" spc="-10" dirty="0">
                <a:solidFill>
                  <a:srgbClr val="002060"/>
                </a:solidFill>
                <a:cs typeface="Tw Cen MT"/>
              </a:rPr>
              <a:t>items:</a:t>
            </a:r>
            <a:endParaRPr kern="0" dirty="0">
              <a:solidFill>
                <a:srgbClr val="002060"/>
              </a:solidFill>
              <a:cs typeface="Tw Cen MT"/>
            </a:endParaRPr>
          </a:p>
          <a:p>
            <a:pPr marL="185420" indent="-172720">
              <a:buFont typeface="Arial"/>
              <a:buChar char="•"/>
              <a:tabLst>
                <a:tab pos="185420" algn="l"/>
              </a:tabLst>
            </a:pPr>
            <a:r>
              <a:rPr lang="en-US" kern="0" dirty="0">
                <a:solidFill>
                  <a:schemeClr val="tx2"/>
                </a:solidFill>
                <a:cs typeface="Tw Cen MT"/>
              </a:rPr>
              <a:t>Recruitment of specialties (OBGYN, General Surgery)</a:t>
            </a:r>
          </a:p>
          <a:p>
            <a:pPr marL="185420" indent="-172720">
              <a:buFont typeface="Arial"/>
              <a:buChar char="•"/>
              <a:tabLst>
                <a:tab pos="185420" algn="l"/>
              </a:tabLst>
            </a:pPr>
            <a:r>
              <a:rPr lang="en-US" kern="0" dirty="0">
                <a:solidFill>
                  <a:schemeClr val="tx2"/>
                </a:solidFill>
                <a:cs typeface="Tw Cen MT"/>
              </a:rPr>
              <a:t>Women's Health Screenings</a:t>
            </a:r>
          </a:p>
          <a:p>
            <a:pPr marL="185420" indent="-172720">
              <a:buFont typeface="Arial"/>
              <a:buChar char="•"/>
              <a:tabLst>
                <a:tab pos="185420" algn="l"/>
              </a:tabLst>
            </a:pPr>
            <a:r>
              <a:rPr lang="en-US" kern="0" dirty="0">
                <a:solidFill>
                  <a:schemeClr val="tx2"/>
                </a:solidFill>
                <a:cs typeface="Tw Cen MT"/>
              </a:rPr>
              <a:t>Increase Patient Satisfaction</a:t>
            </a:r>
          </a:p>
          <a:p>
            <a:pPr marL="185420" indent="-172720">
              <a:buFont typeface="Arial"/>
              <a:buChar char="•"/>
              <a:tabLst>
                <a:tab pos="185420" algn="l"/>
              </a:tabLst>
            </a:pPr>
            <a:r>
              <a:rPr lang="en-US" kern="0" dirty="0">
                <a:solidFill>
                  <a:schemeClr val="tx2"/>
                </a:solidFill>
                <a:cs typeface="Tw Cen MT"/>
              </a:rPr>
              <a:t>Focus on Quality of Care</a:t>
            </a:r>
          </a:p>
          <a:p>
            <a:pPr marL="185420" indent="-172720">
              <a:buFont typeface="Arial"/>
              <a:buChar char="•"/>
              <a:tabLst>
                <a:tab pos="185420" algn="l"/>
              </a:tabLst>
            </a:pPr>
            <a:r>
              <a:rPr lang="en-US" kern="0" dirty="0">
                <a:solidFill>
                  <a:schemeClr val="tx2"/>
                </a:solidFill>
                <a:cs typeface="Tw Cen MT"/>
              </a:rPr>
              <a:t>Reinstate and grow Cancer Care</a:t>
            </a:r>
            <a:endParaRPr kern="0" dirty="0">
              <a:solidFill>
                <a:schemeClr val="tx2"/>
              </a:solidFill>
              <a:cs typeface="Tw Cen MT"/>
            </a:endParaRPr>
          </a:p>
          <a:p>
            <a:pPr>
              <a:spcBef>
                <a:spcPts val="175"/>
              </a:spcBef>
            </a:pPr>
            <a:endParaRPr kern="0" dirty="0">
              <a:solidFill>
                <a:srgbClr val="002060"/>
              </a:solidFill>
              <a:cs typeface="Tw Cen MT"/>
            </a:endParaRPr>
          </a:p>
          <a:p>
            <a:pPr marL="12700" marR="5080">
              <a:spcBef>
                <a:spcPts val="5"/>
              </a:spcBef>
            </a:pPr>
            <a:r>
              <a:rPr kern="0" dirty="0">
                <a:solidFill>
                  <a:srgbClr val="002060"/>
                </a:solidFill>
                <a:cs typeface="Tw Cen MT"/>
              </a:rPr>
              <a:t>Some</a:t>
            </a:r>
            <a:r>
              <a:rPr kern="0" spc="-60" dirty="0">
                <a:solidFill>
                  <a:srgbClr val="002060"/>
                </a:solidFill>
                <a:cs typeface="Tw Cen MT"/>
              </a:rPr>
              <a:t> </a:t>
            </a:r>
            <a:r>
              <a:rPr kern="0" dirty="0">
                <a:solidFill>
                  <a:srgbClr val="002060"/>
                </a:solidFill>
                <a:cs typeface="Tw Cen MT"/>
              </a:rPr>
              <a:t>identified</a:t>
            </a:r>
            <a:r>
              <a:rPr kern="0" spc="-10" dirty="0">
                <a:solidFill>
                  <a:srgbClr val="002060"/>
                </a:solidFill>
                <a:cs typeface="Tw Cen MT"/>
              </a:rPr>
              <a:t> </a:t>
            </a:r>
            <a:r>
              <a:rPr kern="0" dirty="0">
                <a:solidFill>
                  <a:srgbClr val="002060"/>
                </a:solidFill>
                <a:cs typeface="Tw Cen MT"/>
              </a:rPr>
              <a:t>health</a:t>
            </a:r>
            <a:r>
              <a:rPr kern="0" spc="-40" dirty="0">
                <a:solidFill>
                  <a:srgbClr val="002060"/>
                </a:solidFill>
                <a:cs typeface="Tw Cen MT"/>
              </a:rPr>
              <a:t> </a:t>
            </a:r>
            <a:r>
              <a:rPr kern="0" dirty="0">
                <a:solidFill>
                  <a:srgbClr val="002060"/>
                </a:solidFill>
                <a:cs typeface="Tw Cen MT"/>
              </a:rPr>
              <a:t>needs</a:t>
            </a:r>
            <a:r>
              <a:rPr kern="0" spc="-30" dirty="0">
                <a:solidFill>
                  <a:srgbClr val="002060"/>
                </a:solidFill>
                <a:cs typeface="Tw Cen MT"/>
              </a:rPr>
              <a:t> </a:t>
            </a:r>
            <a:r>
              <a:rPr kern="0" spc="-20" dirty="0">
                <a:solidFill>
                  <a:srgbClr val="002060"/>
                </a:solidFill>
                <a:cs typeface="Tw Cen MT"/>
              </a:rPr>
              <a:t>beyond</a:t>
            </a:r>
            <a:r>
              <a:rPr kern="0" spc="-55" dirty="0">
                <a:solidFill>
                  <a:srgbClr val="002060"/>
                </a:solidFill>
                <a:cs typeface="Tw Cen MT"/>
              </a:rPr>
              <a:t> </a:t>
            </a:r>
            <a:r>
              <a:rPr kern="0" dirty="0">
                <a:solidFill>
                  <a:srgbClr val="002060"/>
                </a:solidFill>
                <a:cs typeface="Tw Cen MT"/>
              </a:rPr>
              <a:t>the</a:t>
            </a:r>
            <a:r>
              <a:rPr kern="0" spc="-40" dirty="0">
                <a:solidFill>
                  <a:srgbClr val="002060"/>
                </a:solidFill>
                <a:cs typeface="Tw Cen MT"/>
              </a:rPr>
              <a:t> </a:t>
            </a:r>
            <a:r>
              <a:rPr kern="0" dirty="0">
                <a:solidFill>
                  <a:srgbClr val="002060"/>
                </a:solidFill>
                <a:cs typeface="Tw Cen MT"/>
              </a:rPr>
              <a:t>scope</a:t>
            </a:r>
            <a:r>
              <a:rPr kern="0" spc="-25" dirty="0">
                <a:solidFill>
                  <a:srgbClr val="002060"/>
                </a:solidFill>
                <a:cs typeface="Tw Cen MT"/>
              </a:rPr>
              <a:t> </a:t>
            </a:r>
            <a:r>
              <a:rPr kern="0" dirty="0">
                <a:solidFill>
                  <a:srgbClr val="002060"/>
                </a:solidFill>
                <a:cs typeface="Tw Cen MT"/>
              </a:rPr>
              <a:t>and/or</a:t>
            </a:r>
            <a:r>
              <a:rPr kern="0" spc="-25" dirty="0">
                <a:solidFill>
                  <a:srgbClr val="002060"/>
                </a:solidFill>
                <a:cs typeface="Tw Cen MT"/>
              </a:rPr>
              <a:t> </a:t>
            </a:r>
            <a:r>
              <a:rPr kern="0" dirty="0">
                <a:solidFill>
                  <a:srgbClr val="002060"/>
                </a:solidFill>
                <a:cs typeface="Tw Cen MT"/>
              </a:rPr>
              <a:t>abilities</a:t>
            </a:r>
            <a:r>
              <a:rPr kern="0" spc="-10" dirty="0">
                <a:solidFill>
                  <a:srgbClr val="002060"/>
                </a:solidFill>
                <a:cs typeface="Tw Cen MT"/>
              </a:rPr>
              <a:t> </a:t>
            </a:r>
            <a:r>
              <a:rPr kern="0" dirty="0">
                <a:solidFill>
                  <a:srgbClr val="002060"/>
                </a:solidFill>
                <a:cs typeface="Tw Cen MT"/>
              </a:rPr>
              <a:t>of</a:t>
            </a:r>
            <a:r>
              <a:rPr kern="0" spc="-5" dirty="0">
                <a:solidFill>
                  <a:srgbClr val="002060"/>
                </a:solidFill>
                <a:cs typeface="Tw Cen MT"/>
              </a:rPr>
              <a:t> </a:t>
            </a:r>
            <a:r>
              <a:rPr lang="en-US" kern="0" spc="-5" dirty="0">
                <a:solidFill>
                  <a:srgbClr val="002060"/>
                </a:solidFill>
                <a:cs typeface="Tw Cen MT"/>
              </a:rPr>
              <a:t>Great Plains Regional Medical Center </a:t>
            </a:r>
            <a:r>
              <a:rPr kern="0" dirty="0">
                <a:solidFill>
                  <a:srgbClr val="002060"/>
                </a:solidFill>
                <a:cs typeface="Tw Cen MT"/>
              </a:rPr>
              <a:t>are</a:t>
            </a:r>
            <a:r>
              <a:rPr kern="0" spc="-25" dirty="0">
                <a:solidFill>
                  <a:srgbClr val="002060"/>
                </a:solidFill>
                <a:cs typeface="Tw Cen MT"/>
              </a:rPr>
              <a:t> </a:t>
            </a:r>
            <a:r>
              <a:rPr kern="0" dirty="0">
                <a:solidFill>
                  <a:srgbClr val="002060"/>
                </a:solidFill>
                <a:cs typeface="Tw Cen MT"/>
              </a:rPr>
              <a:t>not</a:t>
            </a:r>
            <a:r>
              <a:rPr kern="0" spc="-50" dirty="0">
                <a:solidFill>
                  <a:srgbClr val="002060"/>
                </a:solidFill>
                <a:cs typeface="Tw Cen MT"/>
              </a:rPr>
              <a:t> </a:t>
            </a:r>
            <a:r>
              <a:rPr kern="0" dirty="0">
                <a:solidFill>
                  <a:srgbClr val="002060"/>
                </a:solidFill>
                <a:cs typeface="Tw Cen MT"/>
              </a:rPr>
              <a:t>prioritized</a:t>
            </a:r>
            <a:r>
              <a:rPr kern="0" spc="-5" dirty="0">
                <a:solidFill>
                  <a:srgbClr val="002060"/>
                </a:solidFill>
                <a:cs typeface="Tw Cen MT"/>
              </a:rPr>
              <a:t> </a:t>
            </a:r>
            <a:r>
              <a:rPr kern="0" dirty="0">
                <a:solidFill>
                  <a:srgbClr val="002060"/>
                </a:solidFill>
                <a:cs typeface="Tw Cen MT"/>
              </a:rPr>
              <a:t>at</a:t>
            </a:r>
            <a:r>
              <a:rPr kern="0" spc="-35" dirty="0">
                <a:solidFill>
                  <a:srgbClr val="002060"/>
                </a:solidFill>
                <a:cs typeface="Tw Cen MT"/>
              </a:rPr>
              <a:t> </a:t>
            </a:r>
            <a:r>
              <a:rPr kern="0" dirty="0">
                <a:solidFill>
                  <a:srgbClr val="002060"/>
                </a:solidFill>
                <a:cs typeface="Tw Cen MT"/>
              </a:rPr>
              <a:t>this</a:t>
            </a:r>
            <a:r>
              <a:rPr kern="0" spc="-30" dirty="0">
                <a:solidFill>
                  <a:srgbClr val="002060"/>
                </a:solidFill>
                <a:cs typeface="Tw Cen MT"/>
              </a:rPr>
              <a:t> </a:t>
            </a:r>
            <a:r>
              <a:rPr kern="0" spc="-10" dirty="0">
                <a:solidFill>
                  <a:srgbClr val="002060"/>
                </a:solidFill>
                <a:cs typeface="Tw Cen MT"/>
              </a:rPr>
              <a:t>time. </a:t>
            </a:r>
            <a:r>
              <a:rPr kern="0" dirty="0">
                <a:solidFill>
                  <a:srgbClr val="002060"/>
                </a:solidFill>
                <a:cs typeface="Tw Cen MT"/>
              </a:rPr>
              <a:t>More</a:t>
            </a:r>
            <a:r>
              <a:rPr kern="0" spc="-40" dirty="0">
                <a:solidFill>
                  <a:srgbClr val="002060"/>
                </a:solidFill>
                <a:cs typeface="Tw Cen MT"/>
              </a:rPr>
              <a:t> </a:t>
            </a:r>
            <a:r>
              <a:rPr kern="0" dirty="0">
                <a:solidFill>
                  <a:srgbClr val="002060"/>
                </a:solidFill>
                <a:cs typeface="Tw Cen MT"/>
              </a:rPr>
              <a:t>detail</a:t>
            </a:r>
            <a:r>
              <a:rPr kern="0" spc="-20" dirty="0">
                <a:solidFill>
                  <a:srgbClr val="002060"/>
                </a:solidFill>
                <a:cs typeface="Tw Cen MT"/>
              </a:rPr>
              <a:t> </a:t>
            </a:r>
            <a:r>
              <a:rPr kern="0" dirty="0">
                <a:solidFill>
                  <a:srgbClr val="002060"/>
                </a:solidFill>
                <a:cs typeface="Tw Cen MT"/>
              </a:rPr>
              <a:t>can</a:t>
            </a:r>
            <a:r>
              <a:rPr kern="0" spc="-40" dirty="0">
                <a:solidFill>
                  <a:srgbClr val="002060"/>
                </a:solidFill>
                <a:cs typeface="Tw Cen MT"/>
              </a:rPr>
              <a:t> </a:t>
            </a:r>
            <a:r>
              <a:rPr kern="0" dirty="0">
                <a:solidFill>
                  <a:srgbClr val="002060"/>
                </a:solidFill>
                <a:cs typeface="Tw Cen MT"/>
              </a:rPr>
              <a:t>be</a:t>
            </a:r>
            <a:r>
              <a:rPr kern="0" spc="-35" dirty="0">
                <a:solidFill>
                  <a:srgbClr val="002060"/>
                </a:solidFill>
                <a:cs typeface="Tw Cen MT"/>
              </a:rPr>
              <a:t> </a:t>
            </a:r>
            <a:r>
              <a:rPr kern="0" dirty="0">
                <a:solidFill>
                  <a:srgbClr val="002060"/>
                </a:solidFill>
                <a:cs typeface="Tw Cen MT"/>
              </a:rPr>
              <a:t>seen</a:t>
            </a:r>
            <a:r>
              <a:rPr kern="0" spc="-40" dirty="0">
                <a:solidFill>
                  <a:srgbClr val="002060"/>
                </a:solidFill>
                <a:cs typeface="Tw Cen MT"/>
              </a:rPr>
              <a:t> </a:t>
            </a:r>
            <a:r>
              <a:rPr kern="0" dirty="0">
                <a:solidFill>
                  <a:srgbClr val="002060"/>
                </a:solidFill>
                <a:cs typeface="Tw Cen MT"/>
              </a:rPr>
              <a:t>in</a:t>
            </a:r>
            <a:r>
              <a:rPr kern="0" spc="-45" dirty="0">
                <a:solidFill>
                  <a:srgbClr val="002060"/>
                </a:solidFill>
                <a:cs typeface="Tw Cen MT"/>
              </a:rPr>
              <a:t> </a:t>
            </a:r>
            <a:r>
              <a:rPr kern="0" dirty="0">
                <a:solidFill>
                  <a:srgbClr val="002060"/>
                </a:solidFill>
                <a:cs typeface="Tw Cen MT"/>
              </a:rPr>
              <a:t>our</a:t>
            </a:r>
            <a:r>
              <a:rPr kern="0" spc="-30" dirty="0">
                <a:solidFill>
                  <a:srgbClr val="002060"/>
                </a:solidFill>
                <a:cs typeface="Tw Cen MT"/>
              </a:rPr>
              <a:t> </a:t>
            </a:r>
            <a:r>
              <a:rPr kern="0" dirty="0">
                <a:solidFill>
                  <a:srgbClr val="002060"/>
                </a:solidFill>
                <a:cs typeface="Tw Cen MT"/>
              </a:rPr>
              <a:t>implementation</a:t>
            </a:r>
            <a:r>
              <a:rPr kern="0" spc="-30" dirty="0">
                <a:solidFill>
                  <a:srgbClr val="002060"/>
                </a:solidFill>
                <a:cs typeface="Tw Cen MT"/>
              </a:rPr>
              <a:t> </a:t>
            </a:r>
            <a:r>
              <a:rPr kern="0" spc="-10" dirty="0">
                <a:solidFill>
                  <a:srgbClr val="002060"/>
                </a:solidFill>
                <a:cs typeface="Tw Cen MT"/>
              </a:rPr>
              <a:t>plan.</a:t>
            </a:r>
            <a:endParaRPr kern="0" dirty="0">
              <a:solidFill>
                <a:srgbClr val="002060"/>
              </a:solidFill>
              <a:cs typeface="Tw Cen MT"/>
            </a:endParaRPr>
          </a:p>
        </p:txBody>
      </p:sp>
    </p:spTree>
    <p:extLst>
      <p:ext uri="{BB962C8B-B14F-4D97-AF65-F5344CB8AC3E}">
        <p14:creationId xmlns:p14="http://schemas.microsoft.com/office/powerpoint/2010/main" val="3585854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A1CA-7DCC-7002-FFC1-D661A364AB1D}"/>
              </a:ext>
            </a:extLst>
          </p:cNvPr>
          <p:cNvSpPr>
            <a:spLocks noGrp="1"/>
          </p:cNvSpPr>
          <p:nvPr>
            <p:ph type="title"/>
          </p:nvPr>
        </p:nvSpPr>
        <p:spPr/>
        <p:txBody>
          <a:bodyPr/>
          <a:lstStyle/>
          <a:p>
            <a:r>
              <a:rPr lang="en-US" dirty="0"/>
              <a:t>Evaluation of prior chna</a:t>
            </a:r>
          </a:p>
        </p:txBody>
      </p:sp>
      <p:sp>
        <p:nvSpPr>
          <p:cNvPr id="3" name="Footer Placeholder 2">
            <a:extLst>
              <a:ext uri="{FF2B5EF4-FFF2-40B4-BE49-F238E27FC236}">
                <a16:creationId xmlns:a16="http://schemas.microsoft.com/office/drawing/2014/main" id="{5751F7E0-3E29-7C64-A756-F3BCCAA53D9F}"/>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8DA49F51-66CF-217C-EEA8-37C40C7845D9}"/>
              </a:ext>
            </a:extLst>
          </p:cNvPr>
          <p:cNvSpPr>
            <a:spLocks noGrp="1"/>
          </p:cNvSpPr>
          <p:nvPr>
            <p:ph type="sldNum" sz="quarter" idx="4"/>
          </p:nvPr>
        </p:nvSpPr>
        <p:spPr/>
        <p:txBody>
          <a:bodyPr/>
          <a:lstStyle/>
          <a:p>
            <a:fld id="{18CF7050-A8E5-428C-81D9-F84418705036}" type="slidenum">
              <a:rPr lang="en-US" smtClean="0"/>
              <a:pPr/>
              <a:t>37</a:t>
            </a:fld>
            <a:endParaRPr lang="en-US" dirty="0"/>
          </a:p>
        </p:txBody>
      </p:sp>
      <p:sp>
        <p:nvSpPr>
          <p:cNvPr id="5" name="object 3">
            <a:extLst>
              <a:ext uri="{FF2B5EF4-FFF2-40B4-BE49-F238E27FC236}">
                <a16:creationId xmlns:a16="http://schemas.microsoft.com/office/drawing/2014/main" id="{62C56CD5-46DD-1BFD-AB33-67931DABEEB5}"/>
              </a:ext>
            </a:extLst>
          </p:cNvPr>
          <p:cNvSpPr txBox="1"/>
          <p:nvPr/>
        </p:nvSpPr>
        <p:spPr>
          <a:xfrm>
            <a:off x="154941" y="1043686"/>
            <a:ext cx="11893624" cy="3172022"/>
          </a:xfrm>
          <a:prstGeom prst="rect">
            <a:avLst/>
          </a:prstGeom>
        </p:spPr>
        <p:txBody>
          <a:bodyPr vert="horz" wrap="square" lIns="0" tIns="12065" rIns="0" bIns="0" rtlCol="0">
            <a:spAutoFit/>
          </a:bodyPr>
          <a:lstStyle/>
          <a:p>
            <a:pPr marL="12700" marR="143510">
              <a:spcBef>
                <a:spcPts val="95"/>
              </a:spcBef>
            </a:pPr>
            <a:r>
              <a:rPr lang="en-US" dirty="0">
                <a:solidFill>
                  <a:schemeClr val="tx2"/>
                </a:solidFill>
                <a:latin typeface="Tw Cen MT"/>
                <a:cs typeface="Tw Cen MT"/>
              </a:rPr>
              <a:t>Great Plains Regional Medical Center </a:t>
            </a:r>
            <a:r>
              <a:rPr dirty="0">
                <a:solidFill>
                  <a:schemeClr val="tx2"/>
                </a:solidFill>
                <a:latin typeface="Tw Cen MT"/>
                <a:cs typeface="Tw Cen MT"/>
              </a:rPr>
              <a:t>completed</a:t>
            </a:r>
            <a:r>
              <a:rPr spc="-30" dirty="0">
                <a:solidFill>
                  <a:schemeClr val="tx2"/>
                </a:solidFill>
                <a:latin typeface="Tw Cen MT"/>
                <a:cs typeface="Tw Cen MT"/>
              </a:rPr>
              <a:t> </a:t>
            </a:r>
            <a:r>
              <a:rPr dirty="0">
                <a:solidFill>
                  <a:schemeClr val="tx2"/>
                </a:solidFill>
                <a:latin typeface="Tw Cen MT"/>
                <a:cs typeface="Tw Cen MT"/>
              </a:rPr>
              <a:t>a</a:t>
            </a:r>
            <a:r>
              <a:rPr spc="-45" dirty="0">
                <a:solidFill>
                  <a:schemeClr val="tx2"/>
                </a:solidFill>
                <a:latin typeface="Tw Cen MT"/>
                <a:cs typeface="Tw Cen MT"/>
              </a:rPr>
              <a:t> </a:t>
            </a:r>
            <a:r>
              <a:rPr dirty="0">
                <a:solidFill>
                  <a:schemeClr val="tx2"/>
                </a:solidFill>
                <a:latin typeface="Tw Cen MT"/>
                <a:cs typeface="Tw Cen MT"/>
              </a:rPr>
              <a:t>Community</a:t>
            </a:r>
            <a:r>
              <a:rPr spc="-40" dirty="0">
                <a:solidFill>
                  <a:schemeClr val="tx2"/>
                </a:solidFill>
                <a:latin typeface="Tw Cen MT"/>
                <a:cs typeface="Tw Cen MT"/>
              </a:rPr>
              <a:t> </a:t>
            </a:r>
            <a:r>
              <a:rPr dirty="0">
                <a:solidFill>
                  <a:schemeClr val="tx2"/>
                </a:solidFill>
                <a:latin typeface="Tw Cen MT"/>
                <a:cs typeface="Tw Cen MT"/>
              </a:rPr>
              <a:t>Health</a:t>
            </a:r>
            <a:r>
              <a:rPr spc="-30" dirty="0">
                <a:solidFill>
                  <a:schemeClr val="tx2"/>
                </a:solidFill>
                <a:latin typeface="Tw Cen MT"/>
                <a:cs typeface="Tw Cen MT"/>
              </a:rPr>
              <a:t> </a:t>
            </a:r>
            <a:r>
              <a:rPr dirty="0">
                <a:solidFill>
                  <a:schemeClr val="tx2"/>
                </a:solidFill>
                <a:latin typeface="Tw Cen MT"/>
                <a:cs typeface="Tw Cen MT"/>
              </a:rPr>
              <a:t>Needs</a:t>
            </a:r>
            <a:r>
              <a:rPr spc="-40" dirty="0">
                <a:solidFill>
                  <a:schemeClr val="tx2"/>
                </a:solidFill>
                <a:latin typeface="Tw Cen MT"/>
                <a:cs typeface="Tw Cen MT"/>
              </a:rPr>
              <a:t> </a:t>
            </a:r>
            <a:r>
              <a:rPr dirty="0">
                <a:solidFill>
                  <a:schemeClr val="tx2"/>
                </a:solidFill>
                <a:latin typeface="Tw Cen MT"/>
                <a:cs typeface="Tw Cen MT"/>
              </a:rPr>
              <a:t>Assessment</a:t>
            </a:r>
            <a:r>
              <a:rPr spc="-10" dirty="0">
                <a:solidFill>
                  <a:schemeClr val="tx2"/>
                </a:solidFill>
                <a:latin typeface="Tw Cen MT"/>
                <a:cs typeface="Tw Cen MT"/>
              </a:rPr>
              <a:t> </a:t>
            </a:r>
            <a:r>
              <a:rPr dirty="0">
                <a:solidFill>
                  <a:schemeClr val="tx2"/>
                </a:solidFill>
                <a:latin typeface="Tw Cen MT"/>
                <a:cs typeface="Tw Cen MT"/>
              </a:rPr>
              <a:t>in</a:t>
            </a:r>
            <a:r>
              <a:rPr spc="-40" dirty="0">
                <a:solidFill>
                  <a:schemeClr val="tx2"/>
                </a:solidFill>
                <a:latin typeface="Tw Cen MT"/>
                <a:cs typeface="Tw Cen MT"/>
              </a:rPr>
              <a:t> </a:t>
            </a:r>
            <a:r>
              <a:rPr dirty="0">
                <a:solidFill>
                  <a:schemeClr val="tx2"/>
                </a:solidFill>
                <a:latin typeface="Tw Cen MT"/>
                <a:cs typeface="Tw Cen MT"/>
              </a:rPr>
              <a:t>20</a:t>
            </a:r>
            <a:r>
              <a:rPr lang="en-US" dirty="0">
                <a:solidFill>
                  <a:schemeClr val="tx2"/>
                </a:solidFill>
                <a:latin typeface="Tw Cen MT"/>
                <a:cs typeface="Tw Cen MT"/>
              </a:rPr>
              <a:t>22</a:t>
            </a:r>
            <a:r>
              <a:rPr dirty="0">
                <a:solidFill>
                  <a:schemeClr val="tx2"/>
                </a:solidFill>
                <a:latin typeface="Tw Cen MT"/>
                <a:cs typeface="Tw Cen MT"/>
              </a:rPr>
              <a:t>. No</a:t>
            </a:r>
            <a:r>
              <a:rPr spc="-40" dirty="0">
                <a:solidFill>
                  <a:schemeClr val="tx2"/>
                </a:solidFill>
                <a:latin typeface="Tw Cen MT"/>
                <a:cs typeface="Tw Cen MT"/>
              </a:rPr>
              <a:t> </a:t>
            </a:r>
            <a:r>
              <a:rPr dirty="0">
                <a:solidFill>
                  <a:schemeClr val="tx2"/>
                </a:solidFill>
                <a:latin typeface="Tw Cen MT"/>
                <a:cs typeface="Tw Cen MT"/>
              </a:rPr>
              <a:t>written</a:t>
            </a:r>
            <a:r>
              <a:rPr spc="-25" dirty="0">
                <a:solidFill>
                  <a:schemeClr val="tx2"/>
                </a:solidFill>
                <a:latin typeface="Tw Cen MT"/>
                <a:cs typeface="Tw Cen MT"/>
              </a:rPr>
              <a:t> </a:t>
            </a:r>
            <a:r>
              <a:rPr dirty="0">
                <a:solidFill>
                  <a:schemeClr val="tx2"/>
                </a:solidFill>
                <a:latin typeface="Tw Cen MT"/>
                <a:cs typeface="Tw Cen MT"/>
              </a:rPr>
              <a:t>comments</a:t>
            </a:r>
            <a:r>
              <a:rPr spc="-55" dirty="0">
                <a:solidFill>
                  <a:schemeClr val="tx2"/>
                </a:solidFill>
                <a:latin typeface="Tw Cen MT"/>
                <a:cs typeface="Tw Cen MT"/>
              </a:rPr>
              <a:t> </a:t>
            </a:r>
            <a:r>
              <a:rPr dirty="0">
                <a:solidFill>
                  <a:schemeClr val="tx2"/>
                </a:solidFill>
                <a:latin typeface="Tw Cen MT"/>
                <a:cs typeface="Tw Cen MT"/>
              </a:rPr>
              <a:t>have</a:t>
            </a:r>
            <a:r>
              <a:rPr spc="-20" dirty="0">
                <a:solidFill>
                  <a:schemeClr val="tx2"/>
                </a:solidFill>
                <a:latin typeface="Tw Cen MT"/>
                <a:cs typeface="Tw Cen MT"/>
              </a:rPr>
              <a:t> </a:t>
            </a:r>
            <a:r>
              <a:rPr dirty="0">
                <a:solidFill>
                  <a:schemeClr val="tx2"/>
                </a:solidFill>
                <a:latin typeface="Tw Cen MT"/>
                <a:cs typeface="Tw Cen MT"/>
              </a:rPr>
              <a:t>been</a:t>
            </a:r>
            <a:r>
              <a:rPr spc="-25" dirty="0">
                <a:solidFill>
                  <a:schemeClr val="tx2"/>
                </a:solidFill>
                <a:latin typeface="Tw Cen MT"/>
                <a:cs typeface="Tw Cen MT"/>
              </a:rPr>
              <a:t> </a:t>
            </a:r>
            <a:r>
              <a:rPr spc="-10" dirty="0">
                <a:solidFill>
                  <a:schemeClr val="tx2"/>
                </a:solidFill>
                <a:latin typeface="Tw Cen MT"/>
                <a:cs typeface="Tw Cen MT"/>
              </a:rPr>
              <a:t>received </a:t>
            </a:r>
            <a:r>
              <a:rPr dirty="0">
                <a:solidFill>
                  <a:schemeClr val="tx2"/>
                </a:solidFill>
                <a:latin typeface="Tw Cen MT"/>
                <a:cs typeface="Tw Cen MT"/>
              </a:rPr>
              <a:t>from</a:t>
            </a:r>
            <a:r>
              <a:rPr spc="-50" dirty="0">
                <a:solidFill>
                  <a:schemeClr val="tx2"/>
                </a:solidFill>
                <a:latin typeface="Tw Cen MT"/>
                <a:cs typeface="Tw Cen MT"/>
              </a:rPr>
              <a:t> </a:t>
            </a:r>
            <a:r>
              <a:rPr dirty="0">
                <a:solidFill>
                  <a:schemeClr val="tx2"/>
                </a:solidFill>
                <a:latin typeface="Tw Cen MT"/>
                <a:cs typeface="Tw Cen MT"/>
              </a:rPr>
              <a:t>this</a:t>
            </a:r>
            <a:r>
              <a:rPr spc="-50" dirty="0">
                <a:solidFill>
                  <a:schemeClr val="tx2"/>
                </a:solidFill>
                <a:latin typeface="Tw Cen MT"/>
                <a:cs typeface="Tw Cen MT"/>
              </a:rPr>
              <a:t> </a:t>
            </a:r>
            <a:r>
              <a:rPr dirty="0">
                <a:solidFill>
                  <a:schemeClr val="tx2"/>
                </a:solidFill>
                <a:latin typeface="Tw Cen MT"/>
                <a:cs typeface="Tw Cen MT"/>
              </a:rPr>
              <a:t>assessment.</a:t>
            </a:r>
            <a:r>
              <a:rPr spc="-30" dirty="0">
                <a:solidFill>
                  <a:schemeClr val="tx2"/>
                </a:solidFill>
                <a:latin typeface="Tw Cen MT"/>
                <a:cs typeface="Tw Cen MT"/>
              </a:rPr>
              <a:t> </a:t>
            </a:r>
            <a:r>
              <a:rPr lang="en-US" spc="-30" dirty="0">
                <a:solidFill>
                  <a:schemeClr val="tx2"/>
                </a:solidFill>
                <a:latin typeface="Tw Cen MT"/>
                <a:cs typeface="Tw Cen MT"/>
              </a:rPr>
              <a:t>Great Plains Regional Medical Center</a:t>
            </a:r>
            <a:r>
              <a:rPr spc="-65" dirty="0">
                <a:solidFill>
                  <a:schemeClr val="tx2"/>
                </a:solidFill>
                <a:latin typeface="Tw Cen MT"/>
                <a:cs typeface="Tw Cen MT"/>
              </a:rPr>
              <a:t> </a:t>
            </a:r>
            <a:r>
              <a:rPr dirty="0">
                <a:solidFill>
                  <a:schemeClr val="tx2"/>
                </a:solidFill>
                <a:latin typeface="Tw Cen MT"/>
                <a:cs typeface="Tw Cen MT"/>
              </a:rPr>
              <a:t>prioritized</a:t>
            </a:r>
            <a:r>
              <a:rPr spc="-25" dirty="0">
                <a:solidFill>
                  <a:schemeClr val="tx2"/>
                </a:solidFill>
                <a:latin typeface="Tw Cen MT"/>
                <a:cs typeface="Tw Cen MT"/>
              </a:rPr>
              <a:t> </a:t>
            </a:r>
            <a:r>
              <a:rPr dirty="0">
                <a:solidFill>
                  <a:schemeClr val="tx2"/>
                </a:solidFill>
                <a:latin typeface="Tw Cen MT"/>
                <a:cs typeface="Tw Cen MT"/>
              </a:rPr>
              <a:t>the</a:t>
            </a:r>
            <a:r>
              <a:rPr spc="-60" dirty="0">
                <a:solidFill>
                  <a:schemeClr val="tx2"/>
                </a:solidFill>
                <a:latin typeface="Tw Cen MT"/>
                <a:cs typeface="Tw Cen MT"/>
              </a:rPr>
              <a:t> </a:t>
            </a:r>
            <a:r>
              <a:rPr spc="-10" dirty="0">
                <a:solidFill>
                  <a:schemeClr val="tx2"/>
                </a:solidFill>
                <a:latin typeface="Tw Cen MT"/>
                <a:cs typeface="Tw Cen MT"/>
              </a:rPr>
              <a:t>following</a:t>
            </a:r>
            <a:r>
              <a:rPr spc="-55" dirty="0">
                <a:solidFill>
                  <a:schemeClr val="tx2"/>
                </a:solidFill>
                <a:latin typeface="Tw Cen MT"/>
                <a:cs typeface="Tw Cen MT"/>
              </a:rPr>
              <a:t> </a:t>
            </a:r>
            <a:r>
              <a:rPr dirty="0">
                <a:solidFill>
                  <a:schemeClr val="tx2"/>
                </a:solidFill>
                <a:latin typeface="Tw Cen MT"/>
                <a:cs typeface="Tw Cen MT"/>
              </a:rPr>
              <a:t>needs</a:t>
            </a:r>
            <a:r>
              <a:rPr spc="-50" dirty="0">
                <a:solidFill>
                  <a:schemeClr val="tx2"/>
                </a:solidFill>
                <a:latin typeface="Tw Cen MT"/>
                <a:cs typeface="Tw Cen MT"/>
              </a:rPr>
              <a:t> </a:t>
            </a:r>
            <a:r>
              <a:rPr dirty="0">
                <a:solidFill>
                  <a:schemeClr val="tx2"/>
                </a:solidFill>
                <a:latin typeface="Tw Cen MT"/>
                <a:cs typeface="Tw Cen MT"/>
              </a:rPr>
              <a:t>during</a:t>
            </a:r>
            <a:r>
              <a:rPr spc="-35" dirty="0">
                <a:solidFill>
                  <a:schemeClr val="tx2"/>
                </a:solidFill>
                <a:latin typeface="Tw Cen MT"/>
                <a:cs typeface="Tw Cen MT"/>
              </a:rPr>
              <a:t> </a:t>
            </a:r>
            <a:r>
              <a:rPr dirty="0">
                <a:solidFill>
                  <a:schemeClr val="tx2"/>
                </a:solidFill>
                <a:latin typeface="Tw Cen MT"/>
                <a:cs typeface="Tw Cen MT"/>
              </a:rPr>
              <a:t>this</a:t>
            </a:r>
            <a:r>
              <a:rPr spc="-50" dirty="0">
                <a:solidFill>
                  <a:schemeClr val="tx2"/>
                </a:solidFill>
                <a:latin typeface="Tw Cen MT"/>
                <a:cs typeface="Tw Cen MT"/>
              </a:rPr>
              <a:t> </a:t>
            </a:r>
            <a:r>
              <a:rPr dirty="0">
                <a:solidFill>
                  <a:schemeClr val="tx2"/>
                </a:solidFill>
                <a:latin typeface="Tw Cen MT"/>
                <a:cs typeface="Tw Cen MT"/>
              </a:rPr>
              <a:t>assessment</a:t>
            </a:r>
            <a:r>
              <a:rPr spc="-35" dirty="0">
                <a:solidFill>
                  <a:schemeClr val="tx2"/>
                </a:solidFill>
                <a:latin typeface="Tw Cen MT"/>
                <a:cs typeface="Tw Cen MT"/>
              </a:rPr>
              <a:t> </a:t>
            </a:r>
            <a:r>
              <a:rPr dirty="0">
                <a:solidFill>
                  <a:schemeClr val="tx2"/>
                </a:solidFill>
                <a:latin typeface="Tw Cen MT"/>
                <a:cs typeface="Tw Cen MT"/>
              </a:rPr>
              <a:t>and</a:t>
            </a:r>
            <a:r>
              <a:rPr spc="-45" dirty="0">
                <a:solidFill>
                  <a:schemeClr val="tx2"/>
                </a:solidFill>
                <a:latin typeface="Tw Cen MT"/>
                <a:cs typeface="Tw Cen MT"/>
              </a:rPr>
              <a:t> </a:t>
            </a:r>
            <a:r>
              <a:rPr dirty="0">
                <a:solidFill>
                  <a:schemeClr val="tx2"/>
                </a:solidFill>
                <a:latin typeface="Tw Cen MT"/>
                <a:cs typeface="Tw Cen MT"/>
              </a:rPr>
              <a:t>have</a:t>
            </a:r>
            <a:r>
              <a:rPr spc="-45" dirty="0">
                <a:solidFill>
                  <a:schemeClr val="tx2"/>
                </a:solidFill>
                <a:latin typeface="Tw Cen MT"/>
                <a:cs typeface="Tw Cen MT"/>
              </a:rPr>
              <a:t> </a:t>
            </a:r>
            <a:r>
              <a:rPr dirty="0">
                <a:solidFill>
                  <a:schemeClr val="tx2"/>
                </a:solidFill>
                <a:latin typeface="Tw Cen MT"/>
                <a:cs typeface="Tw Cen MT"/>
              </a:rPr>
              <a:t>conducted</a:t>
            </a:r>
            <a:r>
              <a:rPr spc="-45" dirty="0">
                <a:solidFill>
                  <a:schemeClr val="tx2"/>
                </a:solidFill>
                <a:latin typeface="Tw Cen MT"/>
                <a:cs typeface="Tw Cen MT"/>
              </a:rPr>
              <a:t> </a:t>
            </a:r>
            <a:r>
              <a:rPr spc="-25" dirty="0">
                <a:solidFill>
                  <a:schemeClr val="tx2"/>
                </a:solidFill>
                <a:latin typeface="Tw Cen MT"/>
                <a:cs typeface="Tw Cen MT"/>
              </a:rPr>
              <a:t>the </a:t>
            </a:r>
            <a:r>
              <a:rPr spc="-10" dirty="0">
                <a:solidFill>
                  <a:schemeClr val="tx2"/>
                </a:solidFill>
                <a:latin typeface="Tw Cen MT"/>
                <a:cs typeface="Tw Cen MT"/>
              </a:rPr>
              <a:t>following</a:t>
            </a:r>
            <a:r>
              <a:rPr spc="-50" dirty="0">
                <a:solidFill>
                  <a:schemeClr val="tx2"/>
                </a:solidFill>
                <a:latin typeface="Tw Cen MT"/>
                <a:cs typeface="Tw Cen MT"/>
              </a:rPr>
              <a:t> </a:t>
            </a:r>
            <a:r>
              <a:rPr dirty="0">
                <a:solidFill>
                  <a:schemeClr val="tx2"/>
                </a:solidFill>
                <a:latin typeface="Tw Cen MT"/>
                <a:cs typeface="Tw Cen MT"/>
              </a:rPr>
              <a:t>activities</a:t>
            </a:r>
            <a:r>
              <a:rPr spc="-5" dirty="0">
                <a:solidFill>
                  <a:schemeClr val="tx2"/>
                </a:solidFill>
                <a:latin typeface="Tw Cen MT"/>
                <a:cs typeface="Tw Cen MT"/>
              </a:rPr>
              <a:t> </a:t>
            </a:r>
            <a:r>
              <a:rPr lang="en-US" dirty="0">
                <a:solidFill>
                  <a:schemeClr val="tx2"/>
                </a:solidFill>
                <a:latin typeface="Tw Cen MT"/>
                <a:cs typeface="Tw Cen MT"/>
              </a:rPr>
              <a:t>to </a:t>
            </a:r>
            <a:r>
              <a:rPr dirty="0">
                <a:solidFill>
                  <a:schemeClr val="tx2"/>
                </a:solidFill>
                <a:latin typeface="Tw Cen MT"/>
                <a:cs typeface="Tw Cen MT"/>
              </a:rPr>
              <a:t>address the</a:t>
            </a:r>
            <a:r>
              <a:rPr spc="-40" dirty="0">
                <a:solidFill>
                  <a:schemeClr val="tx2"/>
                </a:solidFill>
                <a:latin typeface="Tw Cen MT"/>
                <a:cs typeface="Tw Cen MT"/>
              </a:rPr>
              <a:t> </a:t>
            </a:r>
            <a:r>
              <a:rPr dirty="0">
                <a:solidFill>
                  <a:schemeClr val="tx2"/>
                </a:solidFill>
                <a:latin typeface="Tw Cen MT"/>
                <a:cs typeface="Tw Cen MT"/>
              </a:rPr>
              <a:t>needs</a:t>
            </a:r>
            <a:r>
              <a:rPr spc="-30" dirty="0">
                <a:solidFill>
                  <a:schemeClr val="tx2"/>
                </a:solidFill>
                <a:latin typeface="Tw Cen MT"/>
                <a:cs typeface="Tw Cen MT"/>
              </a:rPr>
              <a:t> </a:t>
            </a:r>
            <a:r>
              <a:rPr spc="-10" dirty="0">
                <a:solidFill>
                  <a:schemeClr val="tx2"/>
                </a:solidFill>
                <a:latin typeface="Tw Cen MT"/>
                <a:cs typeface="Tw Cen MT"/>
              </a:rPr>
              <a:t>identified:</a:t>
            </a:r>
            <a:endParaRPr dirty="0">
              <a:solidFill>
                <a:schemeClr val="tx2"/>
              </a:solidFill>
              <a:latin typeface="Tw Cen MT"/>
              <a:cs typeface="Tw Cen MT"/>
            </a:endParaRPr>
          </a:p>
          <a:p>
            <a:pPr marL="354965" indent="-342265">
              <a:spcBef>
                <a:spcPts val="1320"/>
              </a:spcBef>
              <a:buAutoNum type="arabicPeriod"/>
              <a:tabLst>
                <a:tab pos="354965" algn="l"/>
              </a:tabLst>
            </a:pPr>
            <a:r>
              <a:rPr lang="en-US" dirty="0">
                <a:solidFill>
                  <a:schemeClr val="tx2"/>
                </a:solidFill>
                <a:latin typeface="Tw Cen MT"/>
                <a:cs typeface="Tw Cen MT"/>
              </a:rPr>
              <a:t>Overarching increased access to care/services in the area of mental health- GPRMC joined with local public education in developing behavioral health initiatives and assessments for local school age children. The project was called Project AWARE.</a:t>
            </a:r>
          </a:p>
          <a:p>
            <a:pPr marL="354965" indent="-342265">
              <a:spcBef>
                <a:spcPts val="1320"/>
              </a:spcBef>
              <a:buAutoNum type="arabicPeriod"/>
              <a:tabLst>
                <a:tab pos="354965" algn="l"/>
              </a:tabLst>
            </a:pPr>
            <a:endParaRPr lang="en-US" dirty="0">
              <a:solidFill>
                <a:schemeClr val="tx2"/>
              </a:solidFill>
              <a:latin typeface="Tw Cen MT"/>
              <a:cs typeface="Tw Cen MT"/>
            </a:endParaRPr>
          </a:p>
          <a:p>
            <a:pPr marL="355600" indent="-342900">
              <a:spcBef>
                <a:spcPts val="1320"/>
              </a:spcBef>
              <a:buFont typeface="+mj-lt"/>
              <a:buAutoNum type="arabicPeriod" startAt="2"/>
              <a:tabLst>
                <a:tab pos="354965" algn="l"/>
              </a:tabLst>
            </a:pPr>
            <a:r>
              <a:rPr lang="en-US" dirty="0">
                <a:solidFill>
                  <a:schemeClr val="tx2"/>
                </a:solidFill>
                <a:latin typeface="Tw Cen MT"/>
                <a:cs typeface="Tw Cen MT"/>
              </a:rPr>
              <a:t>Overarching increased access to care/services in the area of OB/GYN care- GPRMC has focused on recruitment of OBGYN specialties with 1 set to start in 2025</a:t>
            </a:r>
          </a:p>
          <a:p>
            <a:pPr marL="355600" indent="-342900">
              <a:spcBef>
                <a:spcPts val="1320"/>
              </a:spcBef>
              <a:buFont typeface="+mj-lt"/>
              <a:buAutoNum type="arabicPeriod" startAt="2"/>
              <a:tabLst>
                <a:tab pos="354965" algn="l"/>
              </a:tabLst>
            </a:pPr>
            <a:endParaRPr dirty="0">
              <a:solidFill>
                <a:schemeClr val="tx2"/>
              </a:solidFill>
              <a:latin typeface="Tw Cen MT"/>
              <a:cs typeface="Tw Cen MT"/>
            </a:endParaRPr>
          </a:p>
        </p:txBody>
      </p:sp>
    </p:spTree>
    <p:extLst>
      <p:ext uri="{BB962C8B-B14F-4D97-AF65-F5344CB8AC3E}">
        <p14:creationId xmlns:p14="http://schemas.microsoft.com/office/powerpoint/2010/main" val="3684923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6E606-1A26-F3DF-6ACF-179E66BA1AB3}"/>
              </a:ext>
            </a:extLst>
          </p:cNvPr>
          <p:cNvSpPr>
            <a:spLocks noGrp="1"/>
          </p:cNvSpPr>
          <p:nvPr>
            <p:ph type="title"/>
          </p:nvPr>
        </p:nvSpPr>
        <p:spPr/>
        <p:txBody>
          <a:bodyPr/>
          <a:lstStyle/>
          <a:p>
            <a:r>
              <a:rPr lang="en-US" dirty="0"/>
              <a:t>Next steps</a:t>
            </a:r>
          </a:p>
        </p:txBody>
      </p:sp>
      <p:sp>
        <p:nvSpPr>
          <p:cNvPr id="3" name="Footer Placeholder 2">
            <a:extLst>
              <a:ext uri="{FF2B5EF4-FFF2-40B4-BE49-F238E27FC236}">
                <a16:creationId xmlns:a16="http://schemas.microsoft.com/office/drawing/2014/main" id="{D9BDD1C2-17A4-50EC-C272-7DCB23142562}"/>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97202A0E-EFC7-0C1D-18FF-89F26526ADC2}"/>
              </a:ext>
            </a:extLst>
          </p:cNvPr>
          <p:cNvSpPr>
            <a:spLocks noGrp="1"/>
          </p:cNvSpPr>
          <p:nvPr>
            <p:ph type="sldNum" sz="quarter" idx="4"/>
          </p:nvPr>
        </p:nvSpPr>
        <p:spPr/>
        <p:txBody>
          <a:bodyPr/>
          <a:lstStyle/>
          <a:p>
            <a:fld id="{18CF7050-A8E5-428C-81D9-F84418705036}" type="slidenum">
              <a:rPr lang="en-US" smtClean="0"/>
              <a:pPr/>
              <a:t>38</a:t>
            </a:fld>
            <a:endParaRPr lang="en-US" dirty="0"/>
          </a:p>
        </p:txBody>
      </p:sp>
      <p:sp>
        <p:nvSpPr>
          <p:cNvPr id="5" name="object 3">
            <a:extLst>
              <a:ext uri="{FF2B5EF4-FFF2-40B4-BE49-F238E27FC236}">
                <a16:creationId xmlns:a16="http://schemas.microsoft.com/office/drawing/2014/main" id="{4822076A-305D-F138-6829-3B8109DE6BF5}"/>
              </a:ext>
            </a:extLst>
          </p:cNvPr>
          <p:cNvSpPr txBox="1"/>
          <p:nvPr/>
        </p:nvSpPr>
        <p:spPr>
          <a:xfrm>
            <a:off x="307342" y="1500886"/>
            <a:ext cx="11751980" cy="1857047"/>
          </a:xfrm>
          <a:prstGeom prst="rect">
            <a:avLst/>
          </a:prstGeom>
        </p:spPr>
        <p:txBody>
          <a:bodyPr vert="horz" wrap="square" lIns="0" tIns="12065" rIns="0" bIns="0" rtlCol="0">
            <a:spAutoFit/>
          </a:bodyPr>
          <a:lstStyle/>
          <a:p>
            <a:pPr marL="12700">
              <a:lnSpc>
                <a:spcPts val="1730"/>
              </a:lnSpc>
              <a:spcBef>
                <a:spcPts val="95"/>
              </a:spcBef>
            </a:pPr>
            <a:r>
              <a:rPr kern="0" dirty="0">
                <a:solidFill>
                  <a:schemeClr val="tx2"/>
                </a:solidFill>
                <a:cs typeface="Tw Cen MT"/>
              </a:rPr>
              <a:t>This</a:t>
            </a:r>
            <a:r>
              <a:rPr kern="0" spc="-45" dirty="0">
                <a:solidFill>
                  <a:schemeClr val="tx2"/>
                </a:solidFill>
                <a:cs typeface="Tw Cen MT"/>
              </a:rPr>
              <a:t> </a:t>
            </a:r>
            <a:r>
              <a:rPr kern="0" dirty="0">
                <a:solidFill>
                  <a:schemeClr val="tx2"/>
                </a:solidFill>
                <a:cs typeface="Tw Cen MT"/>
              </a:rPr>
              <a:t>Community</a:t>
            </a:r>
            <a:r>
              <a:rPr kern="0" spc="-55" dirty="0">
                <a:solidFill>
                  <a:schemeClr val="tx2"/>
                </a:solidFill>
                <a:cs typeface="Tw Cen MT"/>
              </a:rPr>
              <a:t> </a:t>
            </a:r>
            <a:r>
              <a:rPr kern="0" dirty="0">
                <a:solidFill>
                  <a:schemeClr val="tx2"/>
                </a:solidFill>
                <a:cs typeface="Tw Cen MT"/>
              </a:rPr>
              <a:t>Health</a:t>
            </a:r>
            <a:r>
              <a:rPr kern="0" spc="-45" dirty="0">
                <a:solidFill>
                  <a:schemeClr val="tx2"/>
                </a:solidFill>
                <a:cs typeface="Tw Cen MT"/>
              </a:rPr>
              <a:t> </a:t>
            </a:r>
            <a:r>
              <a:rPr kern="0" dirty="0">
                <a:solidFill>
                  <a:schemeClr val="tx2"/>
                </a:solidFill>
                <a:cs typeface="Tw Cen MT"/>
              </a:rPr>
              <a:t>Needs</a:t>
            </a:r>
            <a:r>
              <a:rPr kern="0" spc="-50" dirty="0">
                <a:solidFill>
                  <a:schemeClr val="tx2"/>
                </a:solidFill>
                <a:cs typeface="Tw Cen MT"/>
              </a:rPr>
              <a:t> </a:t>
            </a:r>
            <a:r>
              <a:rPr kern="0" dirty="0">
                <a:solidFill>
                  <a:schemeClr val="tx2"/>
                </a:solidFill>
                <a:cs typeface="Tw Cen MT"/>
              </a:rPr>
              <a:t>Assessment</a:t>
            </a:r>
            <a:r>
              <a:rPr kern="0" spc="-25" dirty="0">
                <a:solidFill>
                  <a:schemeClr val="tx2"/>
                </a:solidFill>
                <a:cs typeface="Tw Cen MT"/>
              </a:rPr>
              <a:t> </a:t>
            </a:r>
            <a:r>
              <a:rPr kern="0" dirty="0">
                <a:solidFill>
                  <a:schemeClr val="tx2"/>
                </a:solidFill>
                <a:cs typeface="Tw Cen MT"/>
              </a:rPr>
              <a:t>report</a:t>
            </a:r>
            <a:r>
              <a:rPr kern="0" spc="-35" dirty="0">
                <a:solidFill>
                  <a:schemeClr val="tx2"/>
                </a:solidFill>
                <a:cs typeface="Tw Cen MT"/>
              </a:rPr>
              <a:t> </a:t>
            </a:r>
            <a:r>
              <a:rPr kern="0" dirty="0">
                <a:solidFill>
                  <a:schemeClr val="tx2"/>
                </a:solidFill>
                <a:cs typeface="Tw Cen MT"/>
              </a:rPr>
              <a:t>was</a:t>
            </a:r>
            <a:r>
              <a:rPr kern="0" spc="-40" dirty="0">
                <a:solidFill>
                  <a:schemeClr val="tx2"/>
                </a:solidFill>
                <a:cs typeface="Tw Cen MT"/>
              </a:rPr>
              <a:t> </a:t>
            </a:r>
            <a:r>
              <a:rPr kern="0" dirty="0">
                <a:solidFill>
                  <a:schemeClr val="tx2"/>
                </a:solidFill>
                <a:cs typeface="Tw Cen MT"/>
              </a:rPr>
              <a:t>approved</a:t>
            </a:r>
            <a:r>
              <a:rPr kern="0" spc="10" dirty="0">
                <a:solidFill>
                  <a:schemeClr val="tx2"/>
                </a:solidFill>
                <a:cs typeface="Tw Cen MT"/>
              </a:rPr>
              <a:t> </a:t>
            </a:r>
            <a:r>
              <a:rPr kern="0" dirty="0">
                <a:solidFill>
                  <a:schemeClr val="tx2"/>
                </a:solidFill>
                <a:cs typeface="Tw Cen MT"/>
              </a:rPr>
              <a:t>by</a:t>
            </a:r>
            <a:r>
              <a:rPr kern="0" spc="-35" dirty="0">
                <a:solidFill>
                  <a:schemeClr val="tx2"/>
                </a:solidFill>
                <a:cs typeface="Tw Cen MT"/>
              </a:rPr>
              <a:t> </a:t>
            </a:r>
            <a:r>
              <a:rPr kern="0" dirty="0">
                <a:solidFill>
                  <a:schemeClr val="tx2"/>
                </a:solidFill>
                <a:cs typeface="Tw Cen MT"/>
              </a:rPr>
              <a:t>the</a:t>
            </a:r>
            <a:r>
              <a:rPr kern="0" spc="-45" dirty="0">
                <a:solidFill>
                  <a:schemeClr val="tx2"/>
                </a:solidFill>
                <a:cs typeface="Tw Cen MT"/>
              </a:rPr>
              <a:t> </a:t>
            </a:r>
            <a:r>
              <a:rPr lang="en-US" kern="0" dirty="0">
                <a:solidFill>
                  <a:schemeClr val="tx2"/>
                </a:solidFill>
                <a:cs typeface="Tw Cen MT"/>
              </a:rPr>
              <a:t>Great Plains Regional Medical Center </a:t>
            </a:r>
            <a:r>
              <a:rPr kern="0" dirty="0">
                <a:solidFill>
                  <a:schemeClr val="tx2"/>
                </a:solidFill>
                <a:cs typeface="Tw Cen MT"/>
              </a:rPr>
              <a:t>Board</a:t>
            </a:r>
            <a:r>
              <a:rPr kern="0" spc="-45" dirty="0">
                <a:solidFill>
                  <a:schemeClr val="tx2"/>
                </a:solidFill>
                <a:cs typeface="Tw Cen MT"/>
              </a:rPr>
              <a:t> </a:t>
            </a:r>
            <a:r>
              <a:rPr kern="0" dirty="0">
                <a:solidFill>
                  <a:schemeClr val="tx2"/>
                </a:solidFill>
                <a:cs typeface="Tw Cen MT"/>
              </a:rPr>
              <a:t>of</a:t>
            </a:r>
            <a:r>
              <a:rPr kern="0" spc="-10" dirty="0">
                <a:solidFill>
                  <a:schemeClr val="tx2"/>
                </a:solidFill>
                <a:cs typeface="Tw Cen MT"/>
              </a:rPr>
              <a:t> </a:t>
            </a:r>
            <a:r>
              <a:rPr kern="0" dirty="0">
                <a:solidFill>
                  <a:schemeClr val="tx2"/>
                </a:solidFill>
                <a:cs typeface="Tw Cen MT"/>
              </a:rPr>
              <a:t>Directors</a:t>
            </a:r>
            <a:r>
              <a:rPr kern="0" spc="-30" dirty="0">
                <a:solidFill>
                  <a:schemeClr val="tx2"/>
                </a:solidFill>
                <a:cs typeface="Tw Cen MT"/>
              </a:rPr>
              <a:t> </a:t>
            </a:r>
            <a:r>
              <a:rPr kern="0" dirty="0">
                <a:solidFill>
                  <a:schemeClr val="tx2"/>
                </a:solidFill>
                <a:cs typeface="Tw Cen MT"/>
              </a:rPr>
              <a:t>at</a:t>
            </a:r>
            <a:r>
              <a:rPr kern="0" spc="-40" dirty="0">
                <a:solidFill>
                  <a:schemeClr val="tx2"/>
                </a:solidFill>
                <a:cs typeface="Tw Cen MT"/>
              </a:rPr>
              <a:t> </a:t>
            </a:r>
            <a:r>
              <a:rPr kern="0" spc="-10" dirty="0">
                <a:solidFill>
                  <a:schemeClr val="tx2"/>
                </a:solidFill>
                <a:cs typeface="Tw Cen MT"/>
              </a:rPr>
              <a:t>the</a:t>
            </a:r>
            <a:r>
              <a:rPr lang="en-US" kern="0" spc="-10" dirty="0">
                <a:solidFill>
                  <a:schemeClr val="tx2"/>
                </a:solidFill>
                <a:cs typeface="Tw Cen MT"/>
              </a:rPr>
              <a:t> </a:t>
            </a:r>
            <a:r>
              <a:rPr kern="0" dirty="0">
                <a:solidFill>
                  <a:schemeClr val="tx2"/>
                </a:solidFill>
                <a:cs typeface="Tw Cen MT"/>
              </a:rPr>
              <a:t>meeting</a:t>
            </a:r>
            <a:r>
              <a:rPr kern="0" spc="-45" dirty="0">
                <a:solidFill>
                  <a:schemeClr val="tx2"/>
                </a:solidFill>
                <a:cs typeface="Tw Cen MT"/>
              </a:rPr>
              <a:t> </a:t>
            </a:r>
            <a:r>
              <a:rPr kern="0" dirty="0">
                <a:solidFill>
                  <a:schemeClr val="tx2"/>
                </a:solidFill>
                <a:cs typeface="Tw Cen MT"/>
              </a:rPr>
              <a:t>on</a:t>
            </a:r>
            <a:r>
              <a:rPr lang="en-US" kern="0" spc="-40" dirty="0">
                <a:solidFill>
                  <a:schemeClr val="tx2"/>
                </a:solidFill>
                <a:cs typeface="Tw Cen MT"/>
              </a:rPr>
              <a:t> June 24th</a:t>
            </a:r>
            <a:r>
              <a:rPr kern="0" dirty="0">
                <a:solidFill>
                  <a:schemeClr val="tx2"/>
                </a:solidFill>
                <a:cs typeface="Tw Cen MT"/>
              </a:rPr>
              <a:t>,</a:t>
            </a:r>
            <a:r>
              <a:rPr kern="0" spc="-15" dirty="0">
                <a:solidFill>
                  <a:schemeClr val="tx2"/>
                </a:solidFill>
                <a:cs typeface="Tw Cen MT"/>
              </a:rPr>
              <a:t> </a:t>
            </a:r>
            <a:r>
              <a:rPr kern="0" spc="-10" dirty="0">
                <a:solidFill>
                  <a:schemeClr val="tx2"/>
                </a:solidFill>
                <a:cs typeface="Tw Cen MT"/>
              </a:rPr>
              <a:t>202</a:t>
            </a:r>
            <a:r>
              <a:rPr lang="en-US" kern="0" spc="-10" dirty="0">
                <a:solidFill>
                  <a:schemeClr val="tx2"/>
                </a:solidFill>
                <a:cs typeface="Tw Cen MT"/>
              </a:rPr>
              <a:t>5</a:t>
            </a:r>
            <a:r>
              <a:rPr kern="0" spc="-10" dirty="0">
                <a:solidFill>
                  <a:schemeClr val="tx2"/>
                </a:solidFill>
                <a:cs typeface="Tw Cen MT"/>
              </a:rPr>
              <a:t>.</a:t>
            </a:r>
            <a:endParaRPr kern="0" dirty="0">
              <a:solidFill>
                <a:schemeClr val="tx2"/>
              </a:solidFill>
              <a:cs typeface="Tw Cen MT"/>
            </a:endParaRPr>
          </a:p>
          <a:p>
            <a:pPr marL="12700" marR="5080">
              <a:lnSpc>
                <a:spcPts val="1540"/>
              </a:lnSpc>
              <a:spcBef>
                <a:spcPts val="1520"/>
              </a:spcBef>
            </a:pPr>
            <a:r>
              <a:rPr lang="en-US" kern="0" spc="-50" dirty="0">
                <a:solidFill>
                  <a:schemeClr val="tx2"/>
                </a:solidFill>
                <a:cs typeface="Tw Cen MT"/>
              </a:rPr>
              <a:t>Great Plains Regional Medical Center </a:t>
            </a:r>
            <a:r>
              <a:rPr kern="0" dirty="0">
                <a:solidFill>
                  <a:schemeClr val="tx2"/>
                </a:solidFill>
                <a:cs typeface="Tw Cen MT"/>
              </a:rPr>
              <a:t>is</a:t>
            </a:r>
            <a:r>
              <a:rPr kern="0" spc="-55" dirty="0">
                <a:solidFill>
                  <a:schemeClr val="tx2"/>
                </a:solidFill>
                <a:cs typeface="Tw Cen MT"/>
              </a:rPr>
              <a:t> </a:t>
            </a:r>
            <a:r>
              <a:rPr kern="0" dirty="0">
                <a:solidFill>
                  <a:schemeClr val="tx2"/>
                </a:solidFill>
                <a:cs typeface="Tw Cen MT"/>
              </a:rPr>
              <a:t>required</a:t>
            </a:r>
            <a:r>
              <a:rPr kern="0" spc="-20" dirty="0">
                <a:solidFill>
                  <a:schemeClr val="tx2"/>
                </a:solidFill>
                <a:cs typeface="Tw Cen MT"/>
              </a:rPr>
              <a:t> </a:t>
            </a:r>
            <a:r>
              <a:rPr kern="0" dirty="0">
                <a:solidFill>
                  <a:schemeClr val="tx2"/>
                </a:solidFill>
                <a:cs typeface="Tw Cen MT"/>
              </a:rPr>
              <a:t>to</a:t>
            </a:r>
            <a:r>
              <a:rPr kern="0" spc="-45" dirty="0">
                <a:solidFill>
                  <a:schemeClr val="tx2"/>
                </a:solidFill>
                <a:cs typeface="Tw Cen MT"/>
              </a:rPr>
              <a:t> </a:t>
            </a:r>
            <a:r>
              <a:rPr kern="0" dirty="0">
                <a:solidFill>
                  <a:schemeClr val="tx2"/>
                </a:solidFill>
                <a:cs typeface="Tw Cen MT"/>
              </a:rPr>
              <a:t>adopt</a:t>
            </a:r>
            <a:r>
              <a:rPr kern="0" spc="-30" dirty="0">
                <a:solidFill>
                  <a:schemeClr val="tx2"/>
                </a:solidFill>
                <a:cs typeface="Tw Cen MT"/>
              </a:rPr>
              <a:t> </a:t>
            </a:r>
            <a:r>
              <a:rPr kern="0" dirty="0">
                <a:solidFill>
                  <a:schemeClr val="tx2"/>
                </a:solidFill>
                <a:cs typeface="Tw Cen MT"/>
              </a:rPr>
              <a:t>an</a:t>
            </a:r>
            <a:r>
              <a:rPr kern="0" spc="-35" dirty="0">
                <a:solidFill>
                  <a:schemeClr val="tx2"/>
                </a:solidFill>
                <a:cs typeface="Tw Cen MT"/>
              </a:rPr>
              <a:t> </a:t>
            </a:r>
            <a:r>
              <a:rPr kern="0" spc="-10" dirty="0">
                <a:solidFill>
                  <a:schemeClr val="tx2"/>
                </a:solidFill>
                <a:cs typeface="Tw Cen MT"/>
              </a:rPr>
              <a:t>organization-</a:t>
            </a:r>
            <a:r>
              <a:rPr kern="0" dirty="0">
                <a:solidFill>
                  <a:schemeClr val="tx2"/>
                </a:solidFill>
                <a:cs typeface="Tw Cen MT"/>
              </a:rPr>
              <a:t>specific implementation</a:t>
            </a:r>
            <a:r>
              <a:rPr kern="0" spc="-25" dirty="0">
                <a:solidFill>
                  <a:schemeClr val="tx2"/>
                </a:solidFill>
                <a:cs typeface="Tw Cen MT"/>
              </a:rPr>
              <a:t> </a:t>
            </a:r>
            <a:r>
              <a:rPr kern="0" dirty="0">
                <a:solidFill>
                  <a:schemeClr val="tx2"/>
                </a:solidFill>
                <a:cs typeface="Tw Cen MT"/>
              </a:rPr>
              <a:t>strategy</a:t>
            </a:r>
            <a:r>
              <a:rPr kern="0" spc="-5" dirty="0">
                <a:solidFill>
                  <a:schemeClr val="tx2"/>
                </a:solidFill>
                <a:cs typeface="Tw Cen MT"/>
              </a:rPr>
              <a:t> </a:t>
            </a:r>
            <a:r>
              <a:rPr kern="0" dirty="0">
                <a:solidFill>
                  <a:schemeClr val="tx2"/>
                </a:solidFill>
                <a:cs typeface="Tw Cen MT"/>
              </a:rPr>
              <a:t>in</a:t>
            </a:r>
            <a:r>
              <a:rPr kern="0" spc="-50" dirty="0">
                <a:solidFill>
                  <a:schemeClr val="tx2"/>
                </a:solidFill>
                <a:cs typeface="Tw Cen MT"/>
              </a:rPr>
              <a:t> </a:t>
            </a:r>
            <a:r>
              <a:rPr kern="0" dirty="0">
                <a:solidFill>
                  <a:schemeClr val="tx2"/>
                </a:solidFill>
                <a:cs typeface="Tw Cen MT"/>
              </a:rPr>
              <a:t>response</a:t>
            </a:r>
            <a:r>
              <a:rPr kern="0" spc="-25" dirty="0">
                <a:solidFill>
                  <a:schemeClr val="tx2"/>
                </a:solidFill>
                <a:cs typeface="Tw Cen MT"/>
              </a:rPr>
              <a:t> </a:t>
            </a:r>
            <a:r>
              <a:rPr kern="0" dirty="0">
                <a:solidFill>
                  <a:schemeClr val="tx2"/>
                </a:solidFill>
                <a:cs typeface="Tw Cen MT"/>
              </a:rPr>
              <a:t>to</a:t>
            </a:r>
            <a:r>
              <a:rPr kern="0" spc="-45" dirty="0">
                <a:solidFill>
                  <a:schemeClr val="tx2"/>
                </a:solidFill>
                <a:cs typeface="Tw Cen MT"/>
              </a:rPr>
              <a:t> </a:t>
            </a:r>
            <a:r>
              <a:rPr kern="0" dirty="0">
                <a:solidFill>
                  <a:schemeClr val="tx2"/>
                </a:solidFill>
                <a:cs typeface="Tw Cen MT"/>
              </a:rPr>
              <a:t>the</a:t>
            </a:r>
            <a:r>
              <a:rPr kern="0" spc="-50" dirty="0">
                <a:solidFill>
                  <a:schemeClr val="tx2"/>
                </a:solidFill>
                <a:cs typeface="Tw Cen MT"/>
              </a:rPr>
              <a:t> </a:t>
            </a:r>
            <a:r>
              <a:rPr kern="0" spc="-10" dirty="0">
                <a:solidFill>
                  <a:schemeClr val="tx2"/>
                </a:solidFill>
                <a:cs typeface="Tw Cen MT"/>
              </a:rPr>
              <a:t>Community </a:t>
            </a:r>
            <a:r>
              <a:rPr kern="0" dirty="0">
                <a:solidFill>
                  <a:schemeClr val="tx2"/>
                </a:solidFill>
                <a:cs typeface="Tw Cen MT"/>
              </a:rPr>
              <a:t>Health</a:t>
            </a:r>
            <a:r>
              <a:rPr kern="0" spc="-50" dirty="0">
                <a:solidFill>
                  <a:schemeClr val="tx2"/>
                </a:solidFill>
                <a:cs typeface="Tw Cen MT"/>
              </a:rPr>
              <a:t> </a:t>
            </a:r>
            <a:r>
              <a:rPr kern="0" dirty="0">
                <a:solidFill>
                  <a:schemeClr val="tx2"/>
                </a:solidFill>
                <a:cs typeface="Tw Cen MT"/>
              </a:rPr>
              <a:t>Needs</a:t>
            </a:r>
            <a:r>
              <a:rPr kern="0" spc="-60" dirty="0">
                <a:solidFill>
                  <a:schemeClr val="tx2"/>
                </a:solidFill>
                <a:cs typeface="Tw Cen MT"/>
              </a:rPr>
              <a:t> </a:t>
            </a:r>
            <a:r>
              <a:rPr kern="0" dirty="0">
                <a:solidFill>
                  <a:schemeClr val="tx2"/>
                </a:solidFill>
                <a:cs typeface="Tw Cen MT"/>
              </a:rPr>
              <a:t>Assessment</a:t>
            </a:r>
            <a:r>
              <a:rPr kern="0" spc="-30" dirty="0">
                <a:solidFill>
                  <a:schemeClr val="tx2"/>
                </a:solidFill>
                <a:cs typeface="Tw Cen MT"/>
              </a:rPr>
              <a:t> </a:t>
            </a:r>
            <a:r>
              <a:rPr kern="0" dirty="0">
                <a:solidFill>
                  <a:schemeClr val="tx2"/>
                </a:solidFill>
                <a:cs typeface="Tw Cen MT"/>
              </a:rPr>
              <a:t>report.</a:t>
            </a:r>
            <a:r>
              <a:rPr kern="0" spc="-50" dirty="0">
                <a:solidFill>
                  <a:schemeClr val="tx2"/>
                </a:solidFill>
                <a:cs typeface="Tw Cen MT"/>
              </a:rPr>
              <a:t> </a:t>
            </a:r>
            <a:r>
              <a:rPr kern="0" dirty="0">
                <a:solidFill>
                  <a:schemeClr val="tx2"/>
                </a:solidFill>
                <a:cs typeface="Tw Cen MT"/>
              </a:rPr>
              <a:t>This</a:t>
            </a:r>
            <a:r>
              <a:rPr kern="0" spc="-40" dirty="0">
                <a:solidFill>
                  <a:schemeClr val="tx2"/>
                </a:solidFill>
                <a:cs typeface="Tw Cen MT"/>
              </a:rPr>
              <a:t> </a:t>
            </a:r>
            <a:r>
              <a:rPr lang="en-US" kern="0" dirty="0">
                <a:solidFill>
                  <a:schemeClr val="tx2"/>
                </a:solidFill>
                <a:cs typeface="Tw Cen MT"/>
              </a:rPr>
              <a:t>will be developed and approved by the board no later than November 15</a:t>
            </a:r>
            <a:r>
              <a:rPr lang="en-US" kern="0" baseline="30000" dirty="0">
                <a:solidFill>
                  <a:schemeClr val="tx2"/>
                </a:solidFill>
                <a:cs typeface="Tw Cen MT"/>
              </a:rPr>
              <a:t>th</a:t>
            </a:r>
            <a:r>
              <a:rPr lang="en-US" kern="0" dirty="0">
                <a:solidFill>
                  <a:schemeClr val="tx2"/>
                </a:solidFill>
                <a:cs typeface="Tw Cen MT"/>
              </a:rPr>
              <a:t>, 2025. </a:t>
            </a:r>
            <a:endParaRPr kern="0" dirty="0">
              <a:solidFill>
                <a:schemeClr val="tx2"/>
              </a:solidFill>
              <a:cs typeface="Tw Cen MT"/>
            </a:endParaRPr>
          </a:p>
          <a:p>
            <a:pPr marL="12700" marR="98425">
              <a:lnSpc>
                <a:spcPct val="80100"/>
              </a:lnSpc>
              <a:spcBef>
                <a:spcPts val="1540"/>
              </a:spcBef>
            </a:pPr>
            <a:r>
              <a:rPr kern="0" dirty="0">
                <a:solidFill>
                  <a:schemeClr val="tx2"/>
                </a:solidFill>
                <a:cs typeface="Tw Cen MT"/>
              </a:rPr>
              <a:t>The</a:t>
            </a:r>
            <a:r>
              <a:rPr kern="0" spc="-45" dirty="0">
                <a:solidFill>
                  <a:schemeClr val="tx2"/>
                </a:solidFill>
                <a:cs typeface="Tw Cen MT"/>
              </a:rPr>
              <a:t> </a:t>
            </a:r>
            <a:r>
              <a:rPr kern="0" dirty="0">
                <a:solidFill>
                  <a:schemeClr val="tx2"/>
                </a:solidFill>
                <a:cs typeface="Tw Cen MT"/>
              </a:rPr>
              <a:t>implementation</a:t>
            </a:r>
            <a:r>
              <a:rPr kern="0" spc="-35" dirty="0">
                <a:solidFill>
                  <a:schemeClr val="tx2"/>
                </a:solidFill>
                <a:cs typeface="Tw Cen MT"/>
              </a:rPr>
              <a:t> </a:t>
            </a:r>
            <a:r>
              <a:rPr kern="0" dirty="0">
                <a:solidFill>
                  <a:schemeClr val="tx2"/>
                </a:solidFill>
                <a:cs typeface="Tw Cen MT"/>
              </a:rPr>
              <a:t>strategy</a:t>
            </a:r>
            <a:r>
              <a:rPr kern="0" spc="5" dirty="0">
                <a:solidFill>
                  <a:schemeClr val="tx2"/>
                </a:solidFill>
                <a:cs typeface="Tw Cen MT"/>
              </a:rPr>
              <a:t> </a:t>
            </a:r>
            <a:r>
              <a:rPr kern="0" dirty="0">
                <a:solidFill>
                  <a:schemeClr val="tx2"/>
                </a:solidFill>
                <a:cs typeface="Tw Cen MT"/>
              </a:rPr>
              <a:t>will</a:t>
            </a:r>
            <a:r>
              <a:rPr kern="0" spc="-55" dirty="0">
                <a:solidFill>
                  <a:schemeClr val="tx2"/>
                </a:solidFill>
                <a:cs typeface="Tw Cen MT"/>
              </a:rPr>
              <a:t> </a:t>
            </a:r>
            <a:r>
              <a:rPr kern="0" dirty="0">
                <a:solidFill>
                  <a:schemeClr val="tx2"/>
                </a:solidFill>
                <a:cs typeface="Tw Cen MT"/>
              </a:rPr>
              <a:t>be</a:t>
            </a:r>
            <a:r>
              <a:rPr kern="0" spc="-45" dirty="0">
                <a:solidFill>
                  <a:schemeClr val="tx2"/>
                </a:solidFill>
                <a:cs typeface="Tw Cen MT"/>
              </a:rPr>
              <a:t> </a:t>
            </a:r>
            <a:r>
              <a:rPr kern="0" spc="-10" dirty="0">
                <a:solidFill>
                  <a:schemeClr val="tx2"/>
                </a:solidFill>
                <a:cs typeface="Tw Cen MT"/>
              </a:rPr>
              <a:t>reviewed</a:t>
            </a:r>
            <a:r>
              <a:rPr kern="0" spc="-40" dirty="0">
                <a:solidFill>
                  <a:schemeClr val="tx2"/>
                </a:solidFill>
                <a:cs typeface="Tw Cen MT"/>
              </a:rPr>
              <a:t> </a:t>
            </a:r>
            <a:r>
              <a:rPr kern="0" dirty="0">
                <a:solidFill>
                  <a:schemeClr val="tx2"/>
                </a:solidFill>
                <a:cs typeface="Tw Cen MT"/>
              </a:rPr>
              <a:t>on</a:t>
            </a:r>
            <a:r>
              <a:rPr kern="0" spc="-45" dirty="0">
                <a:solidFill>
                  <a:schemeClr val="tx2"/>
                </a:solidFill>
                <a:cs typeface="Tw Cen MT"/>
              </a:rPr>
              <a:t> </a:t>
            </a:r>
            <a:r>
              <a:rPr kern="0" dirty="0">
                <a:solidFill>
                  <a:schemeClr val="tx2"/>
                </a:solidFill>
                <a:cs typeface="Tw Cen MT"/>
              </a:rPr>
              <a:t>an</a:t>
            </a:r>
            <a:r>
              <a:rPr kern="0" spc="-50" dirty="0">
                <a:solidFill>
                  <a:schemeClr val="tx2"/>
                </a:solidFill>
                <a:cs typeface="Tw Cen MT"/>
              </a:rPr>
              <a:t> </a:t>
            </a:r>
            <a:r>
              <a:rPr kern="0" dirty="0">
                <a:solidFill>
                  <a:schemeClr val="tx2"/>
                </a:solidFill>
                <a:cs typeface="Tw Cen MT"/>
              </a:rPr>
              <a:t>annual</a:t>
            </a:r>
            <a:r>
              <a:rPr kern="0" spc="-15" dirty="0">
                <a:solidFill>
                  <a:schemeClr val="tx2"/>
                </a:solidFill>
                <a:cs typeface="Tw Cen MT"/>
              </a:rPr>
              <a:t> </a:t>
            </a:r>
            <a:r>
              <a:rPr kern="0" dirty="0">
                <a:solidFill>
                  <a:schemeClr val="tx2"/>
                </a:solidFill>
                <a:cs typeface="Tw Cen MT"/>
              </a:rPr>
              <a:t>(or</a:t>
            </a:r>
            <a:r>
              <a:rPr kern="0" spc="-45" dirty="0">
                <a:solidFill>
                  <a:schemeClr val="tx2"/>
                </a:solidFill>
                <a:cs typeface="Tw Cen MT"/>
              </a:rPr>
              <a:t> </a:t>
            </a:r>
            <a:r>
              <a:rPr kern="0" dirty="0">
                <a:solidFill>
                  <a:schemeClr val="tx2"/>
                </a:solidFill>
                <a:cs typeface="Tw Cen MT"/>
              </a:rPr>
              <a:t>more</a:t>
            </a:r>
            <a:r>
              <a:rPr kern="0" spc="-50" dirty="0">
                <a:solidFill>
                  <a:schemeClr val="tx2"/>
                </a:solidFill>
                <a:cs typeface="Tw Cen MT"/>
              </a:rPr>
              <a:t> </a:t>
            </a:r>
            <a:r>
              <a:rPr kern="0" dirty="0">
                <a:solidFill>
                  <a:schemeClr val="tx2"/>
                </a:solidFill>
                <a:cs typeface="Tw Cen MT"/>
              </a:rPr>
              <a:t>frequent)</a:t>
            </a:r>
            <a:r>
              <a:rPr kern="0" spc="-20" dirty="0">
                <a:solidFill>
                  <a:schemeClr val="tx2"/>
                </a:solidFill>
                <a:cs typeface="Tw Cen MT"/>
              </a:rPr>
              <a:t> </a:t>
            </a:r>
            <a:r>
              <a:rPr kern="0" dirty="0">
                <a:solidFill>
                  <a:schemeClr val="tx2"/>
                </a:solidFill>
                <a:cs typeface="Tw Cen MT"/>
              </a:rPr>
              <a:t>basis.</a:t>
            </a:r>
            <a:r>
              <a:rPr kern="0" spc="-15" dirty="0">
                <a:solidFill>
                  <a:schemeClr val="tx2"/>
                </a:solidFill>
                <a:cs typeface="Tw Cen MT"/>
              </a:rPr>
              <a:t> </a:t>
            </a:r>
            <a:r>
              <a:rPr kern="0" dirty="0">
                <a:solidFill>
                  <a:schemeClr val="tx2"/>
                </a:solidFill>
                <a:cs typeface="Tw Cen MT"/>
              </a:rPr>
              <a:t>The</a:t>
            </a:r>
            <a:r>
              <a:rPr kern="0" spc="-40" dirty="0">
                <a:solidFill>
                  <a:schemeClr val="tx2"/>
                </a:solidFill>
                <a:cs typeface="Tw Cen MT"/>
              </a:rPr>
              <a:t> </a:t>
            </a:r>
            <a:r>
              <a:rPr kern="0" dirty="0">
                <a:solidFill>
                  <a:schemeClr val="tx2"/>
                </a:solidFill>
                <a:cs typeface="Tw Cen MT"/>
              </a:rPr>
              <a:t>CHNA</a:t>
            </a:r>
            <a:r>
              <a:rPr kern="0" spc="-50" dirty="0">
                <a:solidFill>
                  <a:schemeClr val="tx2"/>
                </a:solidFill>
                <a:cs typeface="Tw Cen MT"/>
              </a:rPr>
              <a:t> </a:t>
            </a:r>
            <a:r>
              <a:rPr kern="0" spc="-10" dirty="0">
                <a:solidFill>
                  <a:schemeClr val="tx2"/>
                </a:solidFill>
                <a:cs typeface="Tw Cen MT"/>
              </a:rPr>
              <a:t>process, </a:t>
            </a:r>
            <a:r>
              <a:rPr kern="0" dirty="0">
                <a:solidFill>
                  <a:schemeClr val="tx2"/>
                </a:solidFill>
                <a:cs typeface="Tw Cen MT"/>
              </a:rPr>
              <a:t>public</a:t>
            </a:r>
            <a:r>
              <a:rPr kern="0" spc="-40" dirty="0">
                <a:solidFill>
                  <a:schemeClr val="tx2"/>
                </a:solidFill>
                <a:cs typeface="Tw Cen MT"/>
              </a:rPr>
              <a:t> </a:t>
            </a:r>
            <a:r>
              <a:rPr kern="0" dirty="0">
                <a:solidFill>
                  <a:schemeClr val="tx2"/>
                </a:solidFill>
                <a:cs typeface="Tw Cen MT"/>
              </a:rPr>
              <a:t>report,</a:t>
            </a:r>
            <a:r>
              <a:rPr kern="0" spc="-40" dirty="0">
                <a:solidFill>
                  <a:schemeClr val="tx2"/>
                </a:solidFill>
                <a:cs typeface="Tw Cen MT"/>
              </a:rPr>
              <a:t> </a:t>
            </a:r>
            <a:r>
              <a:rPr kern="0" dirty="0">
                <a:solidFill>
                  <a:schemeClr val="tx2"/>
                </a:solidFill>
                <a:cs typeface="Tw Cen MT"/>
              </a:rPr>
              <a:t>and</a:t>
            </a:r>
            <a:r>
              <a:rPr kern="0" spc="-50" dirty="0">
                <a:solidFill>
                  <a:schemeClr val="tx2"/>
                </a:solidFill>
                <a:cs typeface="Tw Cen MT"/>
              </a:rPr>
              <a:t> </a:t>
            </a:r>
            <a:r>
              <a:rPr kern="0" dirty="0">
                <a:solidFill>
                  <a:schemeClr val="tx2"/>
                </a:solidFill>
                <a:cs typeface="Tw Cen MT"/>
              </a:rPr>
              <a:t>implementation</a:t>
            </a:r>
            <a:r>
              <a:rPr kern="0" spc="-35" dirty="0">
                <a:solidFill>
                  <a:schemeClr val="tx2"/>
                </a:solidFill>
                <a:cs typeface="Tw Cen MT"/>
              </a:rPr>
              <a:t> </a:t>
            </a:r>
            <a:r>
              <a:rPr kern="0" dirty="0">
                <a:solidFill>
                  <a:schemeClr val="tx2"/>
                </a:solidFill>
                <a:cs typeface="Tw Cen MT"/>
              </a:rPr>
              <a:t>strategy</a:t>
            </a:r>
            <a:r>
              <a:rPr kern="0" spc="-20" dirty="0">
                <a:solidFill>
                  <a:schemeClr val="tx2"/>
                </a:solidFill>
                <a:cs typeface="Tw Cen MT"/>
              </a:rPr>
              <a:t> </a:t>
            </a:r>
            <a:r>
              <a:rPr kern="0" dirty="0">
                <a:solidFill>
                  <a:schemeClr val="tx2"/>
                </a:solidFill>
                <a:cs typeface="Tw Cen MT"/>
              </a:rPr>
              <a:t>will</a:t>
            </a:r>
            <a:r>
              <a:rPr kern="0" spc="-60" dirty="0">
                <a:solidFill>
                  <a:schemeClr val="tx2"/>
                </a:solidFill>
                <a:cs typeface="Tw Cen MT"/>
              </a:rPr>
              <a:t> </a:t>
            </a:r>
            <a:r>
              <a:rPr kern="0" dirty="0">
                <a:solidFill>
                  <a:schemeClr val="tx2"/>
                </a:solidFill>
                <a:cs typeface="Tw Cen MT"/>
              </a:rPr>
              <a:t>be</a:t>
            </a:r>
            <a:r>
              <a:rPr kern="0" spc="-60" dirty="0">
                <a:solidFill>
                  <a:schemeClr val="tx2"/>
                </a:solidFill>
                <a:cs typeface="Tw Cen MT"/>
              </a:rPr>
              <a:t> </a:t>
            </a:r>
            <a:r>
              <a:rPr kern="0" dirty="0">
                <a:solidFill>
                  <a:schemeClr val="tx2"/>
                </a:solidFill>
                <a:cs typeface="Tw Cen MT"/>
              </a:rPr>
              <a:t>repeated</a:t>
            </a:r>
            <a:r>
              <a:rPr kern="0" spc="-30" dirty="0">
                <a:solidFill>
                  <a:schemeClr val="tx2"/>
                </a:solidFill>
                <a:cs typeface="Tw Cen MT"/>
              </a:rPr>
              <a:t> </a:t>
            </a:r>
            <a:r>
              <a:rPr kern="0" dirty="0">
                <a:solidFill>
                  <a:schemeClr val="tx2"/>
                </a:solidFill>
                <a:cs typeface="Tw Cen MT"/>
              </a:rPr>
              <a:t>every</a:t>
            </a:r>
            <a:r>
              <a:rPr kern="0" spc="-60" dirty="0">
                <a:solidFill>
                  <a:schemeClr val="tx2"/>
                </a:solidFill>
                <a:cs typeface="Tw Cen MT"/>
              </a:rPr>
              <a:t> </a:t>
            </a:r>
            <a:r>
              <a:rPr kern="0" dirty="0">
                <a:solidFill>
                  <a:schemeClr val="tx2"/>
                </a:solidFill>
                <a:cs typeface="Tw Cen MT"/>
              </a:rPr>
              <a:t>three</a:t>
            </a:r>
            <a:r>
              <a:rPr kern="0" spc="-40" dirty="0">
                <a:solidFill>
                  <a:schemeClr val="tx2"/>
                </a:solidFill>
                <a:cs typeface="Tw Cen MT"/>
              </a:rPr>
              <a:t> </a:t>
            </a:r>
            <a:r>
              <a:rPr kern="0" spc="-10" dirty="0">
                <a:solidFill>
                  <a:schemeClr val="tx2"/>
                </a:solidFill>
                <a:cs typeface="Tw Cen MT"/>
              </a:rPr>
              <a:t>years,</a:t>
            </a:r>
            <a:r>
              <a:rPr kern="0" spc="-40" dirty="0">
                <a:solidFill>
                  <a:schemeClr val="tx2"/>
                </a:solidFill>
                <a:cs typeface="Tw Cen MT"/>
              </a:rPr>
              <a:t> </a:t>
            </a:r>
            <a:r>
              <a:rPr kern="0" dirty="0">
                <a:solidFill>
                  <a:schemeClr val="tx2"/>
                </a:solidFill>
                <a:cs typeface="Tw Cen MT"/>
              </a:rPr>
              <a:t>as</a:t>
            </a:r>
            <a:r>
              <a:rPr kern="0" spc="-45" dirty="0">
                <a:solidFill>
                  <a:schemeClr val="tx2"/>
                </a:solidFill>
                <a:cs typeface="Tw Cen MT"/>
              </a:rPr>
              <a:t> </a:t>
            </a:r>
            <a:r>
              <a:rPr kern="0" dirty="0">
                <a:solidFill>
                  <a:schemeClr val="tx2"/>
                </a:solidFill>
                <a:cs typeface="Tw Cen MT"/>
              </a:rPr>
              <a:t>required</a:t>
            </a:r>
            <a:r>
              <a:rPr kern="0" spc="-30" dirty="0">
                <a:solidFill>
                  <a:schemeClr val="tx2"/>
                </a:solidFill>
                <a:cs typeface="Tw Cen MT"/>
              </a:rPr>
              <a:t> </a:t>
            </a:r>
            <a:r>
              <a:rPr kern="0" dirty="0">
                <a:solidFill>
                  <a:schemeClr val="tx2"/>
                </a:solidFill>
                <a:cs typeface="Tw Cen MT"/>
              </a:rPr>
              <a:t>by</a:t>
            </a:r>
            <a:r>
              <a:rPr kern="0" spc="-60" dirty="0">
                <a:solidFill>
                  <a:schemeClr val="tx2"/>
                </a:solidFill>
                <a:cs typeface="Tw Cen MT"/>
              </a:rPr>
              <a:t> </a:t>
            </a:r>
            <a:r>
              <a:rPr kern="0" spc="-10" dirty="0">
                <a:solidFill>
                  <a:schemeClr val="tx2"/>
                </a:solidFill>
                <a:cs typeface="Tw Cen MT"/>
              </a:rPr>
              <a:t>Internal Revenue</a:t>
            </a:r>
            <a:r>
              <a:rPr kern="0" spc="-65" dirty="0">
                <a:solidFill>
                  <a:schemeClr val="tx2"/>
                </a:solidFill>
                <a:cs typeface="Tw Cen MT"/>
              </a:rPr>
              <a:t> </a:t>
            </a:r>
            <a:r>
              <a:rPr kern="0" dirty="0">
                <a:solidFill>
                  <a:schemeClr val="tx2"/>
                </a:solidFill>
                <a:cs typeface="Tw Cen MT"/>
              </a:rPr>
              <a:t>Code</a:t>
            </a:r>
            <a:r>
              <a:rPr kern="0" spc="-55" dirty="0">
                <a:solidFill>
                  <a:schemeClr val="tx2"/>
                </a:solidFill>
                <a:cs typeface="Tw Cen MT"/>
              </a:rPr>
              <a:t> </a:t>
            </a:r>
            <a:r>
              <a:rPr kern="0" spc="-10" dirty="0">
                <a:solidFill>
                  <a:schemeClr val="tx2"/>
                </a:solidFill>
                <a:cs typeface="Tw Cen MT"/>
              </a:rPr>
              <a:t>501(r)(3).</a:t>
            </a:r>
            <a:endParaRPr kern="0" dirty="0">
              <a:solidFill>
                <a:schemeClr val="tx2"/>
              </a:solidFill>
              <a:cs typeface="Tw Cen MT"/>
            </a:endParaRPr>
          </a:p>
        </p:txBody>
      </p:sp>
    </p:spTree>
    <p:extLst>
      <p:ext uri="{BB962C8B-B14F-4D97-AF65-F5344CB8AC3E}">
        <p14:creationId xmlns:p14="http://schemas.microsoft.com/office/powerpoint/2010/main" val="507323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702E-527F-30E5-E83F-D7A3B823597B}"/>
              </a:ext>
            </a:extLst>
          </p:cNvPr>
          <p:cNvSpPr>
            <a:spLocks noGrp="1"/>
          </p:cNvSpPr>
          <p:nvPr>
            <p:ph type="title"/>
          </p:nvPr>
        </p:nvSpPr>
        <p:spPr/>
        <p:txBody>
          <a:bodyPr/>
          <a:lstStyle/>
          <a:p>
            <a:r>
              <a:rPr lang="en-US" dirty="0"/>
              <a:t>Contact information</a:t>
            </a:r>
          </a:p>
        </p:txBody>
      </p:sp>
      <p:sp>
        <p:nvSpPr>
          <p:cNvPr id="3" name="Footer Placeholder 2">
            <a:extLst>
              <a:ext uri="{FF2B5EF4-FFF2-40B4-BE49-F238E27FC236}">
                <a16:creationId xmlns:a16="http://schemas.microsoft.com/office/drawing/2014/main" id="{8DA7F957-AAAC-F7CB-3442-BF906D425BB8}"/>
              </a:ext>
            </a:extLst>
          </p:cNvPr>
          <p:cNvSpPr>
            <a:spLocks noGrp="1"/>
          </p:cNvSpPr>
          <p:nvPr>
            <p:ph type="ftr" sz="quarter" idx="3"/>
          </p:nvPr>
        </p:nvSpPr>
        <p:spPr/>
        <p:txBody>
          <a:bodyPr/>
          <a:lstStyle/>
          <a:p>
            <a:r>
              <a:rPr lang="en-US" dirty="0"/>
              <a:t>Great Plains Regional Medical Center 2025 CHNA</a:t>
            </a:r>
          </a:p>
        </p:txBody>
      </p:sp>
      <p:sp>
        <p:nvSpPr>
          <p:cNvPr id="4" name="Slide Number Placeholder 3">
            <a:extLst>
              <a:ext uri="{FF2B5EF4-FFF2-40B4-BE49-F238E27FC236}">
                <a16:creationId xmlns:a16="http://schemas.microsoft.com/office/drawing/2014/main" id="{8BE4A082-3B6F-89A3-F559-BB51CFFC7A8B}"/>
              </a:ext>
            </a:extLst>
          </p:cNvPr>
          <p:cNvSpPr>
            <a:spLocks noGrp="1"/>
          </p:cNvSpPr>
          <p:nvPr>
            <p:ph type="sldNum" sz="quarter" idx="4"/>
          </p:nvPr>
        </p:nvSpPr>
        <p:spPr/>
        <p:txBody>
          <a:bodyPr/>
          <a:lstStyle/>
          <a:p>
            <a:fld id="{18CF7050-A8E5-428C-81D9-F84418705036}" type="slidenum">
              <a:rPr lang="en-US" smtClean="0"/>
              <a:pPr/>
              <a:t>39</a:t>
            </a:fld>
            <a:endParaRPr lang="en-US" dirty="0"/>
          </a:p>
        </p:txBody>
      </p:sp>
      <p:sp>
        <p:nvSpPr>
          <p:cNvPr id="5" name="object 3">
            <a:extLst>
              <a:ext uri="{FF2B5EF4-FFF2-40B4-BE49-F238E27FC236}">
                <a16:creationId xmlns:a16="http://schemas.microsoft.com/office/drawing/2014/main" id="{B24B2869-5B2B-D3BA-2DD9-FC09534BD939}"/>
              </a:ext>
            </a:extLst>
          </p:cNvPr>
          <p:cNvSpPr txBox="1">
            <a:spLocks/>
          </p:cNvSpPr>
          <p:nvPr/>
        </p:nvSpPr>
        <p:spPr>
          <a:xfrm>
            <a:off x="215902" y="1066800"/>
            <a:ext cx="11757359" cy="1919372"/>
          </a:xfrm>
          <a:prstGeom prst="rect">
            <a:avLst/>
          </a:prstGeom>
        </p:spPr>
        <p:txBody>
          <a:bodyPr vert="horz" wrap="square" lIns="0" tIns="182880" rIns="0" bIns="0" rtlCol="0">
            <a:spAutoFit/>
          </a:bodyPr>
          <a:lstStyle>
            <a:lvl1pPr marL="0">
              <a:defRPr sz="1600" b="0" i="0">
                <a:solidFill>
                  <a:srgbClr val="172751"/>
                </a:solidFill>
                <a:latin typeface="Tw Cen MT"/>
                <a:ea typeface="+mn-ea"/>
                <a:cs typeface="Tw Cen MT"/>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350" marR="5080" lvl="0" indent="0" defTabSz="914400" eaLnBrk="1" fontAlgn="auto" latinLnBrk="0" hangingPunct="1">
              <a:lnSpc>
                <a:spcPct val="80000"/>
              </a:lnSpc>
              <a:spcBef>
                <a:spcPts val="48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Tw Cen MT"/>
                <a:ea typeface="+mn-ea"/>
              </a:rPr>
              <a:t>Community</a:t>
            </a:r>
            <a:r>
              <a:rPr kumimoji="0" lang="en-US" sz="1800" b="0" i="0" u="none" strike="noStrike" kern="0" cap="none" spc="-5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members</a:t>
            </a:r>
            <a:r>
              <a:rPr kumimoji="0" lang="en-US" sz="1800" b="0" i="0" u="none" strike="noStrike" kern="0" cap="none" spc="-5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who</a:t>
            </a:r>
            <a:r>
              <a:rPr kumimoji="0" lang="en-US" sz="1800" b="0" i="0" u="none" strike="noStrike" kern="0" cap="none" spc="-4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would</a:t>
            </a:r>
            <a:r>
              <a:rPr kumimoji="0" lang="en-US" sz="1800" b="0" i="0" u="none" strike="noStrike" kern="0" cap="none" spc="-4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like</a:t>
            </a:r>
            <a:r>
              <a:rPr kumimoji="0" lang="en-US" sz="1800" b="0" i="0" u="none" strike="noStrike" kern="0" cap="none" spc="-4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to</a:t>
            </a:r>
            <a:r>
              <a:rPr kumimoji="0" lang="en-US" sz="1800" b="0" i="0" u="none" strike="noStrike" kern="0" cap="none" spc="-4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provide</a:t>
            </a:r>
            <a:r>
              <a:rPr kumimoji="0" lang="en-US" sz="1800" b="0" i="0" u="none" strike="noStrike" kern="0" cap="none" spc="-2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comments</a:t>
            </a:r>
            <a:r>
              <a:rPr kumimoji="0" lang="en-US" sz="1800" b="0" i="0" u="none" strike="noStrike" kern="0" cap="none" spc="-6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on</a:t>
            </a:r>
            <a:r>
              <a:rPr kumimoji="0" lang="en-US" sz="1800" b="0" i="0" u="none" strike="noStrike" kern="0" cap="none" spc="-5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the</a:t>
            </a:r>
            <a:r>
              <a:rPr kumimoji="0" lang="en-US" sz="1800" b="0" i="0" u="none" strike="noStrike" kern="0" cap="none" spc="-4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needs</a:t>
            </a:r>
            <a:r>
              <a:rPr kumimoji="0" lang="en-US" sz="1800" b="0" i="0" u="none" strike="noStrike" kern="0" cap="none" spc="-3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identified</a:t>
            </a:r>
            <a:r>
              <a:rPr kumimoji="0" lang="en-US" sz="1800" b="0" i="0" u="none" strike="noStrike" kern="0" cap="none" spc="-1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or</a:t>
            </a:r>
            <a:r>
              <a:rPr kumimoji="0" lang="en-US" sz="1800" b="0" i="0" u="none" strike="noStrike" kern="0" cap="none" spc="-6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provide</a:t>
            </a:r>
            <a:r>
              <a:rPr kumimoji="0" lang="en-US" sz="1800" b="0" i="0" u="none" strike="noStrike" kern="0" cap="none" spc="-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input</a:t>
            </a:r>
            <a:r>
              <a:rPr kumimoji="0" lang="en-US" sz="1800" b="0" i="0" u="none" strike="noStrike" kern="0" cap="none" spc="-4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on</a:t>
            </a:r>
            <a:r>
              <a:rPr kumimoji="0" lang="en-US" sz="1800" b="0" i="0" u="none" strike="noStrike" kern="0" cap="none" spc="-45" normalizeH="0" baseline="0" noProof="0" dirty="0">
                <a:ln>
                  <a:noFill/>
                </a:ln>
                <a:solidFill>
                  <a:schemeClr val="tx2"/>
                </a:solidFill>
                <a:effectLst/>
                <a:uLnTx/>
                <a:uFillTx/>
                <a:latin typeface="Tw Cen MT"/>
                <a:ea typeface="+mn-ea"/>
              </a:rPr>
              <a:t> </a:t>
            </a:r>
            <a:r>
              <a:rPr kumimoji="0" lang="en-US" sz="1800" b="0" i="0" u="none" strike="noStrike" kern="0" cap="none" spc="-25" normalizeH="0" baseline="0" noProof="0" dirty="0">
                <a:ln>
                  <a:noFill/>
                </a:ln>
                <a:solidFill>
                  <a:schemeClr val="tx2"/>
                </a:solidFill>
                <a:effectLst/>
                <a:uLnTx/>
                <a:uFillTx/>
                <a:latin typeface="Tw Cen MT"/>
                <a:ea typeface="+mn-ea"/>
              </a:rPr>
              <a:t>the </a:t>
            </a:r>
            <a:r>
              <a:rPr kumimoji="0" lang="en-US" sz="1800" b="0" i="0" u="none" strike="noStrike" kern="0" cap="none" spc="0" normalizeH="0" baseline="0" noProof="0" dirty="0">
                <a:ln>
                  <a:noFill/>
                </a:ln>
                <a:solidFill>
                  <a:schemeClr val="tx2"/>
                </a:solidFill>
                <a:effectLst/>
                <a:uLnTx/>
                <a:uFillTx/>
                <a:latin typeface="Tw Cen MT"/>
                <a:ea typeface="+mn-ea"/>
              </a:rPr>
              <a:t>next</a:t>
            </a:r>
            <a:r>
              <a:rPr kumimoji="0" lang="en-US" sz="1800" b="0" i="0" u="none" strike="noStrike" kern="0" cap="none" spc="-5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CHNA</a:t>
            </a:r>
            <a:r>
              <a:rPr kumimoji="0" lang="en-US" sz="1800" b="0" i="0" u="none" strike="noStrike" kern="0" cap="none" spc="-6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process</a:t>
            </a:r>
            <a:r>
              <a:rPr kumimoji="0" lang="en-US" sz="1800" b="0" i="0" u="none" strike="noStrike" kern="0" cap="none" spc="-2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are</a:t>
            </a:r>
            <a:r>
              <a:rPr kumimoji="0" lang="en-US" sz="1800" b="0" i="0" u="none" strike="noStrike" kern="0" cap="none" spc="-3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encouraged</a:t>
            </a:r>
            <a:r>
              <a:rPr kumimoji="0" lang="en-US" sz="1800" b="0" i="0" u="none" strike="noStrike" kern="0" cap="none" spc="-2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to</a:t>
            </a:r>
            <a:r>
              <a:rPr kumimoji="0" lang="en-US" sz="1800" b="0" i="0" u="none" strike="noStrike" kern="0" cap="none" spc="-5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contact</a:t>
            </a:r>
            <a:r>
              <a:rPr kumimoji="0" lang="en-US" sz="1800" b="0" i="0" u="none" strike="noStrike" kern="0" cap="none" spc="-35" normalizeH="0" baseline="0" noProof="0" dirty="0">
                <a:ln>
                  <a:noFill/>
                </a:ln>
                <a:solidFill>
                  <a:schemeClr val="tx2"/>
                </a:solidFill>
                <a:effectLst/>
                <a:uLnTx/>
                <a:uFillTx/>
                <a:latin typeface="Tw Cen MT"/>
                <a:ea typeface="+mn-ea"/>
              </a:rPr>
              <a:t> Great Plains Regional Medical Center </a:t>
            </a:r>
            <a:r>
              <a:rPr kumimoji="0" lang="en-US" sz="1800" b="0" i="0" u="none" strike="noStrike" kern="0" cap="none" spc="0" normalizeH="0" baseline="0" noProof="0" dirty="0">
                <a:ln>
                  <a:noFill/>
                </a:ln>
                <a:solidFill>
                  <a:schemeClr val="tx2"/>
                </a:solidFill>
                <a:effectLst/>
                <a:uLnTx/>
                <a:uFillTx/>
                <a:latin typeface="Tw Cen MT"/>
                <a:ea typeface="+mn-ea"/>
              </a:rPr>
              <a:t>with</a:t>
            </a:r>
            <a:r>
              <a:rPr kumimoji="0" lang="en-US" sz="1800" b="0" i="0" u="none" strike="noStrike" kern="0" cap="none" spc="-50"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their</a:t>
            </a:r>
            <a:r>
              <a:rPr kumimoji="0" lang="en-US" sz="1800" b="0" i="0" u="none" strike="noStrike" kern="0" cap="none" spc="-5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inquiries,</a:t>
            </a:r>
            <a:r>
              <a:rPr kumimoji="0" lang="en-US" sz="1800" b="0" i="0" u="none" strike="noStrike" kern="0" cap="none" spc="-10" normalizeH="0" baseline="0" noProof="0" dirty="0">
                <a:ln>
                  <a:noFill/>
                </a:ln>
                <a:solidFill>
                  <a:schemeClr val="tx2"/>
                </a:solidFill>
                <a:effectLst/>
                <a:uLnTx/>
                <a:uFillTx/>
                <a:latin typeface="Tw Cen MT"/>
                <a:ea typeface="+mn-ea"/>
              </a:rPr>
              <a:t> suggestions</a:t>
            </a:r>
            <a:r>
              <a:rPr kumimoji="0" lang="en-US" sz="1800" b="0" i="0" u="none" strike="noStrike" kern="0" cap="none" spc="-15" normalizeH="0" baseline="0" noProof="0" dirty="0">
                <a:ln>
                  <a:noFill/>
                </a:ln>
                <a:solidFill>
                  <a:schemeClr val="tx2"/>
                </a:solidFill>
                <a:effectLst/>
                <a:uLnTx/>
                <a:uFillTx/>
                <a:latin typeface="Tw Cen MT"/>
                <a:ea typeface="+mn-ea"/>
              </a:rPr>
              <a:t> </a:t>
            </a:r>
            <a:r>
              <a:rPr kumimoji="0" lang="en-US" sz="1800" b="0" i="0" u="none" strike="noStrike" kern="0" cap="none" spc="0" normalizeH="0" baseline="0" noProof="0" dirty="0">
                <a:ln>
                  <a:noFill/>
                </a:ln>
                <a:solidFill>
                  <a:schemeClr val="tx2"/>
                </a:solidFill>
                <a:effectLst/>
                <a:uLnTx/>
                <a:uFillTx/>
                <a:latin typeface="Tw Cen MT"/>
                <a:ea typeface="+mn-ea"/>
              </a:rPr>
              <a:t>or</a:t>
            </a:r>
            <a:r>
              <a:rPr kumimoji="0" lang="en-US" sz="1800" b="0" i="0" u="none" strike="noStrike" kern="0" cap="none" spc="-55" normalizeH="0" baseline="0" noProof="0" dirty="0">
                <a:ln>
                  <a:noFill/>
                </a:ln>
                <a:solidFill>
                  <a:schemeClr val="tx2"/>
                </a:solidFill>
                <a:effectLst/>
                <a:uLnTx/>
                <a:uFillTx/>
                <a:latin typeface="Tw Cen MT"/>
                <a:ea typeface="+mn-ea"/>
              </a:rPr>
              <a:t> </a:t>
            </a:r>
            <a:r>
              <a:rPr kumimoji="0" lang="en-US" sz="1800" b="0" i="0" u="none" strike="noStrike" kern="0" cap="none" spc="-10" normalizeH="0" baseline="0" noProof="0" dirty="0">
                <a:ln>
                  <a:noFill/>
                </a:ln>
                <a:solidFill>
                  <a:schemeClr val="tx2"/>
                </a:solidFill>
                <a:effectLst/>
                <a:uLnTx/>
                <a:uFillTx/>
                <a:latin typeface="Tw Cen MT"/>
                <a:ea typeface="+mn-ea"/>
              </a:rPr>
              <a:t>comments.</a:t>
            </a:r>
          </a:p>
          <a:p>
            <a:pPr marL="6350" marR="0" lvl="0" indent="0" defTabSz="914400" eaLnBrk="1" fontAlgn="auto" latinLnBrk="0" hangingPunct="1">
              <a:lnSpc>
                <a:spcPts val="1730"/>
              </a:lnSpc>
              <a:spcBef>
                <a:spcPts val="1155"/>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Tw Cen MT"/>
                <a:ea typeface="+mn-ea"/>
              </a:rPr>
              <a:t>Misty Carter</a:t>
            </a:r>
            <a:endParaRPr kumimoji="0" lang="en-US" sz="1800" b="0" i="0" u="none" strike="noStrike" kern="0" cap="none" spc="-10" normalizeH="0" baseline="0" noProof="0" dirty="0">
              <a:ln>
                <a:noFill/>
              </a:ln>
              <a:solidFill>
                <a:schemeClr val="tx2"/>
              </a:solidFill>
              <a:effectLst/>
              <a:uLnTx/>
              <a:uFillTx/>
              <a:latin typeface="Tw Cen MT"/>
              <a:ea typeface="+mn-ea"/>
            </a:endParaRPr>
          </a:p>
          <a:p>
            <a:pPr marL="6350" marR="4686935" lvl="0" indent="0" defTabSz="914400" eaLnBrk="1" fontAlgn="auto" latinLnBrk="0" hangingPunct="1">
              <a:lnSpc>
                <a:spcPct val="80000"/>
              </a:lnSpc>
              <a:spcBef>
                <a:spcPts val="19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Tw Cen MT"/>
                <a:ea typeface="+mn-ea"/>
              </a:rPr>
              <a:t>Chief Operating Officer</a:t>
            </a:r>
            <a:endParaRPr kumimoji="0" lang="en-US" sz="1800" b="0" i="0" u="none" strike="noStrike" kern="0" cap="none" spc="-15" normalizeH="0" baseline="0" noProof="0" dirty="0">
              <a:ln>
                <a:noFill/>
              </a:ln>
              <a:solidFill>
                <a:schemeClr val="tx2"/>
              </a:solidFill>
              <a:effectLst/>
              <a:uLnTx/>
              <a:uFillTx/>
              <a:latin typeface="Tw Cen MT"/>
              <a:ea typeface="+mn-ea"/>
            </a:endParaRPr>
          </a:p>
          <a:p>
            <a:pPr marL="6350" marR="4686935" lvl="0" indent="0" defTabSz="914400" eaLnBrk="1" fontAlgn="auto" latinLnBrk="0" hangingPunct="1">
              <a:lnSpc>
                <a:spcPct val="80000"/>
              </a:lnSpc>
              <a:spcBef>
                <a:spcPts val="19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Tw Cen MT"/>
                <a:ea typeface="+mn-ea"/>
              </a:rPr>
              <a:t>Great Plains Regional Medical Center</a:t>
            </a:r>
            <a:endParaRPr kumimoji="0" lang="en-US" sz="1800" b="0" i="0" u="none" strike="noStrike" kern="0" cap="none" spc="-10" normalizeH="0" baseline="0" noProof="0" dirty="0">
              <a:ln>
                <a:noFill/>
              </a:ln>
              <a:solidFill>
                <a:schemeClr val="tx2"/>
              </a:solidFill>
              <a:effectLst/>
              <a:uLnTx/>
              <a:uFillTx/>
              <a:latin typeface="Tw Cen MT"/>
              <a:ea typeface="+mn-ea"/>
            </a:endParaRPr>
          </a:p>
          <a:p>
            <a:pPr marL="6350" marR="6580505" lvl="0" indent="0" defTabSz="914400" eaLnBrk="1" fontAlgn="auto" latinLnBrk="0" hangingPunct="1">
              <a:lnSpc>
                <a:spcPct val="8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Tw Cen MT"/>
                <a:ea typeface="+mn-ea"/>
              </a:rPr>
              <a:t>1801 W 3</a:t>
            </a:r>
            <a:r>
              <a:rPr kumimoji="0" lang="en-US" sz="1800" b="0" i="0" u="none" strike="noStrike" kern="0" cap="none" spc="0" normalizeH="0" baseline="30000" noProof="0" dirty="0">
                <a:ln>
                  <a:noFill/>
                </a:ln>
                <a:solidFill>
                  <a:schemeClr val="tx2"/>
                </a:solidFill>
                <a:effectLst/>
                <a:uLnTx/>
                <a:uFillTx/>
                <a:latin typeface="Tw Cen MT"/>
                <a:ea typeface="+mn-ea"/>
              </a:rPr>
              <a:t>rd</a:t>
            </a:r>
            <a:r>
              <a:rPr kumimoji="0" lang="en-US" sz="1800" b="0" i="0" u="none" strike="noStrike" kern="0" cap="none" spc="0" normalizeH="0" baseline="0" noProof="0" dirty="0">
                <a:ln>
                  <a:noFill/>
                </a:ln>
                <a:solidFill>
                  <a:schemeClr val="tx2"/>
                </a:solidFill>
                <a:effectLst/>
                <a:uLnTx/>
                <a:uFillTx/>
                <a:latin typeface="Tw Cen MT"/>
                <a:ea typeface="+mn-ea"/>
              </a:rPr>
              <a:t> St, Elk City, OK, 73644</a:t>
            </a:r>
            <a:endParaRPr kumimoji="0" lang="en-US" sz="1800" b="0" i="0" u="none" strike="noStrike" kern="0" cap="none" spc="-20" normalizeH="0" baseline="0" noProof="0" dirty="0">
              <a:ln>
                <a:noFill/>
              </a:ln>
              <a:solidFill>
                <a:schemeClr val="tx2"/>
              </a:solidFill>
              <a:effectLst/>
              <a:uLnTx/>
              <a:uFillTx/>
              <a:latin typeface="Tw Cen MT"/>
              <a:ea typeface="+mn-ea"/>
            </a:endParaRPr>
          </a:p>
          <a:p>
            <a:pPr marL="6350" marR="0" lvl="0" indent="0" defTabSz="914400" eaLnBrk="1" fontAlgn="auto" latinLnBrk="0" hangingPunct="1">
              <a:lnSpc>
                <a:spcPts val="1535"/>
              </a:lnSpc>
              <a:spcBef>
                <a:spcPts val="0"/>
              </a:spcBef>
              <a:spcAft>
                <a:spcPts val="0"/>
              </a:spcAft>
              <a:buClrTx/>
              <a:buSzTx/>
              <a:buFontTx/>
              <a:buNone/>
              <a:tabLst/>
              <a:defRPr/>
            </a:pPr>
            <a:r>
              <a:rPr kumimoji="0" lang="en-US" sz="1800" b="0" i="0" u="sng" strike="noStrike" kern="0" cap="none" spc="-10" normalizeH="0" baseline="0" noProof="0" dirty="0" err="1">
                <a:ln>
                  <a:noFill/>
                </a:ln>
                <a:solidFill>
                  <a:schemeClr val="tx2"/>
                </a:solidFill>
                <a:effectLst/>
                <a:uLnTx/>
                <a:uFill>
                  <a:solidFill>
                    <a:srgbClr val="0000FF"/>
                  </a:solidFill>
                </a:uFill>
                <a:latin typeface="Tw Cen MT"/>
                <a:ea typeface="+mn-ea"/>
                <a:hlinkClick r:id="rId2">
                  <a:extLst>
                    <a:ext uri="{A12FA001-AC4F-418D-AE19-62706E023703}">
                      <ahyp:hlinkClr xmlns:ahyp="http://schemas.microsoft.com/office/drawing/2018/hyperlinkcolor" val="tx"/>
                    </a:ext>
                  </a:extLst>
                </a:hlinkClick>
              </a:rPr>
              <a:t>mcarter@gprmc</a:t>
            </a:r>
            <a:r>
              <a:rPr lang="en-US" sz="1800" u="sng" kern="0" spc="-10" dirty="0">
                <a:solidFill>
                  <a:schemeClr val="tx2"/>
                </a:solidFill>
                <a:uFill>
                  <a:solidFill>
                    <a:srgbClr val="0000FF"/>
                  </a:solidFill>
                </a:uFill>
                <a:hlinkClick r:id="rId2">
                  <a:extLst>
                    <a:ext uri="{A12FA001-AC4F-418D-AE19-62706E023703}">
                      <ahyp:hlinkClr xmlns:ahyp="http://schemas.microsoft.com/office/drawing/2018/hyperlinkcolor" val="tx"/>
                    </a:ext>
                  </a:extLst>
                </a:hlinkClick>
              </a:rPr>
              <a:t>-ok.com</a:t>
            </a:r>
            <a:endParaRPr kumimoji="0" lang="en-US" sz="1800" b="0" i="0" u="sng" strike="noStrike" kern="0" cap="none" spc="-10" normalizeH="0" baseline="0" noProof="0" dirty="0">
              <a:ln>
                <a:noFill/>
              </a:ln>
              <a:solidFill>
                <a:schemeClr val="tx2"/>
              </a:solidFill>
              <a:effectLst/>
              <a:uLnTx/>
              <a:uFill>
                <a:solidFill>
                  <a:srgbClr val="0000FF"/>
                </a:solidFill>
              </a:uFill>
              <a:latin typeface="Tw Cen MT"/>
              <a:ea typeface="+mn-ea"/>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8429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A300-6063-2D8D-2807-8F68CA393F04}"/>
              </a:ext>
            </a:extLst>
          </p:cNvPr>
          <p:cNvSpPr>
            <a:spLocks noGrp="1"/>
          </p:cNvSpPr>
          <p:nvPr>
            <p:ph type="title"/>
          </p:nvPr>
        </p:nvSpPr>
        <p:spPr/>
        <p:txBody>
          <a:bodyPr/>
          <a:lstStyle/>
          <a:p>
            <a:r>
              <a:rPr lang="en-US" dirty="0"/>
              <a:t>Organization overview</a:t>
            </a:r>
          </a:p>
        </p:txBody>
      </p:sp>
      <p:sp>
        <p:nvSpPr>
          <p:cNvPr id="3" name="Content Placeholder 2">
            <a:extLst>
              <a:ext uri="{FF2B5EF4-FFF2-40B4-BE49-F238E27FC236}">
                <a16:creationId xmlns:a16="http://schemas.microsoft.com/office/drawing/2014/main" id="{F775EA10-420C-5766-6490-AF338C11E1A0}"/>
              </a:ext>
            </a:extLst>
          </p:cNvPr>
          <p:cNvSpPr>
            <a:spLocks noGrp="1"/>
          </p:cNvSpPr>
          <p:nvPr>
            <p:ph idx="1"/>
          </p:nvPr>
        </p:nvSpPr>
        <p:spPr/>
        <p:txBody>
          <a:bodyPr>
            <a:noAutofit/>
          </a:bodyPr>
          <a:lstStyle/>
          <a:p>
            <a:pPr marL="0" indent="0">
              <a:lnSpc>
                <a:spcPct val="100000"/>
              </a:lnSpc>
              <a:buNone/>
            </a:pPr>
            <a:r>
              <a:rPr lang="en-US" sz="1800" b="0" i="0" u="none" strike="noStrike" baseline="0" dirty="0">
                <a:solidFill>
                  <a:srgbClr val="172751"/>
                </a:solidFill>
                <a:latin typeface="Tw Cen MT" panose="020B0602020104020603" pitchFamily="34" charset="0"/>
              </a:rPr>
              <a:t>Great Plains Regional Medical Center features a 62-bed short term acute hospital in Elk City, Oklahoma and is accredited by the Joint Commission. GPRMC provides a full continuum of care from acute to intensive care levels. </a:t>
            </a:r>
          </a:p>
          <a:p>
            <a:pPr marL="0" indent="0">
              <a:lnSpc>
                <a:spcPct val="100000"/>
              </a:lnSpc>
              <a:buNone/>
            </a:pPr>
            <a:endParaRPr lang="en-US" sz="1800" dirty="0">
              <a:solidFill>
                <a:srgbClr val="172751"/>
              </a:solidFill>
              <a:latin typeface="Tw Cen MT" panose="020B0602020104020603" pitchFamily="34" charset="0"/>
            </a:endParaRPr>
          </a:p>
          <a:p>
            <a:pPr marL="0" indent="0">
              <a:lnSpc>
                <a:spcPct val="100000"/>
              </a:lnSpc>
              <a:buNone/>
            </a:pPr>
            <a:r>
              <a:rPr lang="en-US" sz="1800" dirty="0">
                <a:solidFill>
                  <a:srgbClr val="172751"/>
                </a:solidFill>
                <a:latin typeface="Tw Cen MT" panose="020B0602020104020603" pitchFamily="34" charset="0"/>
              </a:rPr>
              <a:t>As a public-not-for-profit healthcare system, Western Oklahomans depend on GPRMC for the care and treatment through14,000 emergency room visits, the delivery of over 300 babies, and over 3,500 surgical procedures each year. </a:t>
            </a:r>
          </a:p>
          <a:p>
            <a:pPr marL="0" indent="0">
              <a:lnSpc>
                <a:spcPct val="100000"/>
              </a:lnSpc>
              <a:buNone/>
            </a:pPr>
            <a:endParaRPr lang="en-US" sz="1800" dirty="0">
              <a:solidFill>
                <a:srgbClr val="172751"/>
              </a:solidFill>
              <a:latin typeface="Tw Cen MT" panose="020B0602020104020603" pitchFamily="34" charset="0"/>
            </a:endParaRPr>
          </a:p>
          <a:p>
            <a:pPr marL="0" indent="0">
              <a:lnSpc>
                <a:spcPct val="100000"/>
              </a:lnSpc>
              <a:buNone/>
            </a:pPr>
            <a:r>
              <a:rPr lang="en-US" sz="1800" dirty="0">
                <a:solidFill>
                  <a:srgbClr val="172751"/>
                </a:solidFill>
                <a:latin typeface="Tw Cen MT" panose="020B0602020104020603" pitchFamily="34" charset="0"/>
              </a:rPr>
              <a:t>GPRMC is unique in its history. Founded and brought into existence by a crusading physician and the people of Western Oklahoma against all odds, GPRMC is still pushing boundaries by providing comprehensive, cost-effective, high-quality healthcare to our communities. </a:t>
            </a:r>
            <a:endParaRPr lang="en-US" dirty="0"/>
          </a:p>
        </p:txBody>
      </p:sp>
      <p:sp>
        <p:nvSpPr>
          <p:cNvPr id="4" name="Footer Placeholder 3">
            <a:extLst>
              <a:ext uri="{FF2B5EF4-FFF2-40B4-BE49-F238E27FC236}">
                <a16:creationId xmlns:a16="http://schemas.microsoft.com/office/drawing/2014/main" id="{D8D61D76-659F-FFCE-4606-765BDEC5F172}"/>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C6864A35-662F-3F7C-E023-2A8CD0FC4265}"/>
              </a:ext>
            </a:extLst>
          </p:cNvPr>
          <p:cNvSpPr>
            <a:spLocks noGrp="1"/>
          </p:cNvSpPr>
          <p:nvPr>
            <p:ph type="sldNum" sz="quarter" idx="4"/>
          </p:nvPr>
        </p:nvSpPr>
        <p:spPr/>
        <p:txBody>
          <a:bodyPr/>
          <a:lstStyle/>
          <a:p>
            <a:fld id="{18CF7050-A8E5-428C-81D9-F84418705036}" type="slidenum">
              <a:rPr lang="en-US" smtClean="0"/>
              <a:pPr/>
              <a:t>4</a:t>
            </a:fld>
            <a:endParaRPr lang="en-US" dirty="0"/>
          </a:p>
        </p:txBody>
      </p:sp>
      <p:pic>
        <p:nvPicPr>
          <p:cNvPr id="6" name="Picture 5">
            <a:extLst>
              <a:ext uri="{FF2B5EF4-FFF2-40B4-BE49-F238E27FC236}">
                <a16:creationId xmlns:a16="http://schemas.microsoft.com/office/drawing/2014/main" id="{812141AD-CE73-FB22-AD1A-455E124AA57B}"/>
              </a:ext>
            </a:extLst>
          </p:cNvPr>
          <p:cNvPicPr>
            <a:picLocks noChangeAspect="1"/>
          </p:cNvPicPr>
          <p:nvPr/>
        </p:nvPicPr>
        <p:blipFill>
          <a:blip r:embed="rId2"/>
          <a:stretch>
            <a:fillRect/>
          </a:stretch>
        </p:blipFill>
        <p:spPr>
          <a:xfrm>
            <a:off x="4058472" y="3765665"/>
            <a:ext cx="4075056" cy="2711765"/>
          </a:xfrm>
          <a:prstGeom prst="rect">
            <a:avLst/>
          </a:prstGeom>
        </p:spPr>
      </p:pic>
    </p:spTree>
    <p:extLst>
      <p:ext uri="{BB962C8B-B14F-4D97-AF65-F5344CB8AC3E}">
        <p14:creationId xmlns:p14="http://schemas.microsoft.com/office/powerpoint/2010/main" val="1213623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3576-8E7C-BFCD-0635-F1ECABF384D4}"/>
              </a:ext>
            </a:extLst>
          </p:cNvPr>
          <p:cNvSpPr>
            <a:spLocks noGrp="1"/>
          </p:cNvSpPr>
          <p:nvPr>
            <p:ph type="title"/>
          </p:nvPr>
        </p:nvSpPr>
        <p:spPr/>
        <p:txBody>
          <a:bodyPr/>
          <a:lstStyle/>
          <a:p>
            <a:r>
              <a:rPr lang="en-US" dirty="0"/>
              <a:t>Organization overview</a:t>
            </a:r>
          </a:p>
        </p:txBody>
      </p:sp>
      <p:sp>
        <p:nvSpPr>
          <p:cNvPr id="3" name="Content Placeholder 2">
            <a:extLst>
              <a:ext uri="{FF2B5EF4-FFF2-40B4-BE49-F238E27FC236}">
                <a16:creationId xmlns:a16="http://schemas.microsoft.com/office/drawing/2014/main" id="{E9EB3492-62C5-01CD-D6BE-DD8C8B5B22D2}"/>
              </a:ext>
            </a:extLst>
          </p:cNvPr>
          <p:cNvSpPr>
            <a:spLocks noGrp="1"/>
          </p:cNvSpPr>
          <p:nvPr>
            <p:ph idx="1"/>
          </p:nvPr>
        </p:nvSpPr>
        <p:spPr>
          <a:xfrm>
            <a:off x="304253" y="1188720"/>
            <a:ext cx="11582400" cy="582930"/>
          </a:xfrm>
        </p:spPr>
        <p:txBody>
          <a:bodyPr numCol="1">
            <a:normAutofit lnSpcReduction="10000"/>
          </a:bodyPr>
          <a:lstStyle/>
          <a:p>
            <a:pPr marL="0" indent="0">
              <a:buNone/>
            </a:pPr>
            <a:r>
              <a:rPr lang="en-US" dirty="0"/>
              <a:t>Great Plains Regional Medical Center provides the following services:</a:t>
            </a:r>
          </a:p>
          <a:p>
            <a:pPr marL="0" indent="0">
              <a:buNone/>
            </a:pPr>
            <a:endParaRPr lang="en-US" dirty="0"/>
          </a:p>
        </p:txBody>
      </p:sp>
      <p:sp>
        <p:nvSpPr>
          <p:cNvPr id="4" name="Footer Placeholder 3">
            <a:extLst>
              <a:ext uri="{FF2B5EF4-FFF2-40B4-BE49-F238E27FC236}">
                <a16:creationId xmlns:a16="http://schemas.microsoft.com/office/drawing/2014/main" id="{BACF7497-46E1-9A45-99F1-6850C36C1B9F}"/>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63FBF345-D483-99DA-9D29-7BB4152F1C03}"/>
              </a:ext>
            </a:extLst>
          </p:cNvPr>
          <p:cNvSpPr>
            <a:spLocks noGrp="1"/>
          </p:cNvSpPr>
          <p:nvPr>
            <p:ph type="sldNum" sz="quarter" idx="4"/>
          </p:nvPr>
        </p:nvSpPr>
        <p:spPr/>
        <p:txBody>
          <a:bodyPr/>
          <a:lstStyle/>
          <a:p>
            <a:fld id="{18CF7050-A8E5-428C-81D9-F84418705036}" type="slidenum">
              <a:rPr lang="en-US" smtClean="0"/>
              <a:pPr/>
              <a:t>5</a:t>
            </a:fld>
            <a:endParaRPr lang="en-US" dirty="0"/>
          </a:p>
        </p:txBody>
      </p:sp>
      <p:sp>
        <p:nvSpPr>
          <p:cNvPr id="6" name="TextBox 5">
            <a:extLst>
              <a:ext uri="{FF2B5EF4-FFF2-40B4-BE49-F238E27FC236}">
                <a16:creationId xmlns:a16="http://schemas.microsoft.com/office/drawing/2014/main" id="{7926DE93-928A-39ED-DAC5-72EAB3CBDA13}"/>
              </a:ext>
            </a:extLst>
          </p:cNvPr>
          <p:cNvSpPr txBox="1"/>
          <p:nvPr/>
        </p:nvSpPr>
        <p:spPr>
          <a:xfrm>
            <a:off x="904874" y="1874520"/>
            <a:ext cx="9429751" cy="4262705"/>
          </a:xfrm>
          <a:prstGeom prst="rect">
            <a:avLst/>
          </a:prstGeom>
          <a:noFill/>
        </p:spPr>
        <p:txBody>
          <a:bodyPr wrap="square" numCol="2" rtlCol="0">
            <a:spAutoFit/>
          </a:bodyPr>
          <a:lstStyle/>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Behavioral Health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Cancer Care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Cardiology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Dermatology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Emergency Care</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ENT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Calibri" panose="020F0502020204030204" pitchFamily="34" charset="0"/>
                <a:cs typeface="Calibri" panose="020F0502020204030204" pitchFamily="34" charset="0"/>
              </a:rPr>
              <a:t>Family Medicine</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Foot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Home Health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Hospital Care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Imaging &amp; Radiology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Inpatient Rehab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Lab Services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Nephrology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Orthopedics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Pediatrics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Rehabilitation and Physical Therapy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Sleep Medicine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Surgical Services	</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Urology</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742950" marR="0" indent="-285750">
              <a:spcBef>
                <a:spcPts val="600"/>
              </a:spcBef>
              <a:spcAft>
                <a:spcPts val="0"/>
              </a:spcAft>
              <a:buFont typeface="Arial" panose="020B0604020202020204" pitchFamily="34" charset="0"/>
              <a:buChar char="•"/>
            </a:pPr>
            <a:r>
              <a:rPr lang="en-US" sz="1800" dirty="0">
                <a:solidFill>
                  <a:schemeClr val="bg1">
                    <a:lumMod val="50000"/>
                  </a:schemeClr>
                </a:solidFill>
                <a:effectLst/>
                <a:ea typeface="MS Gothic" panose="020B0609070205080204" pitchFamily="49" charset="-128"/>
                <a:cs typeface="Calibri" panose="020F0502020204030204" pitchFamily="34" charset="0"/>
              </a:rPr>
              <a:t>Women’s Health</a:t>
            </a:r>
            <a:endParaRPr lang="en-US" sz="1800" dirty="0">
              <a:solidFill>
                <a:schemeClr val="bg1">
                  <a:lumMod val="50000"/>
                </a:schemeClr>
              </a:solidFill>
              <a:effectLst/>
              <a:ea typeface="Calibri" panose="020F0502020204030204" pitchFamily="34" charset="0"/>
              <a:cs typeface="Times New Roman" panose="02020603050405020304" pitchFamily="18" charset="0"/>
            </a:endParaRPr>
          </a:p>
          <a:p>
            <a:pPr marL="171450" marR="0">
              <a:spcBef>
                <a:spcPts val="600"/>
              </a:spcBef>
              <a:spcAft>
                <a:spcPts val="600"/>
              </a:spcAft>
            </a:pPr>
            <a:endParaRPr lang="en-US" sz="2000" dirty="0">
              <a:solidFill>
                <a:schemeClr val="bg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791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9D30-FECC-599D-074F-B6876DAEC053}"/>
              </a:ext>
            </a:extLst>
          </p:cNvPr>
          <p:cNvSpPr>
            <a:spLocks noGrp="1"/>
          </p:cNvSpPr>
          <p:nvPr>
            <p:ph type="title"/>
          </p:nvPr>
        </p:nvSpPr>
        <p:spPr/>
        <p:txBody>
          <a:bodyPr/>
          <a:lstStyle/>
          <a:p>
            <a:r>
              <a:rPr lang="en-US" dirty="0"/>
              <a:t>Organization overview</a:t>
            </a:r>
          </a:p>
        </p:txBody>
      </p:sp>
      <p:sp>
        <p:nvSpPr>
          <p:cNvPr id="3" name="Content Placeholder 2">
            <a:extLst>
              <a:ext uri="{FF2B5EF4-FFF2-40B4-BE49-F238E27FC236}">
                <a16:creationId xmlns:a16="http://schemas.microsoft.com/office/drawing/2014/main" id="{D66B75C7-D4E0-BBA6-9D04-B552E0080F84}"/>
              </a:ext>
            </a:extLst>
          </p:cNvPr>
          <p:cNvSpPr>
            <a:spLocks noGrp="1"/>
          </p:cNvSpPr>
          <p:nvPr>
            <p:ph idx="1"/>
          </p:nvPr>
        </p:nvSpPr>
        <p:spPr/>
        <p:txBody>
          <a:bodyPr/>
          <a:lstStyle/>
          <a:p>
            <a:pPr marL="0" indent="0">
              <a:lnSpc>
                <a:spcPct val="100000"/>
              </a:lnSpc>
              <a:buNone/>
            </a:pPr>
            <a:r>
              <a:rPr lang="en-US" dirty="0"/>
              <a:t>Great Plains Regional Medical Center and its 430 employees endeavor to perform with integrity, compassion, and fairness; continuing to earn the respect of the communities we serve, while nurturing our reputation as a cherished resource and source of pride for all. </a:t>
            </a:r>
          </a:p>
          <a:p>
            <a:pPr marL="0" indent="0">
              <a:lnSpc>
                <a:spcPct val="100000"/>
              </a:lnSpc>
              <a:buNone/>
            </a:pPr>
            <a:endParaRPr lang="en-US" dirty="0"/>
          </a:p>
          <a:p>
            <a:pPr marL="0" indent="0">
              <a:lnSpc>
                <a:spcPct val="100000"/>
              </a:lnSpc>
              <a:buNone/>
            </a:pPr>
            <a:r>
              <a:rPr lang="en-US" b="1" dirty="0"/>
              <a:t>Mission:</a:t>
            </a:r>
            <a:r>
              <a:rPr lang="en-US" dirty="0"/>
              <a:t> to distinguish itself as the leader in providing comprehensive, cost-effective and high-quality healthcare.</a:t>
            </a:r>
          </a:p>
          <a:p>
            <a:pPr marL="0" indent="0">
              <a:lnSpc>
                <a:spcPct val="100000"/>
              </a:lnSpc>
              <a:buNone/>
            </a:pPr>
            <a:endParaRPr lang="en-US" dirty="0"/>
          </a:p>
        </p:txBody>
      </p:sp>
      <p:sp>
        <p:nvSpPr>
          <p:cNvPr id="4" name="Footer Placeholder 3">
            <a:extLst>
              <a:ext uri="{FF2B5EF4-FFF2-40B4-BE49-F238E27FC236}">
                <a16:creationId xmlns:a16="http://schemas.microsoft.com/office/drawing/2014/main" id="{B6CD7D2E-9274-4084-234B-9D0465FB2346}"/>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835CC6EE-E1D3-DDE2-45F8-DB164076D27A}"/>
              </a:ext>
            </a:extLst>
          </p:cNvPr>
          <p:cNvSpPr>
            <a:spLocks noGrp="1"/>
          </p:cNvSpPr>
          <p:nvPr>
            <p:ph type="sldNum" sz="quarter" idx="4"/>
          </p:nvPr>
        </p:nvSpPr>
        <p:spPr/>
        <p:txBody>
          <a:bodyPr/>
          <a:lstStyle/>
          <a:p>
            <a:fld id="{18CF7050-A8E5-428C-81D9-F84418705036}" type="slidenum">
              <a:rPr lang="en-US" smtClean="0"/>
              <a:pPr/>
              <a:t>6</a:t>
            </a:fld>
            <a:endParaRPr lang="en-US" dirty="0"/>
          </a:p>
        </p:txBody>
      </p:sp>
    </p:spTree>
    <p:extLst>
      <p:ext uri="{BB962C8B-B14F-4D97-AF65-F5344CB8AC3E}">
        <p14:creationId xmlns:p14="http://schemas.microsoft.com/office/powerpoint/2010/main" val="312218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3FA641-37FA-6F4A-3BF4-EF045CED44E1}"/>
              </a:ext>
            </a:extLst>
          </p:cNvPr>
          <p:cNvSpPr/>
          <p:nvPr/>
        </p:nvSpPr>
        <p:spPr>
          <a:xfrm>
            <a:off x="10331777" y="5788058"/>
            <a:ext cx="1860221" cy="1069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E8470F-F9B0-ACE4-9737-E6014EA7BA60}"/>
              </a:ext>
            </a:extLst>
          </p:cNvPr>
          <p:cNvSpPr>
            <a:spLocks noGrp="1"/>
          </p:cNvSpPr>
          <p:nvPr>
            <p:ph type="title"/>
          </p:nvPr>
        </p:nvSpPr>
        <p:spPr/>
        <p:txBody>
          <a:bodyPr/>
          <a:lstStyle/>
          <a:p>
            <a:r>
              <a:rPr lang="en-US" dirty="0"/>
              <a:t>Community served</a:t>
            </a:r>
          </a:p>
        </p:txBody>
      </p:sp>
      <p:sp>
        <p:nvSpPr>
          <p:cNvPr id="3" name="Content Placeholder 2">
            <a:extLst>
              <a:ext uri="{FF2B5EF4-FFF2-40B4-BE49-F238E27FC236}">
                <a16:creationId xmlns:a16="http://schemas.microsoft.com/office/drawing/2014/main" id="{4CDAFB3E-3E4F-D3A6-2A52-8C62FD5A6EC2}"/>
              </a:ext>
            </a:extLst>
          </p:cNvPr>
          <p:cNvSpPr>
            <a:spLocks noGrp="1"/>
          </p:cNvSpPr>
          <p:nvPr>
            <p:ph idx="1"/>
          </p:nvPr>
        </p:nvSpPr>
        <p:spPr>
          <a:xfrm>
            <a:off x="304254" y="1188720"/>
            <a:ext cx="5359128" cy="5212080"/>
          </a:xfrm>
        </p:spPr>
        <p:txBody>
          <a:bodyPr>
            <a:noAutofit/>
          </a:bodyPr>
          <a:lstStyle/>
          <a:p>
            <a:pPr marL="0" indent="0">
              <a:lnSpc>
                <a:spcPct val="100000"/>
              </a:lnSpc>
              <a:buNone/>
            </a:pPr>
            <a:r>
              <a:rPr lang="en-US" sz="1800" dirty="0"/>
              <a:t>For this needs assessment, “community” and the service area is defined as the residents of Beckham County, Oklahoma noted  in the map. The primary medical service areas are indicated in yellow, with the secondary service areas indicated in gray. All residents of this region are considered members of the community, including low-income, medically underserved, and all races and ethnicities, regardless of ability to pay and/or whether they are eligible for financial assistance. </a:t>
            </a:r>
          </a:p>
          <a:p>
            <a:pPr marL="0" indent="0">
              <a:lnSpc>
                <a:spcPct val="100000"/>
              </a:lnSpc>
              <a:buNone/>
            </a:pPr>
            <a:endParaRPr lang="en-US" sz="1800" dirty="0"/>
          </a:p>
          <a:p>
            <a:pPr marL="0" indent="0">
              <a:lnSpc>
                <a:spcPct val="100000"/>
              </a:lnSpc>
              <a:buNone/>
            </a:pPr>
            <a:r>
              <a:rPr lang="en-US" sz="1800" dirty="0"/>
              <a:t>The primary service area zip codes include Elk City, Sayre, Erick, </a:t>
            </a:r>
            <a:r>
              <a:rPr lang="en-US" sz="1800" dirty="0" err="1"/>
              <a:t>Hammon</a:t>
            </a:r>
            <a:r>
              <a:rPr lang="en-US" sz="1800" dirty="0"/>
              <a:t>, Cheyenne, Cordell, Canute, Magnum, Sentinel, and Clinton. With the secondary service area comprised of Burns, Flat, Carter, Weatherford, Sweetwater, Reydon, Arnett, Lone Wolf, Durham, Butler, Leedey, Foss, Dill City, Hobart, Granite, Hollis, and Altus. </a:t>
            </a:r>
          </a:p>
          <a:p>
            <a:pPr marL="0" indent="0">
              <a:lnSpc>
                <a:spcPct val="100000"/>
              </a:lnSpc>
              <a:buNone/>
            </a:pPr>
            <a:endParaRPr lang="en-US" sz="1800" dirty="0"/>
          </a:p>
          <a:p>
            <a:pPr marL="0" indent="0">
              <a:lnSpc>
                <a:spcPct val="100000"/>
              </a:lnSpc>
              <a:buNone/>
            </a:pPr>
            <a:r>
              <a:rPr lang="en-US" sz="1800" dirty="0"/>
              <a:t>The primary and secondary service areas were determined utilizing GPRMC discharge data by zip code. </a:t>
            </a:r>
          </a:p>
        </p:txBody>
      </p:sp>
      <p:sp>
        <p:nvSpPr>
          <p:cNvPr id="4" name="Footer Placeholder 3">
            <a:extLst>
              <a:ext uri="{FF2B5EF4-FFF2-40B4-BE49-F238E27FC236}">
                <a16:creationId xmlns:a16="http://schemas.microsoft.com/office/drawing/2014/main" id="{85FFBCFE-E9DC-03BB-C8C1-439198EFAD2B}"/>
              </a:ext>
            </a:extLst>
          </p:cNvPr>
          <p:cNvSpPr>
            <a:spLocks noGrp="1"/>
          </p:cNvSpPr>
          <p:nvPr>
            <p:ph type="ftr" sz="quarter" idx="3"/>
          </p:nvPr>
        </p:nvSpPr>
        <p:spPr/>
        <p:txBody>
          <a:bodyPr/>
          <a:lstStyle/>
          <a:p>
            <a:r>
              <a:rPr lang="en-US" dirty="0"/>
              <a:t>Great Plains Regional Medical Center 2025 CHNA</a:t>
            </a:r>
          </a:p>
        </p:txBody>
      </p:sp>
      <p:sp>
        <p:nvSpPr>
          <p:cNvPr id="5" name="Slide Number Placeholder 4">
            <a:extLst>
              <a:ext uri="{FF2B5EF4-FFF2-40B4-BE49-F238E27FC236}">
                <a16:creationId xmlns:a16="http://schemas.microsoft.com/office/drawing/2014/main" id="{EF2CE8F2-FF90-77EE-E38C-D0B5BB038CE6}"/>
              </a:ext>
            </a:extLst>
          </p:cNvPr>
          <p:cNvSpPr>
            <a:spLocks noGrp="1"/>
          </p:cNvSpPr>
          <p:nvPr>
            <p:ph type="sldNum" sz="quarter" idx="4"/>
          </p:nvPr>
        </p:nvSpPr>
        <p:spPr/>
        <p:txBody>
          <a:bodyPr/>
          <a:lstStyle/>
          <a:p>
            <a:fld id="{18CF7050-A8E5-428C-81D9-F84418705036}" type="slidenum">
              <a:rPr lang="en-US" smtClean="0"/>
              <a:pPr/>
              <a:t>7</a:t>
            </a:fld>
            <a:endParaRPr lang="en-US" dirty="0"/>
          </a:p>
        </p:txBody>
      </p:sp>
      <p:pic>
        <p:nvPicPr>
          <p:cNvPr id="7" name="Picture 6">
            <a:extLst>
              <a:ext uri="{FF2B5EF4-FFF2-40B4-BE49-F238E27FC236}">
                <a16:creationId xmlns:a16="http://schemas.microsoft.com/office/drawing/2014/main" id="{385DFF7B-9BC2-F4A6-6299-1BC63FF61883}"/>
              </a:ext>
            </a:extLst>
          </p:cNvPr>
          <p:cNvPicPr>
            <a:picLocks noChangeAspect="1"/>
          </p:cNvPicPr>
          <p:nvPr/>
        </p:nvPicPr>
        <p:blipFill>
          <a:blip r:embed="rId2"/>
          <a:stretch>
            <a:fillRect/>
          </a:stretch>
        </p:blipFill>
        <p:spPr>
          <a:xfrm>
            <a:off x="6095999" y="1452276"/>
            <a:ext cx="5909910" cy="4684968"/>
          </a:xfrm>
          <a:prstGeom prst="rect">
            <a:avLst/>
          </a:prstGeom>
        </p:spPr>
      </p:pic>
      <p:sp>
        <p:nvSpPr>
          <p:cNvPr id="8" name="Star: 5 Points 7">
            <a:extLst>
              <a:ext uri="{FF2B5EF4-FFF2-40B4-BE49-F238E27FC236}">
                <a16:creationId xmlns:a16="http://schemas.microsoft.com/office/drawing/2014/main" id="{6F92A09A-8260-8DD9-116D-562DA74B2849}"/>
              </a:ext>
            </a:extLst>
          </p:cNvPr>
          <p:cNvSpPr/>
          <p:nvPr/>
        </p:nvSpPr>
        <p:spPr>
          <a:xfrm>
            <a:off x="8313420" y="3665220"/>
            <a:ext cx="182880" cy="18288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6E86035-F8E8-83A2-CB70-068D90675439}"/>
              </a:ext>
            </a:extLst>
          </p:cNvPr>
          <p:cNvSpPr txBox="1"/>
          <p:nvPr/>
        </p:nvSpPr>
        <p:spPr>
          <a:xfrm>
            <a:off x="6002954" y="6061044"/>
            <a:ext cx="6096000" cy="246221"/>
          </a:xfrm>
          <a:prstGeom prst="rect">
            <a:avLst/>
          </a:prstGeom>
          <a:noFill/>
        </p:spPr>
        <p:txBody>
          <a:bodyPr wrap="square">
            <a:spAutoFit/>
          </a:bodyPr>
          <a:lstStyle/>
          <a:p>
            <a:r>
              <a:rPr lang="en-US" sz="1000" dirty="0"/>
              <a:t>SOURCE:  OSU Center for Rural Health</a:t>
            </a:r>
          </a:p>
        </p:txBody>
      </p:sp>
    </p:spTree>
    <p:extLst>
      <p:ext uri="{BB962C8B-B14F-4D97-AF65-F5344CB8AC3E}">
        <p14:creationId xmlns:p14="http://schemas.microsoft.com/office/powerpoint/2010/main" val="222094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40B1-3D67-B767-B8F1-136AA942BF44}"/>
              </a:ext>
            </a:extLst>
          </p:cNvPr>
          <p:cNvSpPr>
            <a:spLocks noGrp="1"/>
          </p:cNvSpPr>
          <p:nvPr>
            <p:ph type="title"/>
          </p:nvPr>
        </p:nvSpPr>
        <p:spPr/>
        <p:txBody>
          <a:bodyPr/>
          <a:lstStyle/>
          <a:p>
            <a:r>
              <a:rPr lang="en-US" dirty="0"/>
              <a:t>Community served – population growth/decline</a:t>
            </a:r>
          </a:p>
        </p:txBody>
      </p:sp>
      <p:sp>
        <p:nvSpPr>
          <p:cNvPr id="4" name="Footer Placeholder 3">
            <a:extLst>
              <a:ext uri="{FF2B5EF4-FFF2-40B4-BE49-F238E27FC236}">
                <a16:creationId xmlns:a16="http://schemas.microsoft.com/office/drawing/2014/main" id="{C924F05E-0345-48B1-2526-4C66C9567712}"/>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F720EF38-8DFA-5B64-D5C9-5F02657834DE}"/>
              </a:ext>
            </a:extLst>
          </p:cNvPr>
          <p:cNvSpPr>
            <a:spLocks noGrp="1"/>
          </p:cNvSpPr>
          <p:nvPr>
            <p:ph type="sldNum" sz="quarter" idx="4"/>
          </p:nvPr>
        </p:nvSpPr>
        <p:spPr/>
        <p:txBody>
          <a:bodyPr/>
          <a:lstStyle/>
          <a:p>
            <a:fld id="{18CF7050-A8E5-428C-81D9-F84418705036}" type="slidenum">
              <a:rPr lang="en-US" smtClean="0"/>
              <a:pPr/>
              <a:t>8</a:t>
            </a:fld>
            <a:endParaRPr lang="en-US" dirty="0"/>
          </a:p>
        </p:txBody>
      </p:sp>
      <p:graphicFrame>
        <p:nvGraphicFramePr>
          <p:cNvPr id="6" name="Table 5">
            <a:extLst>
              <a:ext uri="{FF2B5EF4-FFF2-40B4-BE49-F238E27FC236}">
                <a16:creationId xmlns:a16="http://schemas.microsoft.com/office/drawing/2014/main" id="{8D0AC051-F303-A4B6-BCD5-675502A5107B}"/>
              </a:ext>
            </a:extLst>
          </p:cNvPr>
          <p:cNvGraphicFramePr>
            <a:graphicFrameLocks noGrp="1"/>
          </p:cNvGraphicFramePr>
          <p:nvPr>
            <p:extLst>
              <p:ext uri="{D42A27DB-BD31-4B8C-83A1-F6EECF244321}">
                <p14:modId xmlns:p14="http://schemas.microsoft.com/office/powerpoint/2010/main" val="473110944"/>
              </p:ext>
            </p:extLst>
          </p:nvPr>
        </p:nvGraphicFramePr>
        <p:xfrm>
          <a:off x="670174" y="1323975"/>
          <a:ext cx="5218210" cy="5067290"/>
        </p:xfrm>
        <a:graphic>
          <a:graphicData uri="http://schemas.openxmlformats.org/drawingml/2006/table">
            <a:tbl>
              <a:tblPr/>
              <a:tblGrid>
                <a:gridCol w="825500">
                  <a:extLst>
                    <a:ext uri="{9D8B030D-6E8A-4147-A177-3AD203B41FA5}">
                      <a16:colId xmlns:a16="http://schemas.microsoft.com/office/drawing/2014/main" val="2307354305"/>
                    </a:ext>
                  </a:extLst>
                </a:gridCol>
                <a:gridCol w="736255">
                  <a:extLst>
                    <a:ext uri="{9D8B030D-6E8A-4147-A177-3AD203B41FA5}">
                      <a16:colId xmlns:a16="http://schemas.microsoft.com/office/drawing/2014/main" val="148495255"/>
                    </a:ext>
                  </a:extLst>
                </a:gridCol>
                <a:gridCol w="719709">
                  <a:extLst>
                    <a:ext uri="{9D8B030D-6E8A-4147-A177-3AD203B41FA5}">
                      <a16:colId xmlns:a16="http://schemas.microsoft.com/office/drawing/2014/main" val="2187165867"/>
                    </a:ext>
                  </a:extLst>
                </a:gridCol>
                <a:gridCol w="678346">
                  <a:extLst>
                    <a:ext uri="{9D8B030D-6E8A-4147-A177-3AD203B41FA5}">
                      <a16:colId xmlns:a16="http://schemas.microsoft.com/office/drawing/2014/main" val="916447365"/>
                    </a:ext>
                  </a:extLst>
                </a:gridCol>
                <a:gridCol w="752800">
                  <a:extLst>
                    <a:ext uri="{9D8B030D-6E8A-4147-A177-3AD203B41FA5}">
                      <a16:colId xmlns:a16="http://schemas.microsoft.com/office/drawing/2014/main" val="2681649334"/>
                    </a:ext>
                  </a:extLst>
                </a:gridCol>
                <a:gridCol w="752800">
                  <a:extLst>
                    <a:ext uri="{9D8B030D-6E8A-4147-A177-3AD203B41FA5}">
                      <a16:colId xmlns:a16="http://schemas.microsoft.com/office/drawing/2014/main" val="799995443"/>
                    </a:ext>
                  </a:extLst>
                </a:gridCol>
                <a:gridCol w="752800">
                  <a:extLst>
                    <a:ext uri="{9D8B030D-6E8A-4147-A177-3AD203B41FA5}">
                      <a16:colId xmlns:a16="http://schemas.microsoft.com/office/drawing/2014/main" val="1663464165"/>
                    </a:ext>
                  </a:extLst>
                </a:gridCol>
              </a:tblGrid>
              <a:tr h="298608">
                <a:tc gridSpan="7">
                  <a:txBody>
                    <a:bodyPr/>
                    <a:lstStyle/>
                    <a:p>
                      <a:pPr algn="ctr" fontAlgn="b"/>
                      <a:r>
                        <a:rPr lang="en-US" sz="1500" b="1" i="0" u="none" strike="noStrike">
                          <a:effectLst/>
                          <a:latin typeface="+mj-lt"/>
                        </a:rPr>
                        <a:t>Population of Great Plains Regional Medical Center</a:t>
                      </a:r>
                    </a:p>
                  </a:txBody>
                  <a:tcPr marL="7620" marR="7620" marT="762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79046418"/>
                  </a:ext>
                </a:extLst>
              </a:tr>
              <a:tr h="298608">
                <a:tc gridSpan="7">
                  <a:txBody>
                    <a:bodyPr/>
                    <a:lstStyle/>
                    <a:p>
                      <a:pPr algn="ctr" fontAlgn="b"/>
                      <a:r>
                        <a:rPr lang="en-US" sz="1500" b="1" i="0" u="none" strike="noStrike" dirty="0">
                          <a:effectLst/>
                          <a:latin typeface="+mj-lt"/>
                        </a:rPr>
                        <a:t>Primary Medical Service Area</a:t>
                      </a:r>
                    </a:p>
                  </a:txBody>
                  <a:tcPr marL="7620" marR="7620" marT="7620" marB="0" anchor="b">
                    <a:lnL>
                      <a:noFill/>
                    </a:lnL>
                    <a:lnR>
                      <a:noFill/>
                    </a:lnR>
                    <a:lnT>
                      <a:noFill/>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53672872"/>
                  </a:ext>
                </a:extLst>
              </a:tr>
              <a:tr h="298608">
                <a:tc>
                  <a:txBody>
                    <a:bodyPr/>
                    <a:lstStyle/>
                    <a:p>
                      <a:pPr algn="l" fontAlgn="auto"/>
                      <a:endParaRPr lang="en-US" sz="1500" b="0" i="0" u="none" strike="noStrike" dirty="0">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auto"/>
                      <a:endParaRPr lang="en-US" sz="1500" b="0" i="0" u="none" strike="noStrike" dirty="0">
                        <a:effectLst/>
                        <a:latin typeface="+mj-lt"/>
                      </a:endParaRPr>
                    </a:p>
                  </a:txBody>
                  <a:tcPr marL="7620" marR="7620" marT="7620" marB="0" anchor="b">
                    <a:lnL w="1270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b"/>
                      <a:r>
                        <a:rPr lang="en-US" sz="1500" b="0" i="0" u="none" strike="noStrike">
                          <a:effectLst/>
                          <a:latin typeface="+mj-lt"/>
                        </a:rPr>
                        <a:t>2000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dirty="0">
                          <a:effectLst/>
                          <a:latin typeface="+mj-lt"/>
                        </a:rPr>
                        <a:t>2010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a:effectLst/>
                          <a:latin typeface="+mj-lt"/>
                        </a:rPr>
                        <a:t>2020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a:effectLst/>
                          <a:latin typeface="+mj-lt"/>
                        </a:rPr>
                        <a:t>% Change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a:effectLst/>
                          <a:latin typeface="+mj-lt"/>
                        </a:rPr>
                        <a:t>% Change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88563986"/>
                  </a:ext>
                </a:extLst>
              </a:tr>
              <a:tr h="298608">
                <a:tc gridSpan="2">
                  <a:txBody>
                    <a:bodyPr/>
                    <a:lstStyle/>
                    <a:p>
                      <a:pPr algn="ctr" fontAlgn="b"/>
                      <a:r>
                        <a:rPr lang="en-US" sz="1500" b="0" i="0" u="none" strike="noStrike" dirty="0">
                          <a:effectLst/>
                          <a:latin typeface="+mj-lt"/>
                        </a:rPr>
                        <a:t>Zip Code</a:t>
                      </a:r>
                    </a:p>
                  </a:txBody>
                  <a:tcPr marL="7620" marR="7620" marT="7620" marB="0" anchor="b">
                    <a:lnL>
                      <a:noFill/>
                    </a:lnL>
                    <a:lnR>
                      <a:noFill/>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500" b="0" i="0" u="none" strike="noStrike" dirty="0">
                          <a:effectLst/>
                          <a:latin typeface="+mj-lt"/>
                        </a:rPr>
                        <a:t>Population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effectLst/>
                          <a:latin typeface="+mj-lt"/>
                        </a:rPr>
                        <a:t>Population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effectLst/>
                          <a:latin typeface="+mj-lt"/>
                        </a:rPr>
                        <a:t>Population</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effectLst/>
                          <a:latin typeface="+mj-lt"/>
                        </a:rPr>
                        <a:t>2000-2010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a:effectLst/>
                          <a:latin typeface="+mj-lt"/>
                        </a:rPr>
                        <a:t>2010-2020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353114"/>
                  </a:ext>
                </a:extLst>
              </a:tr>
              <a:tr h="298608">
                <a:tc>
                  <a:txBody>
                    <a:bodyPr/>
                    <a:lstStyle/>
                    <a:p>
                      <a:pPr algn="l" fontAlgn="b"/>
                      <a:r>
                        <a:rPr lang="en-US" sz="1500" b="0" i="0" u="none" strike="noStrike" dirty="0">
                          <a:effectLst/>
                          <a:latin typeface="+mj-lt"/>
                        </a:rPr>
                        <a:t>73644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dirty="0">
                          <a:effectLst/>
                          <a:latin typeface="+mj-lt"/>
                        </a:rPr>
                        <a:t>Elk City</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a:effectLst/>
                          <a:latin typeface="+mj-lt"/>
                        </a:rPr>
                        <a:t>        12,375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a:effectLst/>
                          <a:latin typeface="+mj-lt"/>
                        </a:rPr>
                        <a:t>       14,147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500" b="0" i="0" u="none" strike="noStrike">
                          <a:effectLst/>
                          <a:latin typeface="+mj-lt"/>
                        </a:rPr>
                        <a:t>         14,198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effectLst/>
                          <a:latin typeface="+mj-lt"/>
                        </a:rPr>
                        <a:t>14.3%</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500" b="0" i="0" u="none" strike="noStrike">
                          <a:effectLst/>
                          <a:latin typeface="+mj-lt"/>
                        </a:rPr>
                        <a:t>0.4%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70316185"/>
                  </a:ext>
                </a:extLst>
              </a:tr>
              <a:tr h="298608">
                <a:tc>
                  <a:txBody>
                    <a:bodyPr/>
                    <a:lstStyle/>
                    <a:p>
                      <a:pPr algn="l" fontAlgn="b"/>
                      <a:r>
                        <a:rPr lang="en-US" sz="1500" b="0" i="0" u="none" strike="noStrike" dirty="0">
                          <a:effectLst/>
                          <a:latin typeface="+mj-lt"/>
                        </a:rPr>
                        <a:t>73662</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Sayre</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5,578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6,093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6,385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9.2%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4.8%</a:t>
                      </a:r>
                    </a:p>
                  </a:txBody>
                  <a:tcPr marL="7620" marR="7620" marT="7620" marB="0" anchor="b">
                    <a:lnL>
                      <a:noFill/>
                    </a:lnL>
                    <a:lnR>
                      <a:noFill/>
                    </a:lnR>
                    <a:lnT>
                      <a:noFill/>
                    </a:lnT>
                    <a:lnB>
                      <a:noFill/>
                    </a:lnB>
                    <a:noFill/>
                  </a:tcPr>
                </a:tc>
                <a:extLst>
                  <a:ext uri="{0D108BD9-81ED-4DB2-BD59-A6C34878D82A}">
                    <a16:rowId xmlns:a16="http://schemas.microsoft.com/office/drawing/2014/main" val="1480254140"/>
                  </a:ext>
                </a:extLst>
              </a:tr>
              <a:tr h="298608">
                <a:tc>
                  <a:txBody>
                    <a:bodyPr/>
                    <a:lstStyle/>
                    <a:p>
                      <a:pPr algn="l" fontAlgn="b"/>
                      <a:r>
                        <a:rPr lang="en-US" sz="1500" b="0" i="0" u="none" strike="noStrike" dirty="0">
                          <a:effectLst/>
                          <a:latin typeface="+mj-lt"/>
                        </a:rPr>
                        <a:t>73645</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Erick</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1,487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1,538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1,358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3.4%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-11.7%</a:t>
                      </a:r>
                    </a:p>
                  </a:txBody>
                  <a:tcPr marL="7620" marR="7620" marT="7620" marB="0" anchor="b">
                    <a:lnL>
                      <a:noFill/>
                    </a:lnL>
                    <a:lnR>
                      <a:noFill/>
                    </a:lnR>
                    <a:lnT>
                      <a:noFill/>
                    </a:lnT>
                    <a:lnB>
                      <a:noFill/>
                    </a:lnB>
                    <a:noFill/>
                  </a:tcPr>
                </a:tc>
                <a:extLst>
                  <a:ext uri="{0D108BD9-81ED-4DB2-BD59-A6C34878D82A}">
                    <a16:rowId xmlns:a16="http://schemas.microsoft.com/office/drawing/2014/main" val="3093111459"/>
                  </a:ext>
                </a:extLst>
              </a:tr>
              <a:tr h="298608">
                <a:tc>
                  <a:txBody>
                    <a:bodyPr/>
                    <a:lstStyle/>
                    <a:p>
                      <a:pPr algn="l" fontAlgn="b"/>
                      <a:r>
                        <a:rPr lang="en-US" sz="1500" b="0" i="0" u="none" strike="noStrike" dirty="0">
                          <a:effectLst/>
                          <a:latin typeface="+mj-lt"/>
                        </a:rPr>
                        <a:t>73650</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Hammon</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944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1,020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1,008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8.1%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-1.2%</a:t>
                      </a:r>
                    </a:p>
                  </a:txBody>
                  <a:tcPr marL="7620" marR="7620" marT="7620" marB="0" anchor="b">
                    <a:lnL>
                      <a:noFill/>
                    </a:lnL>
                    <a:lnR>
                      <a:noFill/>
                    </a:lnR>
                    <a:lnT>
                      <a:noFill/>
                    </a:lnT>
                    <a:lnB>
                      <a:noFill/>
                    </a:lnB>
                    <a:noFill/>
                  </a:tcPr>
                </a:tc>
                <a:extLst>
                  <a:ext uri="{0D108BD9-81ED-4DB2-BD59-A6C34878D82A}">
                    <a16:rowId xmlns:a16="http://schemas.microsoft.com/office/drawing/2014/main" val="1278664938"/>
                  </a:ext>
                </a:extLst>
              </a:tr>
              <a:tr h="298608">
                <a:tc>
                  <a:txBody>
                    <a:bodyPr/>
                    <a:lstStyle/>
                    <a:p>
                      <a:pPr algn="l" fontAlgn="b"/>
                      <a:r>
                        <a:rPr lang="en-US" sz="1500" b="0" i="0" u="none" strike="noStrike" dirty="0">
                          <a:effectLst/>
                          <a:latin typeface="+mj-lt"/>
                        </a:rPr>
                        <a:t>73628</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Cheyenne</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1,556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1,583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1,530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1.7%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-3.3%</a:t>
                      </a:r>
                    </a:p>
                  </a:txBody>
                  <a:tcPr marL="7620" marR="7620" marT="7620" marB="0" anchor="b">
                    <a:lnL>
                      <a:noFill/>
                    </a:lnL>
                    <a:lnR>
                      <a:noFill/>
                    </a:lnR>
                    <a:lnT>
                      <a:noFill/>
                    </a:lnT>
                    <a:lnB>
                      <a:noFill/>
                    </a:lnB>
                    <a:noFill/>
                  </a:tcPr>
                </a:tc>
                <a:extLst>
                  <a:ext uri="{0D108BD9-81ED-4DB2-BD59-A6C34878D82A}">
                    <a16:rowId xmlns:a16="http://schemas.microsoft.com/office/drawing/2014/main" val="4018925987"/>
                  </a:ext>
                </a:extLst>
              </a:tr>
              <a:tr h="298608">
                <a:tc>
                  <a:txBody>
                    <a:bodyPr/>
                    <a:lstStyle/>
                    <a:p>
                      <a:pPr algn="l" fontAlgn="b"/>
                      <a:r>
                        <a:rPr lang="en-US" sz="1500" b="0" i="0" u="none" strike="noStrike" dirty="0">
                          <a:effectLst/>
                          <a:latin typeface="+mj-lt"/>
                        </a:rPr>
                        <a:t>73632</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Cordell</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3,568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3,433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3,354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-3.8%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-2.3%</a:t>
                      </a:r>
                    </a:p>
                  </a:txBody>
                  <a:tcPr marL="7620" marR="7620" marT="7620" marB="0" anchor="b">
                    <a:lnL>
                      <a:noFill/>
                    </a:lnL>
                    <a:lnR>
                      <a:noFill/>
                    </a:lnR>
                    <a:lnT>
                      <a:noFill/>
                    </a:lnT>
                    <a:lnB>
                      <a:noFill/>
                    </a:lnB>
                    <a:noFill/>
                  </a:tcPr>
                </a:tc>
                <a:extLst>
                  <a:ext uri="{0D108BD9-81ED-4DB2-BD59-A6C34878D82A}">
                    <a16:rowId xmlns:a16="http://schemas.microsoft.com/office/drawing/2014/main" val="2846596965"/>
                  </a:ext>
                </a:extLst>
              </a:tr>
              <a:tr h="298608">
                <a:tc>
                  <a:txBody>
                    <a:bodyPr/>
                    <a:lstStyle/>
                    <a:p>
                      <a:pPr algn="l" fontAlgn="b"/>
                      <a:r>
                        <a:rPr lang="en-US" sz="1500" b="0" i="0" u="none" strike="noStrike" dirty="0">
                          <a:effectLst/>
                          <a:latin typeface="+mj-lt"/>
                        </a:rPr>
                        <a:t>73626</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Canute</a:t>
                      </a:r>
                    </a:p>
                  </a:txBody>
                  <a:tcPr marL="7620" marR="7620" marT="7620" marB="0" anchor="b">
                    <a:lnL>
                      <a:noFill/>
                    </a:lnL>
                    <a:lnR>
                      <a:noFill/>
                    </a:lnR>
                    <a:lnT>
                      <a:noFill/>
                    </a:lnT>
                    <a:lnB>
                      <a:noFill/>
                    </a:lnB>
                    <a:noFill/>
                  </a:tcPr>
                </a:tc>
                <a:tc>
                  <a:txBody>
                    <a:bodyPr/>
                    <a:lstStyle/>
                    <a:p>
                      <a:pPr algn="l" fontAlgn="b"/>
                      <a:r>
                        <a:rPr lang="en-US" sz="1500" b="0" i="0" u="none" strike="noStrike" dirty="0">
                          <a:effectLst/>
                          <a:latin typeface="+mj-lt"/>
                        </a:rPr>
                        <a:t>             989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1,136 </a:t>
                      </a:r>
                    </a:p>
                  </a:txBody>
                  <a:tcPr marL="7620" marR="7620" marT="7620" marB="0" anchor="b">
                    <a:lnL>
                      <a:noFill/>
                    </a:lnL>
                    <a:lnR>
                      <a:noFill/>
                    </a:lnR>
                    <a:lnT>
                      <a:noFill/>
                    </a:lnT>
                    <a:lnB>
                      <a:noFill/>
                    </a:lnB>
                    <a:noFill/>
                  </a:tcPr>
                </a:tc>
                <a:tc>
                  <a:txBody>
                    <a:bodyPr/>
                    <a:lstStyle/>
                    <a:p>
                      <a:pPr algn="r" fontAlgn="b"/>
                      <a:r>
                        <a:rPr lang="en-US" sz="1500" b="0" i="0" u="none" strike="noStrike">
                          <a:effectLst/>
                          <a:latin typeface="+mj-lt"/>
                        </a:rPr>
                        <a:t>           1,085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dirty="0">
                          <a:effectLst/>
                          <a:latin typeface="+mj-lt"/>
                        </a:rPr>
                        <a:t>14.9%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-4.5%</a:t>
                      </a:r>
                    </a:p>
                  </a:txBody>
                  <a:tcPr marL="7620" marR="7620" marT="7620" marB="0" anchor="b">
                    <a:lnL>
                      <a:noFill/>
                    </a:lnL>
                    <a:lnR>
                      <a:noFill/>
                    </a:lnR>
                    <a:lnT>
                      <a:noFill/>
                    </a:lnT>
                    <a:lnB>
                      <a:noFill/>
                    </a:lnB>
                    <a:noFill/>
                  </a:tcPr>
                </a:tc>
                <a:extLst>
                  <a:ext uri="{0D108BD9-81ED-4DB2-BD59-A6C34878D82A}">
                    <a16:rowId xmlns:a16="http://schemas.microsoft.com/office/drawing/2014/main" val="3885314699"/>
                  </a:ext>
                </a:extLst>
              </a:tr>
              <a:tr h="298608">
                <a:tc>
                  <a:txBody>
                    <a:bodyPr/>
                    <a:lstStyle/>
                    <a:p>
                      <a:pPr algn="l" fontAlgn="b"/>
                      <a:r>
                        <a:rPr lang="en-US" sz="1500" b="0" i="0" u="none" strike="noStrike" dirty="0">
                          <a:effectLst/>
                          <a:latin typeface="+mj-lt"/>
                        </a:rPr>
                        <a:t>73096</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Weatherford</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12,092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13,037 </a:t>
                      </a:r>
                    </a:p>
                  </a:txBody>
                  <a:tcPr marL="7620" marR="7620" marT="7620" marB="0" anchor="b">
                    <a:lnL>
                      <a:noFill/>
                    </a:lnL>
                    <a:lnR>
                      <a:noFill/>
                    </a:lnR>
                    <a:lnT>
                      <a:noFill/>
                    </a:lnT>
                    <a:lnB>
                      <a:noFill/>
                    </a:lnB>
                    <a:noFill/>
                  </a:tcPr>
                </a:tc>
                <a:tc>
                  <a:txBody>
                    <a:bodyPr/>
                    <a:lstStyle/>
                    <a:p>
                      <a:pPr algn="r" fontAlgn="b"/>
                      <a:r>
                        <a:rPr lang="en-US" sz="1500" b="0" i="0" u="none" strike="noStrike">
                          <a:effectLst/>
                          <a:latin typeface="+mj-lt"/>
                        </a:rPr>
                        <a:t>         14,520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7.8%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11.4%</a:t>
                      </a:r>
                    </a:p>
                  </a:txBody>
                  <a:tcPr marL="7620" marR="7620" marT="7620" marB="0" anchor="b">
                    <a:lnL>
                      <a:noFill/>
                    </a:lnL>
                    <a:lnR>
                      <a:noFill/>
                    </a:lnR>
                    <a:lnT>
                      <a:noFill/>
                    </a:lnT>
                    <a:lnB>
                      <a:noFill/>
                    </a:lnB>
                    <a:noFill/>
                  </a:tcPr>
                </a:tc>
                <a:extLst>
                  <a:ext uri="{0D108BD9-81ED-4DB2-BD59-A6C34878D82A}">
                    <a16:rowId xmlns:a16="http://schemas.microsoft.com/office/drawing/2014/main" val="2340817243"/>
                  </a:ext>
                </a:extLst>
              </a:tr>
              <a:tr h="298608">
                <a:tc>
                  <a:txBody>
                    <a:bodyPr/>
                    <a:lstStyle/>
                    <a:p>
                      <a:pPr algn="l" fontAlgn="b"/>
                      <a:r>
                        <a:rPr lang="en-US" sz="1500" b="0" i="0" u="none" strike="noStrike" dirty="0">
                          <a:effectLst/>
                          <a:latin typeface="+mj-lt"/>
                        </a:rPr>
                        <a:t>73554</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Mangum</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3,537 </a:t>
                      </a:r>
                    </a:p>
                  </a:txBody>
                  <a:tcPr marL="7620" marR="7620" marT="7620" marB="0" anchor="b">
                    <a:lnL>
                      <a:noFill/>
                    </a:lnL>
                    <a:lnR>
                      <a:noFill/>
                    </a:lnR>
                    <a:lnT>
                      <a:noFill/>
                    </a:lnT>
                    <a:lnB>
                      <a:noFill/>
                    </a:lnB>
                    <a:noFill/>
                  </a:tcPr>
                </a:tc>
                <a:tc>
                  <a:txBody>
                    <a:bodyPr/>
                    <a:lstStyle/>
                    <a:p>
                      <a:pPr algn="l" fontAlgn="b"/>
                      <a:r>
                        <a:rPr lang="en-US" sz="1500" b="0" i="0" u="none" strike="noStrike" dirty="0">
                          <a:effectLst/>
                          <a:latin typeface="+mj-lt"/>
                        </a:rPr>
                        <a:t>         3,614 </a:t>
                      </a:r>
                    </a:p>
                  </a:txBody>
                  <a:tcPr marL="7620" marR="7620" marT="7620" marB="0" anchor="b">
                    <a:lnL>
                      <a:noFill/>
                    </a:lnL>
                    <a:lnR>
                      <a:noFill/>
                    </a:lnR>
                    <a:lnT>
                      <a:noFill/>
                    </a:lnT>
                    <a:lnB>
                      <a:noFill/>
                    </a:lnB>
                    <a:noFill/>
                  </a:tcPr>
                </a:tc>
                <a:tc>
                  <a:txBody>
                    <a:bodyPr/>
                    <a:lstStyle/>
                    <a:p>
                      <a:pPr algn="r" fontAlgn="b"/>
                      <a:r>
                        <a:rPr lang="en-US" sz="1500" b="0" i="0" u="none" strike="noStrike">
                          <a:effectLst/>
                          <a:latin typeface="+mj-lt"/>
                        </a:rPr>
                        <a:t>           3,371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2.2%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dirty="0">
                          <a:effectLst/>
                          <a:latin typeface="+mj-lt"/>
                        </a:rPr>
                        <a:t>-6.7%</a:t>
                      </a:r>
                    </a:p>
                  </a:txBody>
                  <a:tcPr marL="7620" marR="7620" marT="7620" marB="0" anchor="b">
                    <a:lnL>
                      <a:noFill/>
                    </a:lnL>
                    <a:lnR>
                      <a:noFill/>
                    </a:lnR>
                    <a:lnT>
                      <a:noFill/>
                    </a:lnT>
                    <a:lnB>
                      <a:noFill/>
                    </a:lnB>
                    <a:noFill/>
                  </a:tcPr>
                </a:tc>
                <a:extLst>
                  <a:ext uri="{0D108BD9-81ED-4DB2-BD59-A6C34878D82A}">
                    <a16:rowId xmlns:a16="http://schemas.microsoft.com/office/drawing/2014/main" val="960709715"/>
                  </a:ext>
                </a:extLst>
              </a:tr>
              <a:tr h="298608">
                <a:tc>
                  <a:txBody>
                    <a:bodyPr/>
                    <a:lstStyle/>
                    <a:p>
                      <a:pPr algn="l" fontAlgn="b"/>
                      <a:r>
                        <a:rPr lang="en-US" sz="1500" b="0" i="0" u="none" strike="noStrike" dirty="0">
                          <a:effectLst/>
                          <a:latin typeface="+mj-lt"/>
                        </a:rPr>
                        <a:t>73651</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Hobart</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4,447 </a:t>
                      </a:r>
                    </a:p>
                  </a:txBody>
                  <a:tcPr marL="7620" marR="7620" marT="7620" marB="0" anchor="b">
                    <a:lnL>
                      <a:noFill/>
                    </a:lnL>
                    <a:lnR>
                      <a:noFill/>
                    </a:lnR>
                    <a:lnT>
                      <a:noFill/>
                    </a:lnT>
                    <a:lnB>
                      <a:noFill/>
                    </a:lnB>
                    <a:noFill/>
                  </a:tcPr>
                </a:tc>
                <a:tc>
                  <a:txBody>
                    <a:bodyPr/>
                    <a:lstStyle/>
                    <a:p>
                      <a:pPr algn="l" fontAlgn="b"/>
                      <a:r>
                        <a:rPr lang="en-US" sz="1500" b="0" i="0" u="none" strike="noStrike" dirty="0">
                          <a:effectLst/>
                          <a:latin typeface="+mj-lt"/>
                        </a:rPr>
                        <a:t>         4,268 </a:t>
                      </a:r>
                    </a:p>
                  </a:txBody>
                  <a:tcPr marL="7620" marR="7620" marT="7620" marB="0" anchor="b">
                    <a:lnL>
                      <a:noFill/>
                    </a:lnL>
                    <a:lnR>
                      <a:noFill/>
                    </a:lnR>
                    <a:lnT>
                      <a:noFill/>
                    </a:lnT>
                    <a:lnB>
                      <a:noFill/>
                    </a:lnB>
                    <a:noFill/>
                  </a:tcPr>
                </a:tc>
                <a:tc>
                  <a:txBody>
                    <a:bodyPr/>
                    <a:lstStyle/>
                    <a:p>
                      <a:pPr algn="r" fontAlgn="b"/>
                      <a:r>
                        <a:rPr lang="en-US" sz="1500" b="0" i="0" u="none" strike="noStrike">
                          <a:effectLst/>
                          <a:latin typeface="+mj-lt"/>
                        </a:rPr>
                        <a:t>           3,853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-4.0%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-9.7%</a:t>
                      </a:r>
                    </a:p>
                  </a:txBody>
                  <a:tcPr marL="7620" marR="7620" marT="7620" marB="0" anchor="b">
                    <a:lnL>
                      <a:noFill/>
                    </a:lnL>
                    <a:lnR>
                      <a:noFill/>
                    </a:lnR>
                    <a:lnT>
                      <a:noFill/>
                    </a:lnT>
                    <a:lnB>
                      <a:noFill/>
                    </a:lnB>
                    <a:noFill/>
                  </a:tcPr>
                </a:tc>
                <a:extLst>
                  <a:ext uri="{0D108BD9-81ED-4DB2-BD59-A6C34878D82A}">
                    <a16:rowId xmlns:a16="http://schemas.microsoft.com/office/drawing/2014/main" val="1098648825"/>
                  </a:ext>
                </a:extLst>
              </a:tr>
              <a:tr h="298608">
                <a:tc>
                  <a:txBody>
                    <a:bodyPr/>
                    <a:lstStyle/>
                    <a:p>
                      <a:pPr algn="l" fontAlgn="b"/>
                      <a:r>
                        <a:rPr lang="en-US" sz="1500" b="0" i="0" u="none" strike="noStrike" dirty="0">
                          <a:effectLst/>
                          <a:latin typeface="+mj-lt"/>
                        </a:rPr>
                        <a:t>73601</a:t>
                      </a:r>
                    </a:p>
                  </a:txBody>
                  <a:tcPr marL="7620" marR="7620" marT="7620" marB="0" anchor="b">
                    <a:lnL>
                      <a:noFill/>
                    </a:lnL>
                    <a:lnR>
                      <a:noFill/>
                    </a:lnR>
                    <a:lnT>
                      <a:noFill/>
                    </a:lnT>
                    <a:lnB>
                      <a:noFill/>
                    </a:lnB>
                    <a:noFill/>
                  </a:tcPr>
                </a:tc>
                <a:tc>
                  <a:txBody>
                    <a:bodyPr/>
                    <a:lstStyle/>
                    <a:p>
                      <a:pPr algn="l" fontAlgn="b"/>
                      <a:r>
                        <a:rPr lang="en-US" sz="1500" b="0" i="0" u="none" strike="noStrike" dirty="0">
                          <a:effectLst/>
                          <a:latin typeface="+mj-lt"/>
                        </a:rPr>
                        <a:t>Clinton</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9,977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10,299 </a:t>
                      </a:r>
                    </a:p>
                  </a:txBody>
                  <a:tcPr marL="7620" marR="7620" marT="7620" marB="0" anchor="b">
                    <a:lnL>
                      <a:noFill/>
                    </a:lnL>
                    <a:lnR>
                      <a:noFill/>
                    </a:lnR>
                    <a:lnT>
                      <a:noFill/>
                    </a:lnT>
                    <a:lnB>
                      <a:noFill/>
                    </a:lnB>
                    <a:noFill/>
                  </a:tcPr>
                </a:tc>
                <a:tc>
                  <a:txBody>
                    <a:bodyPr/>
                    <a:lstStyle/>
                    <a:p>
                      <a:pPr algn="l" fontAlgn="b"/>
                      <a:r>
                        <a:rPr lang="en-US" sz="1500" b="0" i="0" u="none" strike="noStrike">
                          <a:effectLst/>
                          <a:latin typeface="+mj-lt"/>
                        </a:rPr>
                        <a:t>           9,756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500" b="0" i="0" u="none" strike="noStrike">
                          <a:effectLst/>
                          <a:latin typeface="+mj-lt"/>
                        </a:rPr>
                        <a:t>3.2%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500" b="0" i="0" u="none" strike="noStrike">
                          <a:effectLst/>
                          <a:latin typeface="+mj-lt"/>
                        </a:rPr>
                        <a:t>-5.3%</a:t>
                      </a:r>
                    </a:p>
                  </a:txBody>
                  <a:tcPr marL="7620" marR="7620" marT="7620" marB="0" anchor="b">
                    <a:lnL>
                      <a:noFill/>
                    </a:lnL>
                    <a:lnR>
                      <a:noFill/>
                    </a:lnR>
                    <a:lnT>
                      <a:noFill/>
                    </a:lnT>
                    <a:lnB>
                      <a:noFill/>
                    </a:lnB>
                    <a:noFill/>
                  </a:tcPr>
                </a:tc>
                <a:extLst>
                  <a:ext uri="{0D108BD9-81ED-4DB2-BD59-A6C34878D82A}">
                    <a16:rowId xmlns:a16="http://schemas.microsoft.com/office/drawing/2014/main" val="511111763"/>
                  </a:ext>
                </a:extLst>
              </a:tr>
              <a:tr h="588170">
                <a:tc gridSpan="2">
                  <a:txBody>
                    <a:bodyPr/>
                    <a:lstStyle/>
                    <a:p>
                      <a:pPr algn="l" fontAlgn="b"/>
                      <a:r>
                        <a:rPr lang="en-US" sz="1500" b="1" i="0" u="none" strike="noStrike" dirty="0">
                          <a:effectLst/>
                          <a:latin typeface="+mj-lt"/>
                        </a:rPr>
                        <a:t>Total</a:t>
                      </a:r>
                    </a:p>
                  </a:txBody>
                  <a:tcPr marL="800100" marR="7620" marT="762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r" fontAlgn="b"/>
                      <a:r>
                        <a:rPr lang="en-US" sz="1500" b="1" i="0" u="none" strike="noStrike" dirty="0">
                          <a:effectLst/>
                          <a:latin typeface="+mj-lt"/>
                        </a:rPr>
                        <a:t>        56,550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500" b="1" i="0" u="none" strike="noStrike" dirty="0">
                          <a:effectLst/>
                          <a:latin typeface="+mj-lt"/>
                        </a:rPr>
                        <a:t>       60,168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500" b="1" i="0" u="none" strike="noStrike" dirty="0">
                          <a:effectLst/>
                          <a:latin typeface="+mj-lt"/>
                        </a:rPr>
                        <a:t>         60,418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500" b="1" i="0" u="none" strike="noStrike" dirty="0">
                          <a:effectLst/>
                          <a:latin typeface="+mj-lt"/>
                        </a:rPr>
                        <a:t>6.4%</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500" b="1" i="0" u="none" strike="noStrike" dirty="0">
                          <a:effectLst/>
                          <a:latin typeface="+mj-lt"/>
                        </a:rPr>
                        <a:t>0.4%</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0307291"/>
                  </a:ext>
                </a:extLst>
              </a:tr>
            </a:tbl>
          </a:graphicData>
        </a:graphic>
      </p:graphicFrame>
      <p:sp>
        <p:nvSpPr>
          <p:cNvPr id="9" name="Content Placeholder 2">
            <a:extLst>
              <a:ext uri="{FF2B5EF4-FFF2-40B4-BE49-F238E27FC236}">
                <a16:creationId xmlns:a16="http://schemas.microsoft.com/office/drawing/2014/main" id="{8F3007C5-D3B3-EEB3-9E94-B8CD64E35FE0}"/>
              </a:ext>
            </a:extLst>
          </p:cNvPr>
          <p:cNvSpPr>
            <a:spLocks noGrp="1"/>
          </p:cNvSpPr>
          <p:nvPr>
            <p:ph idx="1"/>
          </p:nvPr>
        </p:nvSpPr>
        <p:spPr>
          <a:xfrm>
            <a:off x="6528072" y="1417320"/>
            <a:ext cx="5359128" cy="5212080"/>
          </a:xfrm>
        </p:spPr>
        <p:txBody>
          <a:bodyPr>
            <a:noAutofit/>
          </a:bodyPr>
          <a:lstStyle/>
          <a:p>
            <a:pPr marL="0" indent="0">
              <a:lnSpc>
                <a:spcPct val="100000"/>
              </a:lnSpc>
              <a:buNone/>
            </a:pPr>
            <a:r>
              <a:rPr lang="en-US" sz="1800" dirty="0"/>
              <a:t>From 2010 to 2020, the Primary Medical Service area population numbers remained relatively flat, seeing an  average 0.4% increase. </a:t>
            </a:r>
          </a:p>
          <a:p>
            <a:pPr marL="0" indent="0">
              <a:lnSpc>
                <a:spcPct val="100000"/>
              </a:lnSpc>
              <a:buNone/>
            </a:pPr>
            <a:endParaRPr lang="en-US" sz="1800" dirty="0"/>
          </a:p>
          <a:p>
            <a:pPr marL="0" indent="0">
              <a:lnSpc>
                <a:spcPct val="100000"/>
              </a:lnSpc>
              <a:buNone/>
            </a:pPr>
            <a:r>
              <a:rPr lang="en-US" sz="1800" dirty="0"/>
              <a:t>Eight of the eleven zip codes saw a decline in population, with Erick seeing the largest decrease at -11.7% followed by Hobart at -9.7%. </a:t>
            </a:r>
          </a:p>
          <a:p>
            <a:pPr marL="0" indent="0">
              <a:lnSpc>
                <a:spcPct val="100000"/>
              </a:lnSpc>
              <a:buNone/>
            </a:pPr>
            <a:endParaRPr lang="en-US" sz="1800" dirty="0"/>
          </a:p>
          <a:p>
            <a:pPr marL="0" indent="0">
              <a:lnSpc>
                <a:spcPct val="100000"/>
              </a:lnSpc>
              <a:buNone/>
            </a:pPr>
            <a:r>
              <a:rPr lang="en-US" sz="1800" dirty="0"/>
              <a:t>Weatherford, conversely, saw the largest growth increase, at 11.4%. </a:t>
            </a:r>
          </a:p>
        </p:txBody>
      </p:sp>
      <p:sp>
        <p:nvSpPr>
          <p:cNvPr id="10" name="Rectangle 9">
            <a:extLst>
              <a:ext uri="{FF2B5EF4-FFF2-40B4-BE49-F238E27FC236}">
                <a16:creationId xmlns:a16="http://schemas.microsoft.com/office/drawing/2014/main" id="{DF9EFFF5-AD39-EAF3-B9CC-881550485A1D}"/>
              </a:ext>
            </a:extLst>
          </p:cNvPr>
          <p:cNvSpPr/>
          <p:nvPr/>
        </p:nvSpPr>
        <p:spPr>
          <a:xfrm>
            <a:off x="5372100" y="3152775"/>
            <a:ext cx="523875" cy="2762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2858E7-9737-D0FB-B0B3-F2882B3D1F20}"/>
              </a:ext>
            </a:extLst>
          </p:cNvPr>
          <p:cNvSpPr/>
          <p:nvPr/>
        </p:nvSpPr>
        <p:spPr>
          <a:xfrm>
            <a:off x="5372100" y="5257800"/>
            <a:ext cx="523875" cy="2762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EE29729-539E-0676-7B96-981EAF320B47}"/>
              </a:ext>
            </a:extLst>
          </p:cNvPr>
          <p:cNvSpPr/>
          <p:nvPr/>
        </p:nvSpPr>
        <p:spPr>
          <a:xfrm>
            <a:off x="5364509" y="4638675"/>
            <a:ext cx="523875" cy="27622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FE5753D-E442-C228-3015-23353E516B7B}"/>
              </a:ext>
            </a:extLst>
          </p:cNvPr>
          <p:cNvSpPr txBox="1"/>
          <p:nvPr/>
        </p:nvSpPr>
        <p:spPr>
          <a:xfrm>
            <a:off x="542925" y="6381750"/>
            <a:ext cx="5797647" cy="400110"/>
          </a:xfrm>
          <a:prstGeom prst="rect">
            <a:avLst/>
          </a:prstGeom>
          <a:noFill/>
        </p:spPr>
        <p:txBody>
          <a:bodyPr wrap="square" rtlCol="0">
            <a:spAutoFit/>
          </a:bodyPr>
          <a:lstStyle/>
          <a:p>
            <a:r>
              <a:rPr lang="en-US" sz="1000" dirty="0"/>
              <a:t>SOURCE:  Population data from the U.S. Bureau of Census, Decennial Census 2000, 2010 and 2020  (March 2025)</a:t>
            </a:r>
          </a:p>
        </p:txBody>
      </p:sp>
    </p:spTree>
    <p:extLst>
      <p:ext uri="{BB962C8B-B14F-4D97-AF65-F5344CB8AC3E}">
        <p14:creationId xmlns:p14="http://schemas.microsoft.com/office/powerpoint/2010/main" val="745399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B40B1-3D67-B767-B8F1-136AA942BF44}"/>
              </a:ext>
            </a:extLst>
          </p:cNvPr>
          <p:cNvSpPr>
            <a:spLocks noGrp="1"/>
          </p:cNvSpPr>
          <p:nvPr>
            <p:ph type="title"/>
          </p:nvPr>
        </p:nvSpPr>
        <p:spPr/>
        <p:txBody>
          <a:bodyPr/>
          <a:lstStyle/>
          <a:p>
            <a:r>
              <a:rPr lang="en-US" dirty="0"/>
              <a:t>Community served - population growth/decline</a:t>
            </a:r>
          </a:p>
        </p:txBody>
      </p:sp>
      <p:sp>
        <p:nvSpPr>
          <p:cNvPr id="4" name="Footer Placeholder 3">
            <a:extLst>
              <a:ext uri="{FF2B5EF4-FFF2-40B4-BE49-F238E27FC236}">
                <a16:creationId xmlns:a16="http://schemas.microsoft.com/office/drawing/2014/main" id="{C924F05E-0345-48B1-2526-4C66C9567712}"/>
              </a:ext>
            </a:extLst>
          </p:cNvPr>
          <p:cNvSpPr>
            <a:spLocks noGrp="1"/>
          </p:cNvSpPr>
          <p:nvPr>
            <p:ph type="ftr" sz="quarter" idx="3"/>
          </p:nvPr>
        </p:nvSpPr>
        <p:spPr/>
        <p:txBody>
          <a:bodyPr/>
          <a:lstStyle/>
          <a:p>
            <a:r>
              <a:rPr lang="en-US"/>
              <a:t>Great Plains Regional Medical Center 2025 CHNA</a:t>
            </a:r>
            <a:endParaRPr lang="en-US" dirty="0"/>
          </a:p>
        </p:txBody>
      </p:sp>
      <p:sp>
        <p:nvSpPr>
          <p:cNvPr id="5" name="Slide Number Placeholder 4">
            <a:extLst>
              <a:ext uri="{FF2B5EF4-FFF2-40B4-BE49-F238E27FC236}">
                <a16:creationId xmlns:a16="http://schemas.microsoft.com/office/drawing/2014/main" id="{F720EF38-8DFA-5B64-D5C9-5F02657834DE}"/>
              </a:ext>
            </a:extLst>
          </p:cNvPr>
          <p:cNvSpPr>
            <a:spLocks noGrp="1"/>
          </p:cNvSpPr>
          <p:nvPr>
            <p:ph type="sldNum" sz="quarter" idx="4"/>
          </p:nvPr>
        </p:nvSpPr>
        <p:spPr/>
        <p:txBody>
          <a:bodyPr/>
          <a:lstStyle/>
          <a:p>
            <a:fld id="{18CF7050-A8E5-428C-81D9-F84418705036}" type="slidenum">
              <a:rPr lang="en-US" smtClean="0"/>
              <a:pPr/>
              <a:t>9</a:t>
            </a:fld>
            <a:endParaRPr lang="en-US" dirty="0"/>
          </a:p>
        </p:txBody>
      </p:sp>
      <p:graphicFrame>
        <p:nvGraphicFramePr>
          <p:cNvPr id="8" name="Table 7">
            <a:extLst>
              <a:ext uri="{FF2B5EF4-FFF2-40B4-BE49-F238E27FC236}">
                <a16:creationId xmlns:a16="http://schemas.microsoft.com/office/drawing/2014/main" id="{0D66F056-B543-50BB-18A8-1718B6E5FA22}"/>
              </a:ext>
            </a:extLst>
          </p:cNvPr>
          <p:cNvGraphicFramePr>
            <a:graphicFrameLocks noGrp="1"/>
          </p:cNvGraphicFramePr>
          <p:nvPr>
            <p:extLst>
              <p:ext uri="{D42A27DB-BD31-4B8C-83A1-F6EECF244321}">
                <p14:modId xmlns:p14="http://schemas.microsoft.com/office/powerpoint/2010/main" val="146698835"/>
              </p:ext>
            </p:extLst>
          </p:nvPr>
        </p:nvGraphicFramePr>
        <p:xfrm>
          <a:off x="503584" y="1082040"/>
          <a:ext cx="5870326" cy="5303520"/>
        </p:xfrm>
        <a:graphic>
          <a:graphicData uri="http://schemas.openxmlformats.org/drawingml/2006/table">
            <a:tbl>
              <a:tblPr/>
              <a:tblGrid>
                <a:gridCol w="825500">
                  <a:extLst>
                    <a:ext uri="{9D8B030D-6E8A-4147-A177-3AD203B41FA5}">
                      <a16:colId xmlns:a16="http://schemas.microsoft.com/office/drawing/2014/main" val="4213285386"/>
                    </a:ext>
                  </a:extLst>
                </a:gridCol>
                <a:gridCol w="845555">
                  <a:extLst>
                    <a:ext uri="{9D8B030D-6E8A-4147-A177-3AD203B41FA5}">
                      <a16:colId xmlns:a16="http://schemas.microsoft.com/office/drawing/2014/main" val="1268806058"/>
                    </a:ext>
                  </a:extLst>
                </a:gridCol>
                <a:gridCol w="826553">
                  <a:extLst>
                    <a:ext uri="{9D8B030D-6E8A-4147-A177-3AD203B41FA5}">
                      <a16:colId xmlns:a16="http://schemas.microsoft.com/office/drawing/2014/main" val="2672988758"/>
                    </a:ext>
                  </a:extLst>
                </a:gridCol>
                <a:gridCol w="779050">
                  <a:extLst>
                    <a:ext uri="{9D8B030D-6E8A-4147-A177-3AD203B41FA5}">
                      <a16:colId xmlns:a16="http://schemas.microsoft.com/office/drawing/2014/main" val="4214915557"/>
                    </a:ext>
                  </a:extLst>
                </a:gridCol>
                <a:gridCol w="864556">
                  <a:extLst>
                    <a:ext uri="{9D8B030D-6E8A-4147-A177-3AD203B41FA5}">
                      <a16:colId xmlns:a16="http://schemas.microsoft.com/office/drawing/2014/main" val="4090470260"/>
                    </a:ext>
                  </a:extLst>
                </a:gridCol>
                <a:gridCol w="864556">
                  <a:extLst>
                    <a:ext uri="{9D8B030D-6E8A-4147-A177-3AD203B41FA5}">
                      <a16:colId xmlns:a16="http://schemas.microsoft.com/office/drawing/2014/main" val="2440338285"/>
                    </a:ext>
                  </a:extLst>
                </a:gridCol>
                <a:gridCol w="864556">
                  <a:extLst>
                    <a:ext uri="{9D8B030D-6E8A-4147-A177-3AD203B41FA5}">
                      <a16:colId xmlns:a16="http://schemas.microsoft.com/office/drawing/2014/main" val="2628911001"/>
                    </a:ext>
                  </a:extLst>
                </a:gridCol>
              </a:tblGrid>
              <a:tr h="198120">
                <a:tc gridSpan="7">
                  <a:txBody>
                    <a:bodyPr/>
                    <a:lstStyle/>
                    <a:p>
                      <a:pPr algn="ctr" fontAlgn="b"/>
                      <a:r>
                        <a:rPr lang="en-US" sz="1400" b="1" i="0" u="none" strike="noStrike">
                          <a:effectLst/>
                          <a:latin typeface="+mj-lt"/>
                        </a:rPr>
                        <a:t>Population of Great Plains Regional Medical Center</a:t>
                      </a:r>
                    </a:p>
                  </a:txBody>
                  <a:tcPr marL="7620" marR="7620" marT="762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4061039"/>
                  </a:ext>
                </a:extLst>
              </a:tr>
              <a:tr h="198120">
                <a:tc gridSpan="7">
                  <a:txBody>
                    <a:bodyPr/>
                    <a:lstStyle/>
                    <a:p>
                      <a:pPr algn="ctr" fontAlgn="b"/>
                      <a:r>
                        <a:rPr lang="en-US" sz="1400" b="1" i="0" u="none" strike="noStrike">
                          <a:effectLst/>
                          <a:latin typeface="+mj-lt"/>
                        </a:rPr>
                        <a:t>Secondary Medical Service Area</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4988925"/>
                  </a:ext>
                </a:extLst>
              </a:tr>
              <a:tr h="198120">
                <a:tc>
                  <a:txBody>
                    <a:bodyPr/>
                    <a:lstStyle/>
                    <a:p>
                      <a:pPr algn="l" fontAlgn="auto"/>
                      <a:endParaRPr lang="en-US" sz="1400" b="0" i="0" u="none" strike="noStrike">
                        <a:effectLst/>
                        <a:latin typeface="+mj-lt"/>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auto"/>
                      <a:endParaRPr lang="en-US" sz="1400" b="0" i="0" u="none" strike="noStrike">
                        <a:effectLst/>
                        <a:latin typeface="+mj-lt"/>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effectLst/>
                          <a:latin typeface="+mj-lt"/>
                        </a:rPr>
                        <a:t>2000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effectLst/>
                          <a:latin typeface="+mj-lt"/>
                        </a:rPr>
                        <a:t>2010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effectLst/>
                          <a:latin typeface="+mj-lt"/>
                        </a:rPr>
                        <a:t>2020</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effectLst/>
                          <a:latin typeface="+mj-lt"/>
                        </a:rPr>
                        <a:t>% Change</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0" i="0" u="none" strike="noStrike">
                          <a:effectLst/>
                          <a:latin typeface="+mj-lt"/>
                        </a:rPr>
                        <a:t>% Change</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03249384"/>
                  </a:ext>
                </a:extLst>
              </a:tr>
              <a:tr h="198120">
                <a:tc gridSpan="2">
                  <a:txBody>
                    <a:bodyPr/>
                    <a:lstStyle/>
                    <a:p>
                      <a:pPr algn="ctr" fontAlgn="b"/>
                      <a:r>
                        <a:rPr lang="en-US" sz="1400" b="0" i="0" u="none" strike="noStrike" dirty="0">
                          <a:effectLst/>
                          <a:latin typeface="+mj-lt"/>
                        </a:rPr>
                        <a:t>Zip Code</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ctr" fontAlgn="b"/>
                      <a:r>
                        <a:rPr lang="en-US" sz="1400" b="0" i="0" u="none" strike="noStrike">
                          <a:effectLst/>
                          <a:latin typeface="+mj-lt"/>
                        </a:rPr>
                        <a:t>Population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Population</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Population</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2000-2010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a:effectLst/>
                          <a:latin typeface="+mj-lt"/>
                        </a:rPr>
                        <a:t>2010-2020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7888173"/>
                  </a:ext>
                </a:extLst>
              </a:tr>
              <a:tr h="198120">
                <a:tc>
                  <a:txBody>
                    <a:bodyPr/>
                    <a:lstStyle/>
                    <a:p>
                      <a:pPr algn="r" fontAlgn="b"/>
                      <a:r>
                        <a:rPr lang="en-US" sz="1400" b="0" i="0" u="none" strike="noStrike">
                          <a:effectLst/>
                          <a:latin typeface="+mj-lt"/>
                        </a:rPr>
                        <a:t>73624</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effectLst/>
                          <a:latin typeface="+mj-lt"/>
                        </a:rPr>
                        <a:t>Burns Flat</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effectLst/>
                          <a:latin typeface="+mj-lt"/>
                        </a:rPr>
                        <a:t>          1,852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effectLst/>
                          <a:latin typeface="+mj-lt"/>
                        </a:rPr>
                        <a:t>         2,142 </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effectLst/>
                          <a:latin typeface="+mj-lt"/>
                        </a:rPr>
                        <a:t>           1,960 </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400" b="0" i="0" u="none" strike="noStrike">
                          <a:effectLst/>
                          <a:latin typeface="+mj-lt"/>
                        </a:rPr>
                        <a:t>15.7%</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r>
                        <a:rPr lang="en-US" sz="1400" b="0" i="0" u="none" strike="noStrike">
                          <a:effectLst/>
                          <a:latin typeface="+mj-lt"/>
                        </a:rPr>
                        <a:t>-8.5%</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33559649"/>
                  </a:ext>
                </a:extLst>
              </a:tr>
              <a:tr h="198120">
                <a:tc>
                  <a:txBody>
                    <a:bodyPr/>
                    <a:lstStyle/>
                    <a:p>
                      <a:pPr algn="r" fontAlgn="b"/>
                      <a:r>
                        <a:rPr lang="en-US" sz="1400" b="0" i="0" u="none" strike="noStrike">
                          <a:effectLst/>
                          <a:latin typeface="+mj-lt"/>
                        </a:rPr>
                        <a:t>73801</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Woodward</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14343</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15228</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15671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6.2%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2.9%</a:t>
                      </a:r>
                    </a:p>
                  </a:txBody>
                  <a:tcPr marL="7620" marR="7620" marT="7620" marB="0" anchor="b">
                    <a:lnL>
                      <a:noFill/>
                    </a:lnL>
                    <a:lnR>
                      <a:noFill/>
                    </a:lnR>
                    <a:lnT>
                      <a:noFill/>
                    </a:lnT>
                    <a:lnB>
                      <a:noFill/>
                    </a:lnB>
                    <a:noFill/>
                  </a:tcPr>
                </a:tc>
                <a:extLst>
                  <a:ext uri="{0D108BD9-81ED-4DB2-BD59-A6C34878D82A}">
                    <a16:rowId xmlns:a16="http://schemas.microsoft.com/office/drawing/2014/main" val="256363006"/>
                  </a:ext>
                </a:extLst>
              </a:tr>
              <a:tr h="198120">
                <a:tc>
                  <a:txBody>
                    <a:bodyPr/>
                    <a:lstStyle/>
                    <a:p>
                      <a:pPr algn="r" fontAlgn="b"/>
                      <a:r>
                        <a:rPr lang="en-US" sz="1400" b="0" i="0" u="none" strike="noStrike">
                          <a:effectLst/>
                          <a:latin typeface="+mj-lt"/>
                        </a:rPr>
                        <a:t>73666</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Sweetwater</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94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180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344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91.5%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91.1%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812657541"/>
                  </a:ext>
                </a:extLst>
              </a:tr>
              <a:tr h="198120">
                <a:tc>
                  <a:txBody>
                    <a:bodyPr/>
                    <a:lstStyle/>
                    <a:p>
                      <a:pPr algn="r" fontAlgn="b"/>
                      <a:r>
                        <a:rPr lang="en-US" sz="1400" b="0" i="0" u="none" strike="noStrike">
                          <a:effectLst/>
                          <a:latin typeface="+mj-lt"/>
                        </a:rPr>
                        <a:t>73660</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Reydon</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457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430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373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-5.9%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-13.3%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1545175596"/>
                  </a:ext>
                </a:extLst>
              </a:tr>
              <a:tr h="198120">
                <a:tc>
                  <a:txBody>
                    <a:bodyPr/>
                    <a:lstStyle/>
                    <a:p>
                      <a:pPr algn="r" fontAlgn="b"/>
                      <a:r>
                        <a:rPr lang="en-US" sz="1400" b="0" i="0" u="none" strike="noStrike">
                          <a:effectLst/>
                          <a:latin typeface="+mj-lt"/>
                        </a:rPr>
                        <a:t>73832</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Arnett</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969 </a:t>
                      </a:r>
                    </a:p>
                  </a:txBody>
                  <a:tcPr marL="7620" marR="7620" marT="7620" marB="0" anchor="b">
                    <a:lnL>
                      <a:noFill/>
                    </a:lnL>
                    <a:lnR>
                      <a:noFill/>
                    </a:lnR>
                    <a:lnT>
                      <a:noFill/>
                    </a:lnT>
                    <a:lnB>
                      <a:noFill/>
                    </a:lnB>
                    <a:noFill/>
                  </a:tcPr>
                </a:tc>
                <a:tc>
                  <a:txBody>
                    <a:bodyPr/>
                    <a:lstStyle/>
                    <a:p>
                      <a:pPr algn="l" fontAlgn="b"/>
                      <a:r>
                        <a:rPr lang="en-US" sz="1400" b="0" i="0" u="none" strike="noStrike" dirty="0">
                          <a:effectLst/>
                          <a:latin typeface="+mj-lt"/>
                        </a:rPr>
                        <a:t>            929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897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-3.4%</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71376817"/>
                  </a:ext>
                </a:extLst>
              </a:tr>
              <a:tr h="198120">
                <a:tc>
                  <a:txBody>
                    <a:bodyPr/>
                    <a:lstStyle/>
                    <a:p>
                      <a:pPr algn="r" fontAlgn="b"/>
                      <a:r>
                        <a:rPr lang="en-US" sz="1400" b="0" i="0" u="none" strike="noStrike">
                          <a:effectLst/>
                          <a:latin typeface="+mj-lt"/>
                        </a:rPr>
                        <a:t>73625</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Butler</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578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554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431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-22.2%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929347433"/>
                  </a:ext>
                </a:extLst>
              </a:tr>
              <a:tr h="198120">
                <a:tc>
                  <a:txBody>
                    <a:bodyPr/>
                    <a:lstStyle/>
                    <a:p>
                      <a:pPr algn="r" fontAlgn="b"/>
                      <a:r>
                        <a:rPr lang="en-US" sz="1400" b="0" i="0" u="none" strike="noStrike">
                          <a:effectLst/>
                          <a:latin typeface="+mj-lt"/>
                        </a:rPr>
                        <a:t>73654</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Leedey</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921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866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754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-6.0%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-12.9%</a:t>
                      </a:r>
                    </a:p>
                  </a:txBody>
                  <a:tcPr marL="7620" marR="7620" marT="7620" marB="0" anchor="b">
                    <a:lnL>
                      <a:noFill/>
                    </a:lnL>
                    <a:lnR>
                      <a:noFill/>
                    </a:lnR>
                    <a:lnT>
                      <a:noFill/>
                    </a:lnT>
                    <a:lnB>
                      <a:noFill/>
                    </a:lnB>
                    <a:noFill/>
                  </a:tcPr>
                </a:tc>
                <a:extLst>
                  <a:ext uri="{0D108BD9-81ED-4DB2-BD59-A6C34878D82A}">
                    <a16:rowId xmlns:a16="http://schemas.microsoft.com/office/drawing/2014/main" val="886564365"/>
                  </a:ext>
                </a:extLst>
              </a:tr>
              <a:tr h="198120">
                <a:tc>
                  <a:txBody>
                    <a:bodyPr/>
                    <a:lstStyle/>
                    <a:p>
                      <a:pPr algn="r" fontAlgn="b"/>
                      <a:r>
                        <a:rPr lang="en-US" sz="1400" b="0" i="0" u="none" strike="noStrike">
                          <a:effectLst/>
                          <a:latin typeface="+mj-lt"/>
                        </a:rPr>
                        <a:t>73647</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Foss</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627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519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598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-17.2%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dirty="0">
                          <a:effectLst/>
                          <a:latin typeface="+mj-lt"/>
                        </a:rPr>
                        <a:t>15.2%</a:t>
                      </a:r>
                    </a:p>
                  </a:txBody>
                  <a:tcPr marL="7620" marR="7620" marT="7620" marB="0" anchor="b">
                    <a:lnL>
                      <a:noFill/>
                    </a:lnL>
                    <a:lnR>
                      <a:noFill/>
                    </a:lnR>
                    <a:lnT>
                      <a:noFill/>
                    </a:lnT>
                    <a:lnB>
                      <a:noFill/>
                    </a:lnB>
                    <a:noFill/>
                  </a:tcPr>
                </a:tc>
                <a:extLst>
                  <a:ext uri="{0D108BD9-81ED-4DB2-BD59-A6C34878D82A}">
                    <a16:rowId xmlns:a16="http://schemas.microsoft.com/office/drawing/2014/main" val="1841757595"/>
                  </a:ext>
                </a:extLst>
              </a:tr>
              <a:tr h="198120">
                <a:tc>
                  <a:txBody>
                    <a:bodyPr/>
                    <a:lstStyle/>
                    <a:p>
                      <a:pPr algn="r" fontAlgn="b"/>
                      <a:r>
                        <a:rPr lang="en-US" sz="1400" b="0" i="0" u="none" strike="noStrike">
                          <a:effectLst/>
                          <a:latin typeface="+mj-lt"/>
                        </a:rPr>
                        <a:t>73641</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Dill City</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801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762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671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-4.9%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-11.9%</a:t>
                      </a:r>
                    </a:p>
                  </a:txBody>
                  <a:tcPr marL="7620" marR="7620" marT="7620" marB="0" anchor="b">
                    <a:lnL>
                      <a:noFill/>
                    </a:lnL>
                    <a:lnR>
                      <a:noFill/>
                    </a:lnR>
                    <a:lnT>
                      <a:noFill/>
                    </a:lnT>
                    <a:lnB>
                      <a:noFill/>
                    </a:lnB>
                    <a:noFill/>
                  </a:tcPr>
                </a:tc>
                <a:extLst>
                  <a:ext uri="{0D108BD9-81ED-4DB2-BD59-A6C34878D82A}">
                    <a16:rowId xmlns:a16="http://schemas.microsoft.com/office/drawing/2014/main" val="1056675511"/>
                  </a:ext>
                </a:extLst>
              </a:tr>
              <a:tr h="198120">
                <a:tc>
                  <a:txBody>
                    <a:bodyPr/>
                    <a:lstStyle/>
                    <a:p>
                      <a:pPr algn="r" fontAlgn="b"/>
                      <a:r>
                        <a:rPr lang="en-US" sz="1400" b="0" i="0" u="none" strike="noStrike">
                          <a:effectLst/>
                          <a:latin typeface="+mj-lt"/>
                        </a:rPr>
                        <a:t>73547</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Granite</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2,211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2,319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1,843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4.9%</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-20.5%</a:t>
                      </a:r>
                    </a:p>
                  </a:txBody>
                  <a:tcPr marL="7620" marR="7620" marT="7620" marB="0" anchor="b">
                    <a:lnL>
                      <a:noFill/>
                    </a:lnL>
                    <a:lnR>
                      <a:noFill/>
                    </a:lnR>
                    <a:lnT>
                      <a:noFill/>
                    </a:lnT>
                    <a:lnB>
                      <a:noFill/>
                    </a:lnB>
                    <a:noFill/>
                  </a:tcPr>
                </a:tc>
                <a:extLst>
                  <a:ext uri="{0D108BD9-81ED-4DB2-BD59-A6C34878D82A}">
                    <a16:rowId xmlns:a16="http://schemas.microsoft.com/office/drawing/2014/main" val="2883773473"/>
                  </a:ext>
                </a:extLst>
              </a:tr>
              <a:tr h="198120">
                <a:tc>
                  <a:txBody>
                    <a:bodyPr/>
                    <a:lstStyle/>
                    <a:p>
                      <a:pPr algn="r" fontAlgn="b"/>
                      <a:r>
                        <a:rPr lang="en-US" sz="1400" b="0" i="0" u="none" strike="noStrike">
                          <a:effectLst/>
                          <a:latin typeface="+mj-lt"/>
                        </a:rPr>
                        <a:t>73550</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Hollis</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2,833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2,512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2,149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-11.3%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-14.5%</a:t>
                      </a:r>
                    </a:p>
                  </a:txBody>
                  <a:tcPr marL="7620" marR="7620" marT="7620" marB="0" anchor="b">
                    <a:lnL>
                      <a:noFill/>
                    </a:lnL>
                    <a:lnR>
                      <a:noFill/>
                    </a:lnR>
                    <a:lnT>
                      <a:noFill/>
                    </a:lnT>
                    <a:lnB>
                      <a:noFill/>
                    </a:lnB>
                    <a:noFill/>
                  </a:tcPr>
                </a:tc>
                <a:extLst>
                  <a:ext uri="{0D108BD9-81ED-4DB2-BD59-A6C34878D82A}">
                    <a16:rowId xmlns:a16="http://schemas.microsoft.com/office/drawing/2014/main" val="4072822578"/>
                  </a:ext>
                </a:extLst>
              </a:tr>
              <a:tr h="198120">
                <a:tc>
                  <a:txBody>
                    <a:bodyPr/>
                    <a:lstStyle/>
                    <a:p>
                      <a:pPr algn="r" fontAlgn="b"/>
                      <a:r>
                        <a:rPr lang="en-US" sz="1400" b="0" i="0" u="none" strike="noStrike">
                          <a:effectLst/>
                          <a:latin typeface="+mj-lt"/>
                        </a:rPr>
                        <a:t>73664</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Sentinel</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1,067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1,184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981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11.0%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-17.1%</a:t>
                      </a:r>
                    </a:p>
                  </a:txBody>
                  <a:tcPr marL="7620" marR="7620" marT="7620" marB="0" anchor="b">
                    <a:lnL>
                      <a:noFill/>
                    </a:lnL>
                    <a:lnR>
                      <a:noFill/>
                    </a:lnR>
                    <a:lnT>
                      <a:noFill/>
                    </a:lnT>
                    <a:lnB>
                      <a:noFill/>
                    </a:lnB>
                    <a:noFill/>
                  </a:tcPr>
                </a:tc>
                <a:extLst>
                  <a:ext uri="{0D108BD9-81ED-4DB2-BD59-A6C34878D82A}">
                    <a16:rowId xmlns:a16="http://schemas.microsoft.com/office/drawing/2014/main" val="2967518506"/>
                  </a:ext>
                </a:extLst>
              </a:tr>
              <a:tr h="198120">
                <a:tc>
                  <a:txBody>
                    <a:bodyPr/>
                    <a:lstStyle/>
                    <a:p>
                      <a:pPr algn="r" fontAlgn="b"/>
                      <a:r>
                        <a:rPr lang="en-US" sz="1400" b="0" i="0" u="none" strike="noStrike">
                          <a:effectLst/>
                          <a:latin typeface="+mj-lt"/>
                        </a:rPr>
                        <a:t>73673</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Willow</a:t>
                      </a:r>
                    </a:p>
                  </a:txBody>
                  <a:tcPr marL="7620" marR="7620" marT="7620" marB="0" anchor="b">
                    <a:lnL>
                      <a:noFill/>
                    </a:lnL>
                    <a:lnR>
                      <a:noFill/>
                    </a:lnR>
                    <a:lnT>
                      <a:noFill/>
                    </a:lnT>
                    <a:lnB w="12700" cap="flat" cmpd="sng" algn="ctr">
                      <a:noFill/>
                      <a:prstDash val="solid"/>
                      <a:round/>
                      <a:headEnd type="none" w="med" len="med"/>
                      <a:tailEnd type="none" w="med" len="med"/>
                    </a:lnB>
                    <a:noFill/>
                  </a:tcPr>
                </a:tc>
                <a:tc>
                  <a:txBody>
                    <a:bodyPr/>
                    <a:lstStyle/>
                    <a:p>
                      <a:pPr algn="l" fontAlgn="b"/>
                      <a:r>
                        <a:rPr lang="en-US" sz="1400" b="0" i="0" u="none" strike="noStrike">
                          <a:effectLst/>
                          <a:latin typeface="+mj-lt"/>
                        </a:rPr>
                        <a:t>             315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319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302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1.3%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-5.3%</a:t>
                      </a:r>
                    </a:p>
                  </a:txBody>
                  <a:tcPr marL="7620" marR="7620" marT="7620" marB="0" anchor="b">
                    <a:lnL>
                      <a:noFill/>
                    </a:lnL>
                    <a:lnR>
                      <a:noFill/>
                    </a:lnR>
                    <a:lnT>
                      <a:noFill/>
                    </a:lnT>
                    <a:lnB>
                      <a:noFill/>
                    </a:lnB>
                    <a:noFill/>
                  </a:tcPr>
                </a:tc>
                <a:extLst>
                  <a:ext uri="{0D108BD9-81ED-4DB2-BD59-A6C34878D82A}">
                    <a16:rowId xmlns:a16="http://schemas.microsoft.com/office/drawing/2014/main" val="1313603208"/>
                  </a:ext>
                </a:extLst>
              </a:tr>
              <a:tr h="198120">
                <a:tc>
                  <a:txBody>
                    <a:bodyPr/>
                    <a:lstStyle/>
                    <a:p>
                      <a:pPr algn="r" fontAlgn="b"/>
                      <a:r>
                        <a:rPr lang="en-US" sz="1400" b="0" i="0" u="none" strike="noStrike">
                          <a:effectLst/>
                          <a:latin typeface="+mj-lt"/>
                        </a:rPr>
                        <a:t>73663</a:t>
                      </a:r>
                    </a:p>
                  </a:txBody>
                  <a:tcPr marL="7620" marR="7620" marT="7620" marB="0" anchor="b">
                    <a:lnL>
                      <a:noFill/>
                    </a:lnL>
                    <a:lnR w="12700" cap="flat" cmpd="sng" algn="ctr">
                      <a:noFill/>
                      <a:prstDash val="solid"/>
                      <a:round/>
                      <a:headEnd type="none" w="med" len="med"/>
                      <a:tailEnd type="none" w="med" len="med"/>
                    </a:lnR>
                    <a:lnT>
                      <a:noFill/>
                    </a:lnT>
                    <a:lnB>
                      <a:noFill/>
                    </a:lnB>
                    <a:noFill/>
                  </a:tcPr>
                </a:tc>
                <a:tc>
                  <a:txBody>
                    <a:bodyPr/>
                    <a:lstStyle/>
                    <a:p>
                      <a:pPr algn="l" fontAlgn="b"/>
                      <a:r>
                        <a:rPr lang="en-US" sz="1400" b="0" i="0" u="none" strike="noStrike" dirty="0" err="1">
                          <a:effectLst/>
                          <a:latin typeface="+mj-lt"/>
                        </a:rPr>
                        <a:t>Seiling</a:t>
                      </a:r>
                      <a:endParaRPr lang="en-US" sz="1400" b="0" i="0" u="none" strike="noStrike" dirty="0">
                        <a:effectLst/>
                        <a:latin typeface="+mj-lt"/>
                      </a:endParaRP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a:effectLst/>
                          <a:latin typeface="+mj-lt"/>
                        </a:rPr>
                        <a:t>          1,333 </a:t>
                      </a:r>
                    </a:p>
                  </a:txBody>
                  <a:tcPr marL="7620" marR="7620" marT="7620" marB="0" anchor="b">
                    <a:lnL w="12700" cap="flat" cmpd="sng" algn="ctr">
                      <a:noFill/>
                      <a:prstDash val="solid"/>
                      <a:round/>
                      <a:headEnd type="none" w="med" len="med"/>
                      <a:tailEnd type="none" w="med" len="med"/>
                    </a:lnL>
                    <a:lnR>
                      <a:noFill/>
                    </a:lnR>
                    <a:lnT>
                      <a:noFill/>
                    </a:lnT>
                    <a:lnB>
                      <a:noFill/>
                    </a:lnB>
                    <a:noFill/>
                  </a:tcPr>
                </a:tc>
                <a:tc>
                  <a:txBody>
                    <a:bodyPr/>
                    <a:lstStyle/>
                    <a:p>
                      <a:pPr algn="l" fontAlgn="b"/>
                      <a:r>
                        <a:rPr lang="en-US" sz="1400" b="0" i="0" u="none" strike="noStrike">
                          <a:effectLst/>
                          <a:latin typeface="+mj-lt"/>
                        </a:rPr>
                        <a:t>         1,332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1,282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-0.1%</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-3.8%</a:t>
                      </a:r>
                    </a:p>
                  </a:txBody>
                  <a:tcPr marL="7620" marR="7620" marT="7620" marB="0" anchor="b">
                    <a:lnL>
                      <a:noFill/>
                    </a:lnL>
                    <a:lnR>
                      <a:noFill/>
                    </a:lnR>
                    <a:lnT>
                      <a:noFill/>
                    </a:lnT>
                    <a:lnB>
                      <a:noFill/>
                    </a:lnB>
                    <a:noFill/>
                  </a:tcPr>
                </a:tc>
                <a:extLst>
                  <a:ext uri="{0D108BD9-81ED-4DB2-BD59-A6C34878D82A}">
                    <a16:rowId xmlns:a16="http://schemas.microsoft.com/office/drawing/2014/main" val="3723292354"/>
                  </a:ext>
                </a:extLst>
              </a:tr>
              <a:tr h="198120">
                <a:tc>
                  <a:txBody>
                    <a:bodyPr/>
                    <a:lstStyle/>
                    <a:p>
                      <a:pPr algn="r" fontAlgn="b"/>
                      <a:r>
                        <a:rPr lang="en-US" sz="1400" b="0" i="0" u="none" strike="noStrike">
                          <a:effectLst/>
                          <a:latin typeface="+mj-lt"/>
                        </a:rPr>
                        <a:t>73015</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Carnegie</a:t>
                      </a:r>
                    </a:p>
                  </a:txBody>
                  <a:tcPr marL="7620" marR="7620" marT="7620" marB="0" anchor="b">
                    <a:lnL>
                      <a:noFill/>
                    </a:lnL>
                    <a:lnR>
                      <a:noFill/>
                    </a:lnR>
                    <a:lnT w="12700" cap="flat" cmpd="sng" algn="ctr">
                      <a:noFill/>
                      <a:prstDash val="solid"/>
                      <a:round/>
                      <a:headEnd type="none" w="med" len="med"/>
                      <a:tailEnd type="none" w="med" len="med"/>
                    </a:lnT>
                    <a:lnB>
                      <a:noFill/>
                    </a:lnB>
                    <a:noFill/>
                  </a:tcPr>
                </a:tc>
                <a:tc>
                  <a:txBody>
                    <a:bodyPr/>
                    <a:lstStyle/>
                    <a:p>
                      <a:pPr algn="l" fontAlgn="b"/>
                      <a:r>
                        <a:rPr lang="en-US" sz="1400" b="0" i="0" u="none" strike="noStrike">
                          <a:effectLst/>
                          <a:latin typeface="+mj-lt"/>
                        </a:rPr>
                        <a:t>          3,190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2,877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2,282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-9.8%</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-20.7%</a:t>
                      </a:r>
                    </a:p>
                  </a:txBody>
                  <a:tcPr marL="7620" marR="7620" marT="7620" marB="0" anchor="b">
                    <a:lnL>
                      <a:noFill/>
                    </a:lnL>
                    <a:lnR>
                      <a:noFill/>
                    </a:lnR>
                    <a:lnT>
                      <a:noFill/>
                    </a:lnT>
                    <a:lnB>
                      <a:noFill/>
                    </a:lnB>
                    <a:noFill/>
                  </a:tcPr>
                </a:tc>
                <a:extLst>
                  <a:ext uri="{0D108BD9-81ED-4DB2-BD59-A6C34878D82A}">
                    <a16:rowId xmlns:a16="http://schemas.microsoft.com/office/drawing/2014/main" val="1174945375"/>
                  </a:ext>
                </a:extLst>
              </a:tr>
              <a:tr h="198120">
                <a:tc>
                  <a:txBody>
                    <a:bodyPr/>
                    <a:lstStyle/>
                    <a:p>
                      <a:pPr algn="r" fontAlgn="b"/>
                      <a:r>
                        <a:rPr lang="en-US" sz="1400" b="0" i="0" u="none" strike="noStrike">
                          <a:effectLst/>
                          <a:latin typeface="+mj-lt"/>
                        </a:rPr>
                        <a:t>73501</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Lawton</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22,201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20,935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19,158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-5.7%</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-8.5%</a:t>
                      </a:r>
                    </a:p>
                  </a:txBody>
                  <a:tcPr marL="7620" marR="7620" marT="7620" marB="0" anchor="b">
                    <a:lnL>
                      <a:noFill/>
                    </a:lnL>
                    <a:lnR>
                      <a:noFill/>
                    </a:lnR>
                    <a:lnT>
                      <a:noFill/>
                    </a:lnT>
                    <a:lnB>
                      <a:noFill/>
                    </a:lnB>
                    <a:noFill/>
                  </a:tcPr>
                </a:tc>
                <a:extLst>
                  <a:ext uri="{0D108BD9-81ED-4DB2-BD59-A6C34878D82A}">
                    <a16:rowId xmlns:a16="http://schemas.microsoft.com/office/drawing/2014/main" val="2975000013"/>
                  </a:ext>
                </a:extLst>
              </a:tr>
              <a:tr h="198120">
                <a:tc>
                  <a:txBody>
                    <a:bodyPr/>
                    <a:lstStyle/>
                    <a:p>
                      <a:pPr algn="r" fontAlgn="b"/>
                      <a:r>
                        <a:rPr lang="en-US" sz="1400" b="0" i="0" u="none" strike="noStrike">
                          <a:effectLst/>
                          <a:latin typeface="+mj-lt"/>
                        </a:rPr>
                        <a:t>73669</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Thomas</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1,622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1,675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1,557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3.3%</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-7.0%</a:t>
                      </a:r>
                    </a:p>
                  </a:txBody>
                  <a:tcPr marL="7620" marR="7620" marT="7620" marB="0" anchor="b">
                    <a:lnL>
                      <a:noFill/>
                    </a:lnL>
                    <a:lnR>
                      <a:noFill/>
                    </a:lnR>
                    <a:lnT>
                      <a:noFill/>
                    </a:lnT>
                    <a:lnB>
                      <a:noFill/>
                    </a:lnB>
                    <a:noFill/>
                  </a:tcPr>
                </a:tc>
                <a:extLst>
                  <a:ext uri="{0D108BD9-81ED-4DB2-BD59-A6C34878D82A}">
                    <a16:rowId xmlns:a16="http://schemas.microsoft.com/office/drawing/2014/main" val="963243366"/>
                  </a:ext>
                </a:extLst>
              </a:tr>
              <a:tr h="198120">
                <a:tc>
                  <a:txBody>
                    <a:bodyPr/>
                    <a:lstStyle/>
                    <a:p>
                      <a:pPr algn="r" fontAlgn="b"/>
                      <a:r>
                        <a:rPr lang="en-US" sz="1400" b="0" i="0" u="none" strike="noStrike">
                          <a:effectLst/>
                          <a:latin typeface="+mj-lt"/>
                        </a:rPr>
                        <a:t>73859</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Vici</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1,312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1,459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1,369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11.2%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-6.2%</a:t>
                      </a:r>
                    </a:p>
                  </a:txBody>
                  <a:tcPr marL="7620" marR="7620" marT="7620" marB="0" anchor="b">
                    <a:lnL>
                      <a:noFill/>
                    </a:lnL>
                    <a:lnR>
                      <a:noFill/>
                    </a:lnR>
                    <a:lnT>
                      <a:noFill/>
                    </a:lnT>
                    <a:lnB>
                      <a:noFill/>
                    </a:lnB>
                    <a:noFill/>
                  </a:tcPr>
                </a:tc>
                <a:extLst>
                  <a:ext uri="{0D108BD9-81ED-4DB2-BD59-A6C34878D82A}">
                    <a16:rowId xmlns:a16="http://schemas.microsoft.com/office/drawing/2014/main" val="2877627989"/>
                  </a:ext>
                </a:extLst>
              </a:tr>
              <a:tr h="198120">
                <a:tc>
                  <a:txBody>
                    <a:bodyPr/>
                    <a:lstStyle/>
                    <a:p>
                      <a:pPr algn="r" fontAlgn="b"/>
                      <a:r>
                        <a:rPr lang="en-US" sz="1400" b="0" i="0" u="none" strike="noStrike">
                          <a:effectLst/>
                          <a:latin typeface="+mj-lt"/>
                        </a:rPr>
                        <a:t>73521</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Altus</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23,076 </a:t>
                      </a:r>
                    </a:p>
                  </a:txBody>
                  <a:tcPr marL="7620" marR="7620" marT="7620" marB="0" anchor="b">
                    <a:lnL>
                      <a:noFill/>
                    </a:lnL>
                    <a:lnR>
                      <a:noFill/>
                    </a:lnR>
                    <a:lnT>
                      <a:noFill/>
                    </a:lnT>
                    <a:lnB>
                      <a:noFill/>
                    </a:lnB>
                    <a:noFill/>
                  </a:tcPr>
                </a:tc>
                <a:tc>
                  <a:txBody>
                    <a:bodyPr/>
                    <a:lstStyle/>
                    <a:p>
                      <a:pPr algn="l" fontAlgn="b"/>
                      <a:r>
                        <a:rPr lang="en-US" sz="1400" b="0" i="0" u="none" strike="noStrike">
                          <a:effectLst/>
                          <a:latin typeface="+mj-lt"/>
                        </a:rPr>
                        <a:t>       21,636 </a:t>
                      </a:r>
                    </a:p>
                  </a:txBody>
                  <a:tcPr marL="7620" marR="7620" marT="7620" marB="0" anchor="b">
                    <a:lnL>
                      <a:noFill/>
                    </a:lnL>
                    <a:lnR>
                      <a:noFill/>
                    </a:lnR>
                    <a:lnT>
                      <a:noFill/>
                    </a:lnT>
                    <a:lnB>
                      <a:noFill/>
                    </a:lnB>
                    <a:noFill/>
                  </a:tcPr>
                </a:tc>
                <a:tc>
                  <a:txBody>
                    <a:bodyPr/>
                    <a:lstStyle/>
                    <a:p>
                      <a:pPr algn="r" fontAlgn="b"/>
                      <a:r>
                        <a:rPr lang="en-US" sz="1400" b="0" i="0" u="none" strike="noStrike">
                          <a:effectLst/>
                          <a:latin typeface="+mj-lt"/>
                        </a:rPr>
                        <a:t>         20,209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r>
                        <a:rPr lang="en-US" sz="1400" b="0" i="0" u="none" strike="noStrike">
                          <a:effectLst/>
                          <a:latin typeface="+mj-lt"/>
                        </a:rPr>
                        <a:t>-6.2%</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r>
                        <a:rPr lang="en-US" sz="1400" b="0" i="0" u="none" strike="noStrike">
                          <a:effectLst/>
                          <a:latin typeface="+mj-lt"/>
                        </a:rPr>
                        <a:t>-6.6%</a:t>
                      </a:r>
                    </a:p>
                  </a:txBody>
                  <a:tcPr marL="7620" marR="7620" marT="7620" marB="0" anchor="b">
                    <a:lnL>
                      <a:noFill/>
                    </a:lnL>
                    <a:lnR>
                      <a:noFill/>
                    </a:lnR>
                    <a:lnT>
                      <a:noFill/>
                    </a:lnT>
                    <a:lnB>
                      <a:noFill/>
                    </a:lnB>
                    <a:noFill/>
                  </a:tcPr>
                </a:tc>
                <a:extLst>
                  <a:ext uri="{0D108BD9-81ED-4DB2-BD59-A6C34878D82A}">
                    <a16:rowId xmlns:a16="http://schemas.microsoft.com/office/drawing/2014/main" val="2191572587"/>
                  </a:ext>
                </a:extLst>
              </a:tr>
              <a:tr h="198120">
                <a:tc gridSpan="2">
                  <a:txBody>
                    <a:bodyPr/>
                    <a:lstStyle/>
                    <a:p>
                      <a:pPr algn="l" fontAlgn="b"/>
                      <a:r>
                        <a:rPr lang="en-US" sz="1400" b="1" i="0" u="none" strike="noStrike">
                          <a:effectLst/>
                          <a:latin typeface="+mj-lt"/>
                        </a:rPr>
                        <a:t>Total</a:t>
                      </a:r>
                    </a:p>
                  </a:txBody>
                  <a:tcPr marL="800100" marR="7620" marT="7620" marB="0" anchor="b">
                    <a:lnL>
                      <a:noFill/>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400" b="1" i="0" u="none" strike="noStrike">
                          <a:effectLst/>
                          <a:latin typeface="+mj-lt"/>
                        </a:rPr>
                        <a:t>        79,802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effectLst/>
                          <a:latin typeface="+mj-lt"/>
                        </a:rPr>
                        <a:t>       77,858 </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1" i="0" u="none" strike="noStrike">
                          <a:effectLst/>
                          <a:latin typeface="+mj-lt"/>
                        </a:rPr>
                        <a:t>         72,831 </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400" b="1" i="0" u="none" strike="noStrike">
                          <a:effectLst/>
                          <a:latin typeface="+mj-lt"/>
                        </a:rPr>
                        <a:t>-2.4%</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r" fontAlgn="b"/>
                      <a:r>
                        <a:rPr lang="en-US" sz="1400" b="1" i="0" u="none" strike="noStrike" dirty="0">
                          <a:effectLst/>
                          <a:latin typeface="+mj-lt"/>
                        </a:rPr>
                        <a:t>-6.5%</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333987"/>
                  </a:ext>
                </a:extLst>
              </a:tr>
            </a:tbl>
          </a:graphicData>
        </a:graphic>
      </p:graphicFrame>
      <p:sp>
        <p:nvSpPr>
          <p:cNvPr id="3" name="Content Placeholder 2">
            <a:extLst>
              <a:ext uri="{FF2B5EF4-FFF2-40B4-BE49-F238E27FC236}">
                <a16:creationId xmlns:a16="http://schemas.microsoft.com/office/drawing/2014/main" id="{789B0AFE-08A5-31E2-C122-9D3647E30911}"/>
              </a:ext>
            </a:extLst>
          </p:cNvPr>
          <p:cNvSpPr>
            <a:spLocks noGrp="1"/>
          </p:cNvSpPr>
          <p:nvPr>
            <p:ph idx="1"/>
          </p:nvPr>
        </p:nvSpPr>
        <p:spPr>
          <a:xfrm>
            <a:off x="7115174" y="1417320"/>
            <a:ext cx="4772025" cy="5212080"/>
          </a:xfrm>
        </p:spPr>
        <p:txBody>
          <a:bodyPr>
            <a:noAutofit/>
          </a:bodyPr>
          <a:lstStyle/>
          <a:p>
            <a:pPr marL="0" indent="0">
              <a:lnSpc>
                <a:spcPct val="100000"/>
              </a:lnSpc>
              <a:buNone/>
            </a:pPr>
            <a:r>
              <a:rPr lang="en-US" sz="1800" dirty="0"/>
              <a:t>From 2010 to 2020, the Secondary Medical Service area population numbers declined by an average of -6.5%.</a:t>
            </a:r>
          </a:p>
          <a:p>
            <a:pPr marL="0" indent="0">
              <a:lnSpc>
                <a:spcPct val="100000"/>
              </a:lnSpc>
              <a:buNone/>
            </a:pPr>
            <a:endParaRPr lang="en-US" sz="1800" dirty="0"/>
          </a:p>
          <a:p>
            <a:pPr marL="0" indent="0">
              <a:lnSpc>
                <a:spcPct val="100000"/>
              </a:lnSpc>
              <a:buNone/>
            </a:pPr>
            <a:r>
              <a:rPr lang="en-US" sz="1800" dirty="0"/>
              <a:t>Only three of the nineteen zip codes saw growth over the same period, with Sweetwater seeing a 91% growth, followed by Foss at 15.2%, and Woodward at 2.9%.</a:t>
            </a:r>
          </a:p>
          <a:p>
            <a:pPr marL="0" indent="0">
              <a:lnSpc>
                <a:spcPct val="100000"/>
              </a:lnSpc>
              <a:buNone/>
            </a:pPr>
            <a:endParaRPr lang="en-US" sz="1800" dirty="0"/>
          </a:p>
          <a:p>
            <a:pPr marL="0" indent="0">
              <a:lnSpc>
                <a:spcPct val="100000"/>
              </a:lnSpc>
              <a:buNone/>
            </a:pPr>
            <a:r>
              <a:rPr lang="en-US" sz="1800" dirty="0"/>
              <a:t>Butler saw the largest decline in population at         -22.2%, followed by Carnegie at -20.7% and Granite at -20.5%.</a:t>
            </a:r>
          </a:p>
        </p:txBody>
      </p:sp>
      <p:sp>
        <p:nvSpPr>
          <p:cNvPr id="7" name="Rectangle 6">
            <a:extLst>
              <a:ext uri="{FF2B5EF4-FFF2-40B4-BE49-F238E27FC236}">
                <a16:creationId xmlns:a16="http://schemas.microsoft.com/office/drawing/2014/main" id="{B18D11ED-F57B-15C9-12CB-98A36A7037FF}"/>
              </a:ext>
            </a:extLst>
          </p:cNvPr>
          <p:cNvSpPr/>
          <p:nvPr/>
        </p:nvSpPr>
        <p:spPr>
          <a:xfrm>
            <a:off x="5864322" y="5076825"/>
            <a:ext cx="523875" cy="219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2DCE1CE-8BDD-A280-9C5B-EDB96616B6E8}"/>
              </a:ext>
            </a:extLst>
          </p:cNvPr>
          <p:cNvSpPr/>
          <p:nvPr/>
        </p:nvSpPr>
        <p:spPr>
          <a:xfrm>
            <a:off x="5864322" y="3968115"/>
            <a:ext cx="523875" cy="219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53E3278-7522-BAD3-B360-84B0D8686B81}"/>
              </a:ext>
            </a:extLst>
          </p:cNvPr>
          <p:cNvSpPr/>
          <p:nvPr/>
        </p:nvSpPr>
        <p:spPr>
          <a:xfrm>
            <a:off x="5864322" y="3091815"/>
            <a:ext cx="523875" cy="2190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0924ACA-445A-1046-B962-40CFED9F6E38}"/>
              </a:ext>
            </a:extLst>
          </p:cNvPr>
          <p:cNvSpPr txBox="1"/>
          <p:nvPr/>
        </p:nvSpPr>
        <p:spPr>
          <a:xfrm>
            <a:off x="542925" y="6391275"/>
            <a:ext cx="5797647" cy="400110"/>
          </a:xfrm>
          <a:prstGeom prst="rect">
            <a:avLst/>
          </a:prstGeom>
          <a:noFill/>
        </p:spPr>
        <p:txBody>
          <a:bodyPr wrap="square" rtlCol="0">
            <a:spAutoFit/>
          </a:bodyPr>
          <a:lstStyle/>
          <a:p>
            <a:r>
              <a:rPr lang="en-US" sz="1000" dirty="0"/>
              <a:t>SOURCE:  Population data from the U.S. Bureau of Census, Decennial Census 2000, 2010 and 2020  (March 2025)</a:t>
            </a:r>
          </a:p>
        </p:txBody>
      </p:sp>
      <p:sp>
        <p:nvSpPr>
          <p:cNvPr id="13" name="Rectangle 12">
            <a:extLst>
              <a:ext uri="{FF2B5EF4-FFF2-40B4-BE49-F238E27FC236}">
                <a16:creationId xmlns:a16="http://schemas.microsoft.com/office/drawing/2014/main" id="{AF8EA524-96CF-1A20-4AB0-4F7F36F6D6CE}"/>
              </a:ext>
            </a:extLst>
          </p:cNvPr>
          <p:cNvSpPr/>
          <p:nvPr/>
        </p:nvSpPr>
        <p:spPr>
          <a:xfrm>
            <a:off x="5864322" y="2427922"/>
            <a:ext cx="523875" cy="21907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47CB2D-FA50-5CA8-31B7-4679F73247BF}"/>
              </a:ext>
            </a:extLst>
          </p:cNvPr>
          <p:cNvSpPr/>
          <p:nvPr/>
        </p:nvSpPr>
        <p:spPr>
          <a:xfrm>
            <a:off x="5864322" y="3505200"/>
            <a:ext cx="523875" cy="21907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435A32F-CA5E-1C80-9D8E-96FDD90D4721}"/>
              </a:ext>
            </a:extLst>
          </p:cNvPr>
          <p:cNvSpPr/>
          <p:nvPr/>
        </p:nvSpPr>
        <p:spPr>
          <a:xfrm>
            <a:off x="5864322" y="2203132"/>
            <a:ext cx="523875" cy="219075"/>
          </a:xfrm>
          <a:prstGeom prst="rect">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753112"/>
      </p:ext>
    </p:extLst>
  </p:cSld>
  <p:clrMapOvr>
    <a:masterClrMapping/>
  </p:clrMapOvr>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02E7BE5F-1398-4471-BF34-8E4C77F20647}"/>
    </a:ext>
  </a:extLst>
</a:theme>
</file>

<file path=ppt/theme/theme2.xml><?xml version="1.0" encoding="utf-8"?>
<a:theme xmlns:a="http://schemas.openxmlformats.org/drawingml/2006/main" name="Eide Bailly Wealth">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362B1F43-6B23-4229-B1B0-4DC3ED103672}"/>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781</TotalTime>
  <Words>7782</Words>
  <Application>Microsoft Office PowerPoint</Application>
  <PresentationFormat>Widescreen</PresentationFormat>
  <Paragraphs>2098</Paragraphs>
  <Slides>39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39</vt:i4>
      </vt:variant>
    </vt:vector>
  </HeadingPairs>
  <TitlesOfParts>
    <vt:vector size="48" baseType="lpstr">
      <vt:lpstr>MS Gothic</vt:lpstr>
      <vt:lpstr>Arial</vt:lpstr>
      <vt:lpstr>Calibri</vt:lpstr>
      <vt:lpstr>Segoe UI</vt:lpstr>
      <vt:lpstr>Times New Roman</vt:lpstr>
      <vt:lpstr>Tw Cen MT</vt:lpstr>
      <vt:lpstr>Tw Cen MT Condensed</vt:lpstr>
      <vt:lpstr>Eide Bailly</vt:lpstr>
      <vt:lpstr>Eide Bailly Wealth</vt:lpstr>
      <vt:lpstr>Great plains regional medical center</vt:lpstr>
      <vt:lpstr>overview</vt:lpstr>
      <vt:lpstr>overview</vt:lpstr>
      <vt:lpstr>Organization overview</vt:lpstr>
      <vt:lpstr>Organization overview</vt:lpstr>
      <vt:lpstr>Organization overview</vt:lpstr>
      <vt:lpstr>Community served</vt:lpstr>
      <vt:lpstr>Community served – population growth/decline</vt:lpstr>
      <vt:lpstr>Community served - population growth/decline</vt:lpstr>
      <vt:lpstr>Community served - race</vt:lpstr>
      <vt:lpstr>Community served - age</vt:lpstr>
      <vt:lpstr>Community served – economic indicators</vt:lpstr>
      <vt:lpstr>Community served – education rates</vt:lpstr>
      <vt:lpstr>Community served – payer</vt:lpstr>
      <vt:lpstr>Health data</vt:lpstr>
      <vt:lpstr>County health rankings</vt:lpstr>
      <vt:lpstr>County health rankings</vt:lpstr>
      <vt:lpstr>County health rankings – health outcomes</vt:lpstr>
      <vt:lpstr>County health rankings – health factors</vt:lpstr>
      <vt:lpstr>County health rankings</vt:lpstr>
      <vt:lpstr>1x1 community interviews</vt:lpstr>
      <vt:lpstr>1x1 community interviews</vt:lpstr>
      <vt:lpstr>1x1 community interviews</vt:lpstr>
      <vt:lpstr>1x1 community interviews</vt:lpstr>
      <vt:lpstr>1x1 community interviews</vt:lpstr>
      <vt:lpstr>1x1 community interviews summary</vt:lpstr>
      <vt:lpstr>Community health survey</vt:lpstr>
      <vt:lpstr>Community health survey</vt:lpstr>
      <vt:lpstr>Community health survey</vt:lpstr>
      <vt:lpstr>Community health survey</vt:lpstr>
      <vt:lpstr>Community health survey</vt:lpstr>
      <vt:lpstr>Community health survey summary</vt:lpstr>
      <vt:lpstr>Data triangulation process</vt:lpstr>
      <vt:lpstr>Service area assessment</vt:lpstr>
      <vt:lpstr>Community resources</vt:lpstr>
      <vt:lpstr>Prioritization of needs</vt:lpstr>
      <vt:lpstr>Evaluation of prior chna</vt:lpstr>
      <vt:lpstr>Next steps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plains regional medical center</dc:title>
  <dc:creator>Meredyth Lacombe</dc:creator>
  <cp:lastModifiedBy>Meredyth Lacombe</cp:lastModifiedBy>
  <cp:revision>5</cp:revision>
  <dcterms:created xsi:type="dcterms:W3CDTF">2025-03-18T18:58:36Z</dcterms:created>
  <dcterms:modified xsi:type="dcterms:W3CDTF">2025-05-27T14:05:56Z</dcterms:modified>
</cp:coreProperties>
</file>